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81" r:id="rId3"/>
    <p:sldId id="277" r:id="rId4"/>
    <p:sldId id="278" r:id="rId5"/>
    <p:sldId id="279" r:id="rId6"/>
    <p:sldId id="257" r:id="rId7"/>
    <p:sldId id="258" r:id="rId8"/>
    <p:sldId id="280" r:id="rId9"/>
    <p:sldId id="259" r:id="rId10"/>
    <p:sldId id="260" r:id="rId11"/>
    <p:sldId id="261" r:id="rId12"/>
    <p:sldId id="262" r:id="rId13"/>
    <p:sldId id="263" r:id="rId14"/>
    <p:sldId id="264" r:id="rId15"/>
    <p:sldId id="276" r:id="rId16"/>
    <p:sldId id="273" r:id="rId17"/>
    <p:sldId id="274" r:id="rId18"/>
    <p:sldId id="271" r:id="rId19"/>
    <p:sldId id="272" r:id="rId20"/>
    <p:sldId id="265" r:id="rId21"/>
    <p:sldId id="266" r:id="rId22"/>
    <p:sldId id="270" r:id="rId23"/>
    <p:sldId id="267" r:id="rId24"/>
    <p:sldId id="268" r:id="rId25"/>
    <p:sldId id="269" r:id="rId26"/>
    <p:sldId id="275" r:id="rId27"/>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987" autoAdjust="0"/>
  </p:normalViewPr>
  <p:slideViewPr>
    <p:cSldViewPr snapToGrid="0">
      <p:cViewPr varScale="1">
        <p:scale>
          <a:sx n="77" d="100"/>
          <a:sy n="77"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1A99E1-5EFD-4036-893F-A34AADDFF52E}" type="datetimeFigureOut">
              <a:rPr lang="zh-TW" altLang="en-US" smtClean="0"/>
              <a:t>2022/12/9</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D14CC3-9A02-4959-A1E9-7F948E03E00B}" type="slidenum">
              <a:rPr lang="zh-TW" altLang="en-US" smtClean="0"/>
              <a:t>‹#›</a:t>
            </a:fld>
            <a:endParaRPr lang="zh-TW" altLang="en-US"/>
          </a:p>
        </p:txBody>
      </p:sp>
    </p:spTree>
    <p:extLst>
      <p:ext uri="{BB962C8B-B14F-4D97-AF65-F5344CB8AC3E}">
        <p14:creationId xmlns:p14="http://schemas.microsoft.com/office/powerpoint/2010/main" val="279980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dirty="0">
                <a:solidFill>
                  <a:schemeClr val="tx1"/>
                </a:solidFill>
                <a:latin typeface="+mn-lt"/>
                <a:ea typeface="+mn-ea"/>
                <a:cs typeface="+mn-cs"/>
              </a:rPr>
              <a:t>For a potential structural alert (substructure identified by the four methods) T, we used condition t to define compounds that contain the substructure and used t ̅to define compounds that do not contain the substructure. ACC is the rate between the number of mutagens that contain a certain substructure and the number of all compounds that contain the substructure (eq 1). Positive rate, also called coverage rate, is the probability of compounds containing the substructure (eq 2)</a:t>
            </a:r>
          </a:p>
          <a:p>
            <a:endParaRPr lang="en-US" altLang="zh-TW" sz="1200" b="0" i="0" u="none" strike="noStrike" kern="1200" baseline="0" dirty="0">
              <a:solidFill>
                <a:schemeClr val="tx1"/>
              </a:solidFill>
              <a:latin typeface="+mn-lt"/>
              <a:ea typeface="+mn-ea"/>
              <a:cs typeface="+mn-cs"/>
            </a:endParaRPr>
          </a:p>
          <a:p>
            <a:r>
              <a:rPr lang="en-US" altLang="zh-TW" sz="1200" b="0" i="0" u="none" strike="noStrike" kern="1200" baseline="0" dirty="0">
                <a:solidFill>
                  <a:schemeClr val="tx1"/>
                </a:solidFill>
                <a:latin typeface="+mn-lt"/>
                <a:ea typeface="+mn-ea"/>
                <a:cs typeface="+mn-cs"/>
              </a:rPr>
              <a:t>Eq 3 shows the definition of information entropy, in which p means the probability of molecules in one category. Eq 4 shows the formation of IG used in this </a:t>
            </a:r>
            <a:r>
              <a:rPr lang="en-US" altLang="zh-TW" sz="1200" b="0" i="0" u="none" strike="noStrike" kern="1200" baseline="0" dirty="0" err="1">
                <a:solidFill>
                  <a:schemeClr val="tx1"/>
                </a:solidFill>
                <a:latin typeface="+mn-lt"/>
                <a:ea typeface="+mn-ea"/>
                <a:cs typeface="+mn-cs"/>
              </a:rPr>
              <a:t>study.An</a:t>
            </a:r>
            <a:r>
              <a:rPr lang="en-US" altLang="zh-TW" sz="1200" b="0" i="0" u="none" strike="noStrike" kern="1200" baseline="0" dirty="0">
                <a:solidFill>
                  <a:schemeClr val="tx1"/>
                </a:solidFill>
                <a:latin typeface="+mn-lt"/>
                <a:ea typeface="+mn-ea"/>
                <a:cs typeface="+mn-cs"/>
              </a:rPr>
              <a:t> ideal substructure whose IG is very high can separate the data set into two</a:t>
            </a:r>
          </a:p>
          <a:p>
            <a:endParaRPr lang="zh-TW" altLang="en-US" dirty="0"/>
          </a:p>
        </p:txBody>
      </p:sp>
      <p:sp>
        <p:nvSpPr>
          <p:cNvPr id="4" name="投影片編號版面配置區 3"/>
          <p:cNvSpPr>
            <a:spLocks noGrp="1"/>
          </p:cNvSpPr>
          <p:nvPr>
            <p:ph type="sldNum" sz="quarter" idx="5"/>
          </p:nvPr>
        </p:nvSpPr>
        <p:spPr/>
        <p:txBody>
          <a:bodyPr/>
          <a:lstStyle/>
          <a:p>
            <a:fld id="{FDD14CC3-9A02-4959-A1E9-7F948E03E00B}" type="slidenum">
              <a:rPr lang="zh-TW" altLang="en-US" smtClean="0"/>
              <a:t>21</a:t>
            </a:fld>
            <a:endParaRPr lang="zh-TW" altLang="en-US"/>
          </a:p>
        </p:txBody>
      </p:sp>
    </p:spTree>
    <p:extLst>
      <p:ext uri="{BB962C8B-B14F-4D97-AF65-F5344CB8AC3E}">
        <p14:creationId xmlns:p14="http://schemas.microsoft.com/office/powerpoint/2010/main" val="2923755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SARpy</a:t>
            </a:r>
            <a:r>
              <a:rPr lang="en-US" altLang="zh-TW" dirty="0"/>
              <a:t> could get the highest accuracy compared to other three methods in both training set and validation set, which illustrated that the</a:t>
            </a:r>
          </a:p>
          <a:p>
            <a:r>
              <a:rPr lang="en-US" altLang="zh-TW" dirty="0"/>
              <a:t>structural alerts identified by </a:t>
            </a:r>
            <a:r>
              <a:rPr lang="en-US" altLang="zh-TW" dirty="0" err="1"/>
              <a:t>SARpy</a:t>
            </a:r>
            <a:r>
              <a:rPr lang="en-US" altLang="zh-TW" dirty="0"/>
              <a:t> could help predict the toxicity of a compound due to its high accuracy and interpretability. </a:t>
            </a:r>
          </a:p>
          <a:p>
            <a:r>
              <a:rPr lang="en-US" altLang="zh-TW" dirty="0"/>
              <a:t>The performance of FP method and </a:t>
            </a:r>
            <a:r>
              <a:rPr lang="en-US" altLang="zh-TW" dirty="0" err="1"/>
              <a:t>Bioalerts</a:t>
            </a:r>
            <a:r>
              <a:rPr lang="en-US" altLang="zh-TW" dirty="0"/>
              <a:t> were similar, and FP method had a higher maximum coverage rate (89.4% for training set and 86.2% for validation set). This</a:t>
            </a:r>
          </a:p>
          <a:p>
            <a:r>
              <a:rPr lang="en-US" altLang="zh-TW" dirty="0"/>
              <a:t>implied that the substructures obtained by FP method were more common than the others. As for </a:t>
            </a:r>
            <a:r>
              <a:rPr lang="en-US" altLang="zh-TW" dirty="0" err="1"/>
              <a:t>MoSS</a:t>
            </a:r>
            <a:r>
              <a:rPr lang="en-US" altLang="zh-TW" dirty="0"/>
              <a:t>, its accuracy was the lowest compared to other methods in both training set and validation set.</a:t>
            </a:r>
            <a:endParaRPr lang="zh-TW" altLang="en-US" dirty="0"/>
          </a:p>
        </p:txBody>
      </p:sp>
      <p:sp>
        <p:nvSpPr>
          <p:cNvPr id="4" name="投影片編號版面配置區 3"/>
          <p:cNvSpPr>
            <a:spLocks noGrp="1"/>
          </p:cNvSpPr>
          <p:nvPr>
            <p:ph type="sldNum" sz="quarter" idx="5"/>
          </p:nvPr>
        </p:nvSpPr>
        <p:spPr/>
        <p:txBody>
          <a:bodyPr/>
          <a:lstStyle/>
          <a:p>
            <a:fld id="{FDD14CC3-9A02-4959-A1E9-7F948E03E00B}" type="slidenum">
              <a:rPr lang="zh-TW" altLang="en-US" smtClean="0"/>
              <a:t>23</a:t>
            </a:fld>
            <a:endParaRPr lang="zh-TW" altLang="en-US"/>
          </a:p>
        </p:txBody>
      </p:sp>
    </p:spTree>
    <p:extLst>
      <p:ext uri="{BB962C8B-B14F-4D97-AF65-F5344CB8AC3E}">
        <p14:creationId xmlns:p14="http://schemas.microsoft.com/office/powerpoint/2010/main" val="1817216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67107A0-E996-4634-80F1-B9EC06A463D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1E89F9CC-0839-4EB7-9522-B1D910B78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674B0F62-7A94-4260-9C5F-80A5732656D3}"/>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183ED5E2-C0C3-49FC-9757-29EBB8F996B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FF70D43B-3B31-4876-8E73-598F26A1FFC3}"/>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2322037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571CC9D-6B91-473A-A899-68C7F5C4780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68BD8C16-6BFD-47AC-BED3-D92C2461C0BA}"/>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B43899-51B2-4215-8313-6CFB3FC54786}"/>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52877F24-7B4E-43BC-95DA-9C0DADE3EFC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FDE5347-2485-4F1A-A6A5-8602519A32FD}"/>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119903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E9F3A38-201F-4910-87E2-DC2E68CD756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05110A80-DE4E-4496-89EC-7529E4CAC79D}"/>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F94075B-7D5F-485F-A929-269587BEFE8B}"/>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71004688-C828-4FED-B4FD-0192D885F10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9DD1C1B-00C0-4308-8603-0959929DE842}"/>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1393314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2AF668-76A5-4AD7-824B-92C771C11F97}"/>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71081916-D9E1-4ED0-9058-31D79B2929BD}"/>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D12D0F7-FD7C-4AE4-9515-4CB3D93BF3EC}"/>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38AFAD43-944B-46FB-8837-FC73310B20F2}"/>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09B9B6D-58C7-474D-BC8B-41DEDD0B88B7}"/>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2700978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7D78E81-1115-43AD-A2C5-6CF9CF71ADCB}"/>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1DFB19AF-A2B5-44C3-B5A2-58B3AF4C72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712B21AA-5E36-4B7E-9943-CE41565546C6}"/>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4E3D4915-3CE5-49C3-9915-0711421C818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B369B216-A8E8-4292-B22B-6F9C22472AFB}"/>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117515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2BEE4DC-07F7-4396-B0AB-E07D53B5BF42}"/>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2F41117D-6F9B-4A0F-AD26-71CA1ED2C39D}"/>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8F4D2709-B23D-457D-95FD-B7915007C18B}"/>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A6DD4FBC-29EC-4B49-9B88-EDE294DA8865}"/>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6" name="頁尾版面配置區 5">
            <a:extLst>
              <a:ext uri="{FF2B5EF4-FFF2-40B4-BE49-F238E27FC236}">
                <a16:creationId xmlns:a16="http://schemas.microsoft.com/office/drawing/2014/main" id="{8055D0C6-804E-407A-AFFC-77FC66B2783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CA7C5DB-DEA2-40A6-95C1-CAB265DD3A2A}"/>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1246559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8B9E154-BE79-47B6-ACBD-5E996A0C74D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0B3DA7D-E23C-48BE-B568-9FF5E5FD68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8AB77DDF-8A7A-4206-B4D9-56E4F6799B70}"/>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9AB0DF5-5E1C-43F0-8D16-F1F0230B3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EC08F80A-CCC3-4412-8DFF-6EA3BC753E7F}"/>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14D5AEB4-8838-49DC-B801-C0348C019C25}"/>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8" name="頁尾版面配置區 7">
            <a:extLst>
              <a:ext uri="{FF2B5EF4-FFF2-40B4-BE49-F238E27FC236}">
                <a16:creationId xmlns:a16="http://schemas.microsoft.com/office/drawing/2014/main" id="{D9ACEDB3-AEAC-4476-957C-9701E45473B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990E128-79F5-4ABE-9C4C-5C7323C41FF6}"/>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3003033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397BD-E27B-406F-BC33-036E68FAC2B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ECC827A-0E52-4677-9C39-56F6A63B4029}"/>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4" name="頁尾版面配置區 3">
            <a:extLst>
              <a:ext uri="{FF2B5EF4-FFF2-40B4-BE49-F238E27FC236}">
                <a16:creationId xmlns:a16="http://schemas.microsoft.com/office/drawing/2014/main" id="{C8BC06CB-35F8-4A33-B5FD-24E1B0C98B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008145EF-E9AC-4421-BF1C-24394109FBB7}"/>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777245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FDE022E-7B9C-4894-A5AD-75BE645F9C03}"/>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3" name="頁尾版面配置區 2">
            <a:extLst>
              <a:ext uri="{FF2B5EF4-FFF2-40B4-BE49-F238E27FC236}">
                <a16:creationId xmlns:a16="http://schemas.microsoft.com/office/drawing/2014/main" id="{8159A03A-82E6-4AFC-9669-A69FCE54D401}"/>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F2AD8A32-BD8F-4078-A350-DEDB7B50CC10}"/>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4085908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F0A9883-34A9-44CB-9190-DAEC4BB2E627}"/>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234EC66C-75DC-45A2-9FC1-9561B0F51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AAA35DE4-3207-4E44-9595-863B12FF3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32D598FD-2B55-4F6D-99CC-6A3D4E46DB29}"/>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6" name="頁尾版面配置區 5">
            <a:extLst>
              <a:ext uri="{FF2B5EF4-FFF2-40B4-BE49-F238E27FC236}">
                <a16:creationId xmlns:a16="http://schemas.microsoft.com/office/drawing/2014/main" id="{0022B4BC-4D2E-4D49-AEA4-BC9C5F518EA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C385433-5720-40CD-961C-186DF22F7CBB}"/>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808262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F6A3E-D85E-48B3-8D26-1DE57DDD3E1C}"/>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9CC7806E-EC64-45C1-9945-6552586807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8FC952D-9192-4B98-A4BF-547236617A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4224E8DB-8703-4863-8DC0-DCD508E35C14}"/>
              </a:ext>
            </a:extLst>
          </p:cNvPr>
          <p:cNvSpPr>
            <a:spLocks noGrp="1"/>
          </p:cNvSpPr>
          <p:nvPr>
            <p:ph type="dt" sz="half" idx="10"/>
          </p:nvPr>
        </p:nvSpPr>
        <p:spPr/>
        <p:txBody>
          <a:bodyPr/>
          <a:lstStyle/>
          <a:p>
            <a:fld id="{084561D6-7B92-4465-9103-0EE8722CB870}" type="datetimeFigureOut">
              <a:rPr lang="zh-TW" altLang="en-US" smtClean="0"/>
              <a:t>2022/12/9</a:t>
            </a:fld>
            <a:endParaRPr lang="zh-TW" altLang="en-US"/>
          </a:p>
        </p:txBody>
      </p:sp>
      <p:sp>
        <p:nvSpPr>
          <p:cNvPr id="6" name="頁尾版面配置區 5">
            <a:extLst>
              <a:ext uri="{FF2B5EF4-FFF2-40B4-BE49-F238E27FC236}">
                <a16:creationId xmlns:a16="http://schemas.microsoft.com/office/drawing/2014/main" id="{3BBAAEBD-B9D7-4041-BCB5-936648E3C6E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95FA7BF-96E5-4EDA-AEBD-4922E0E7C608}"/>
              </a:ext>
            </a:extLst>
          </p:cNvPr>
          <p:cNvSpPr>
            <a:spLocks noGrp="1"/>
          </p:cNvSpPr>
          <p:nvPr>
            <p:ph type="sldNum" sz="quarter" idx="12"/>
          </p:nvPr>
        </p:nvSpPr>
        <p:spPr/>
        <p:txBody>
          <a:body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3723239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B4E677C-5D62-49EA-B568-4AD265EE38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EE08FAF9-C69B-49E9-A010-50AD147558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7B1456C-7B22-456E-A506-10D2042502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561D6-7B92-4465-9103-0EE8722CB870}" type="datetimeFigureOut">
              <a:rPr lang="zh-TW" altLang="en-US" smtClean="0"/>
              <a:t>2022/12/9</a:t>
            </a:fld>
            <a:endParaRPr lang="zh-TW" altLang="en-US"/>
          </a:p>
        </p:txBody>
      </p:sp>
      <p:sp>
        <p:nvSpPr>
          <p:cNvPr id="5" name="頁尾版面配置區 4">
            <a:extLst>
              <a:ext uri="{FF2B5EF4-FFF2-40B4-BE49-F238E27FC236}">
                <a16:creationId xmlns:a16="http://schemas.microsoft.com/office/drawing/2014/main" id="{9C742136-6FD4-4D7B-A570-23F7E93642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EDEF1999-472C-455D-BF8E-1E627915D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0AF98F-DF5B-4BE3-9521-D3C858C735C8}" type="slidenum">
              <a:rPr lang="zh-TW" altLang="en-US" smtClean="0"/>
              <a:t>‹#›</a:t>
            </a:fld>
            <a:endParaRPr lang="zh-TW" altLang="en-US"/>
          </a:p>
        </p:txBody>
      </p:sp>
    </p:spTree>
    <p:extLst>
      <p:ext uri="{BB962C8B-B14F-4D97-AF65-F5344CB8AC3E}">
        <p14:creationId xmlns:p14="http://schemas.microsoft.com/office/powerpoint/2010/main" val="1349963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FF600-6628-44FA-AE69-890B78E5CCBD}"/>
              </a:ext>
            </a:extLst>
          </p:cNvPr>
          <p:cNvSpPr>
            <a:spLocks noGrp="1"/>
          </p:cNvSpPr>
          <p:nvPr>
            <p:ph type="ctrTitle"/>
          </p:nvPr>
        </p:nvSpPr>
        <p:spPr/>
        <p:txBody>
          <a:bodyPr/>
          <a:lstStyle/>
          <a:p>
            <a:r>
              <a:rPr lang="en-US" altLang="zh-TW" dirty="0"/>
              <a:t>12/09</a:t>
            </a:r>
            <a:endParaRPr lang="zh-TW" altLang="en-US" dirty="0"/>
          </a:p>
        </p:txBody>
      </p:sp>
      <p:sp>
        <p:nvSpPr>
          <p:cNvPr id="3" name="副標題 2">
            <a:extLst>
              <a:ext uri="{FF2B5EF4-FFF2-40B4-BE49-F238E27FC236}">
                <a16:creationId xmlns:a16="http://schemas.microsoft.com/office/drawing/2014/main" id="{17516949-C52B-4E26-9E6B-4A9F09EFB002}"/>
              </a:ext>
            </a:extLst>
          </p:cNvPr>
          <p:cNvSpPr>
            <a:spLocks noGrp="1"/>
          </p:cNvSpPr>
          <p:nvPr>
            <p:ph type="subTitle" idx="1"/>
          </p:nvPr>
        </p:nvSpPr>
        <p:spPr/>
        <p:txBody>
          <a:bodyPr/>
          <a:lstStyle/>
          <a:p>
            <a:r>
              <a:rPr lang="en-US" altLang="zh-TW" dirty="0"/>
              <a:t>John</a:t>
            </a:r>
            <a:endParaRPr lang="zh-TW" altLang="en-US" dirty="0"/>
          </a:p>
        </p:txBody>
      </p:sp>
    </p:spTree>
    <p:extLst>
      <p:ext uri="{BB962C8B-B14F-4D97-AF65-F5344CB8AC3E}">
        <p14:creationId xmlns:p14="http://schemas.microsoft.com/office/powerpoint/2010/main" val="2170643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216D9AA-F9E9-4F78-AB36-9E1D5D7DBF44}"/>
              </a:ext>
            </a:extLst>
          </p:cNvPr>
          <p:cNvSpPr>
            <a:spLocks noGrp="1"/>
          </p:cNvSpPr>
          <p:nvPr>
            <p:ph type="title"/>
          </p:nvPr>
        </p:nvSpPr>
        <p:spPr>
          <a:xfrm>
            <a:off x="259702" y="486423"/>
            <a:ext cx="7373550" cy="605259"/>
          </a:xfrm>
        </p:spPr>
        <p:txBody>
          <a:bodyPr>
            <a:normAutofit fontScale="90000"/>
          </a:bodyPr>
          <a:lstStyle/>
          <a:p>
            <a:r>
              <a:rPr lang="en-US" altLang="zh-TW" dirty="0"/>
              <a:t>Same New function to MOTPE</a:t>
            </a:r>
            <a:endParaRPr lang="zh-TW" altLang="en-US" dirty="0"/>
          </a:p>
        </p:txBody>
      </p:sp>
      <p:sp>
        <p:nvSpPr>
          <p:cNvPr id="4" name="矩形 3">
            <a:extLst>
              <a:ext uri="{FF2B5EF4-FFF2-40B4-BE49-F238E27FC236}">
                <a16:creationId xmlns:a16="http://schemas.microsoft.com/office/drawing/2014/main" id="{E3F9E2E3-BF4B-4669-AD1E-4A5BDA2F179C}"/>
              </a:ext>
            </a:extLst>
          </p:cNvPr>
          <p:cNvSpPr/>
          <p:nvPr/>
        </p:nvSpPr>
        <p:spPr>
          <a:xfrm>
            <a:off x="9221897" y="6230131"/>
            <a:ext cx="2878352" cy="369332"/>
          </a:xfrm>
          <a:prstGeom prst="rect">
            <a:avLst/>
          </a:prstGeom>
        </p:spPr>
        <p:txBody>
          <a:bodyPr wrap="none">
            <a:spAutoFit/>
          </a:bodyPr>
          <a:lstStyle/>
          <a:p>
            <a:r>
              <a:rPr lang="en-US" altLang="zh-TW" dirty="0"/>
              <a:t>Searching time 3 </a:t>
            </a:r>
            <a:r>
              <a:rPr lang="en-US" altLang="zh-TW" dirty="0" err="1"/>
              <a:t>hrs</a:t>
            </a:r>
            <a:r>
              <a:rPr lang="en-US" altLang="zh-TW" dirty="0"/>
              <a:t> 18 mins</a:t>
            </a:r>
            <a:endParaRPr lang="zh-TW" altLang="en-US" dirty="0"/>
          </a:p>
        </p:txBody>
      </p:sp>
      <p:pic>
        <p:nvPicPr>
          <p:cNvPr id="1026" name="Picture 2">
            <a:extLst>
              <a:ext uri="{FF2B5EF4-FFF2-40B4-BE49-F238E27FC236}">
                <a16:creationId xmlns:a16="http://schemas.microsoft.com/office/drawing/2014/main" id="{760B1EFB-F03F-4283-90B0-A156B42DE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817" y="1559613"/>
            <a:ext cx="4413769" cy="30416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53EB07-0BDC-44B4-91CD-DADA1423E0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5702" y="1559613"/>
            <a:ext cx="4553728" cy="3138061"/>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C166E41A-040F-4A7C-9CFC-023FF99469C4}"/>
              </a:ext>
            </a:extLst>
          </p:cNvPr>
          <p:cNvSpPr/>
          <p:nvPr/>
        </p:nvSpPr>
        <p:spPr>
          <a:xfrm>
            <a:off x="91751" y="5207656"/>
            <a:ext cx="6096000" cy="1477328"/>
          </a:xfrm>
          <a:prstGeom prst="rect">
            <a:avLst/>
          </a:prstGeom>
        </p:spPr>
        <p:txBody>
          <a:bodyPr>
            <a:spAutoFit/>
          </a:bodyPr>
          <a:lstStyle/>
          <a:p>
            <a:r>
              <a:rPr lang="en-US" altLang="zh-TW" dirty="0" err="1"/>
              <a:t>batch_size</a:t>
            </a:r>
            <a:r>
              <a:rPr lang="en-US" altLang="zh-TW" dirty="0"/>
              <a:t>=[82]</a:t>
            </a:r>
          </a:p>
          <a:p>
            <a:r>
              <a:rPr lang="en-US" altLang="zh-TW" dirty="0" err="1"/>
              <a:t>graph_conv_layers</a:t>
            </a:r>
            <a:r>
              <a:rPr lang="en-US" altLang="zh-TW" dirty="0"/>
              <a:t>=[[512, 512, 512]]</a:t>
            </a:r>
          </a:p>
          <a:p>
            <a:r>
              <a:rPr lang="en-US" altLang="zh-TW" dirty="0" err="1"/>
              <a:t>dense_layer_size</a:t>
            </a:r>
            <a:r>
              <a:rPr lang="en-US" altLang="zh-TW" dirty="0"/>
              <a:t>=[292]</a:t>
            </a:r>
          </a:p>
          <a:p>
            <a:r>
              <a:rPr lang="en-US" altLang="zh-TW" dirty="0"/>
              <a:t>dropout=[0.005567951210619292]</a:t>
            </a:r>
          </a:p>
          <a:p>
            <a:r>
              <a:rPr lang="en-US" altLang="zh-TW" dirty="0" err="1"/>
              <a:t>lr</a:t>
            </a:r>
            <a:r>
              <a:rPr lang="en-US" altLang="zh-TW" dirty="0"/>
              <a:t>=0.00045485671172924635</a:t>
            </a:r>
            <a:endParaRPr lang="zh-TW" altLang="en-US" dirty="0"/>
          </a:p>
        </p:txBody>
      </p:sp>
      <p:sp>
        <p:nvSpPr>
          <p:cNvPr id="5" name="矩形 4">
            <a:extLst>
              <a:ext uri="{FF2B5EF4-FFF2-40B4-BE49-F238E27FC236}">
                <a16:creationId xmlns:a16="http://schemas.microsoft.com/office/drawing/2014/main" id="{C6F05D4F-4731-46B8-9C01-8FBB955EB814}"/>
              </a:ext>
            </a:extLst>
          </p:cNvPr>
          <p:cNvSpPr/>
          <p:nvPr/>
        </p:nvSpPr>
        <p:spPr>
          <a:xfrm>
            <a:off x="4576984" y="4607492"/>
            <a:ext cx="2031325" cy="923330"/>
          </a:xfrm>
          <a:prstGeom prst="rect">
            <a:avLst/>
          </a:prstGeom>
        </p:spPr>
        <p:txBody>
          <a:bodyPr wrap="none">
            <a:spAutoFit/>
          </a:bodyPr>
          <a:lstStyle/>
          <a:p>
            <a:r>
              <a:rPr lang="en-US" altLang="zh-TW" dirty="0"/>
              <a:t>Train 0.994	</a:t>
            </a:r>
          </a:p>
          <a:p>
            <a:r>
              <a:rPr lang="en-US" altLang="zh-TW" dirty="0"/>
              <a:t>Valid 0.992	</a:t>
            </a:r>
          </a:p>
          <a:p>
            <a:r>
              <a:rPr lang="en-US" altLang="zh-TW" dirty="0"/>
              <a:t>Test 0.681</a:t>
            </a:r>
          </a:p>
        </p:txBody>
      </p:sp>
      <p:sp>
        <p:nvSpPr>
          <p:cNvPr id="6" name="矩形 5">
            <a:extLst>
              <a:ext uri="{FF2B5EF4-FFF2-40B4-BE49-F238E27FC236}">
                <a16:creationId xmlns:a16="http://schemas.microsoft.com/office/drawing/2014/main" id="{D28F36F8-1134-4DDA-9DC6-5F02D9B8BE7B}"/>
              </a:ext>
            </a:extLst>
          </p:cNvPr>
          <p:cNvSpPr/>
          <p:nvPr/>
        </p:nvSpPr>
        <p:spPr>
          <a:xfrm>
            <a:off x="10068924" y="4694139"/>
            <a:ext cx="2031325" cy="923330"/>
          </a:xfrm>
          <a:prstGeom prst="rect">
            <a:avLst/>
          </a:prstGeom>
        </p:spPr>
        <p:txBody>
          <a:bodyPr wrap="none">
            <a:spAutoFit/>
          </a:bodyPr>
          <a:lstStyle/>
          <a:p>
            <a:r>
              <a:rPr lang="en-US" altLang="zh-TW" dirty="0"/>
              <a:t>Train 0.1087	</a:t>
            </a:r>
          </a:p>
          <a:p>
            <a:r>
              <a:rPr lang="en-US" altLang="zh-TW" dirty="0"/>
              <a:t>Valid 0.1222	</a:t>
            </a:r>
          </a:p>
          <a:p>
            <a:r>
              <a:rPr lang="en-US" altLang="zh-TW" dirty="0"/>
              <a:t>Test 0.7867</a:t>
            </a:r>
          </a:p>
        </p:txBody>
      </p:sp>
      <p:sp>
        <p:nvSpPr>
          <p:cNvPr id="9" name="文字方塊 8">
            <a:extLst>
              <a:ext uri="{FF2B5EF4-FFF2-40B4-BE49-F238E27FC236}">
                <a16:creationId xmlns:a16="http://schemas.microsoft.com/office/drawing/2014/main" id="{5CB72ED2-EB21-4DF9-B24E-20D6E8154F58}"/>
              </a:ext>
            </a:extLst>
          </p:cNvPr>
          <p:cNvSpPr txBox="1"/>
          <p:nvPr/>
        </p:nvSpPr>
        <p:spPr>
          <a:xfrm>
            <a:off x="3946477" y="4601226"/>
            <a:ext cx="636104" cy="369332"/>
          </a:xfrm>
          <a:prstGeom prst="rect">
            <a:avLst/>
          </a:prstGeom>
          <a:noFill/>
        </p:spPr>
        <p:txBody>
          <a:bodyPr wrap="square" rtlCol="0">
            <a:spAutoFit/>
          </a:bodyPr>
          <a:lstStyle/>
          <a:p>
            <a:r>
              <a:rPr lang="en-US" altLang="zh-TW" dirty="0"/>
              <a:t>Best</a:t>
            </a:r>
            <a:endParaRPr lang="zh-TW" altLang="en-US" dirty="0"/>
          </a:p>
        </p:txBody>
      </p:sp>
      <p:sp>
        <p:nvSpPr>
          <p:cNvPr id="10" name="文字方塊 9">
            <a:extLst>
              <a:ext uri="{FF2B5EF4-FFF2-40B4-BE49-F238E27FC236}">
                <a16:creationId xmlns:a16="http://schemas.microsoft.com/office/drawing/2014/main" id="{4D65F80E-3335-4694-98BF-302668879DC8}"/>
              </a:ext>
            </a:extLst>
          </p:cNvPr>
          <p:cNvSpPr txBox="1"/>
          <p:nvPr/>
        </p:nvSpPr>
        <p:spPr>
          <a:xfrm>
            <a:off x="9512333" y="4699825"/>
            <a:ext cx="636104" cy="369332"/>
          </a:xfrm>
          <a:prstGeom prst="rect">
            <a:avLst/>
          </a:prstGeom>
          <a:noFill/>
        </p:spPr>
        <p:txBody>
          <a:bodyPr wrap="square" rtlCol="0">
            <a:spAutoFit/>
          </a:bodyPr>
          <a:lstStyle/>
          <a:p>
            <a:r>
              <a:rPr lang="en-US" altLang="zh-TW" dirty="0"/>
              <a:t>Best</a:t>
            </a:r>
            <a:endParaRPr lang="zh-TW" altLang="en-US" dirty="0"/>
          </a:p>
        </p:txBody>
      </p:sp>
    </p:spTree>
    <p:extLst>
      <p:ext uri="{BB962C8B-B14F-4D97-AF65-F5344CB8AC3E}">
        <p14:creationId xmlns:p14="http://schemas.microsoft.com/office/powerpoint/2010/main" val="1487767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0B60D5-E8EC-4AC2-BE69-60B817591B31}"/>
              </a:ext>
            </a:extLst>
          </p:cNvPr>
          <p:cNvSpPr>
            <a:spLocks noGrp="1"/>
          </p:cNvSpPr>
          <p:nvPr>
            <p:ph type="title"/>
          </p:nvPr>
        </p:nvSpPr>
        <p:spPr>
          <a:xfrm>
            <a:off x="166396" y="215835"/>
            <a:ext cx="3080657" cy="782541"/>
          </a:xfrm>
        </p:spPr>
        <p:txBody>
          <a:bodyPr/>
          <a:lstStyle/>
          <a:p>
            <a:r>
              <a:rPr lang="en-US" altLang="zh-TW" dirty="0" err="1"/>
              <a:t>SAPpy</a:t>
            </a:r>
            <a:r>
              <a:rPr lang="en-US" altLang="zh-TW" dirty="0"/>
              <a:t> result</a:t>
            </a:r>
            <a:endParaRPr lang="zh-TW" altLang="en-US" dirty="0"/>
          </a:p>
        </p:txBody>
      </p:sp>
      <p:pic>
        <p:nvPicPr>
          <p:cNvPr id="4" name="圖片 3">
            <a:extLst>
              <a:ext uri="{FF2B5EF4-FFF2-40B4-BE49-F238E27FC236}">
                <a16:creationId xmlns:a16="http://schemas.microsoft.com/office/drawing/2014/main" id="{CDDDB0C8-265F-4B0B-9E93-DCA16DB1D7DE}"/>
              </a:ext>
            </a:extLst>
          </p:cNvPr>
          <p:cNvPicPr>
            <a:picLocks noChangeAspect="1"/>
          </p:cNvPicPr>
          <p:nvPr/>
        </p:nvPicPr>
        <p:blipFill rotWithShape="1">
          <a:blip r:embed="rId2"/>
          <a:srcRect l="795"/>
          <a:stretch/>
        </p:blipFill>
        <p:spPr>
          <a:xfrm>
            <a:off x="2648267" y="1224575"/>
            <a:ext cx="3966045" cy="5221647"/>
          </a:xfrm>
          <a:prstGeom prst="rect">
            <a:avLst/>
          </a:prstGeom>
          <a:ln>
            <a:noFill/>
          </a:ln>
          <a:effectLst>
            <a:outerShdw blurRad="292100" dist="139700" dir="2700000" algn="tl" rotWithShape="0">
              <a:srgbClr val="333333">
                <a:alpha val="65000"/>
              </a:srgbClr>
            </a:outerShdw>
          </a:effectLst>
        </p:spPr>
      </p:pic>
      <p:pic>
        <p:nvPicPr>
          <p:cNvPr id="5" name="圖片 4">
            <a:extLst>
              <a:ext uri="{FF2B5EF4-FFF2-40B4-BE49-F238E27FC236}">
                <a16:creationId xmlns:a16="http://schemas.microsoft.com/office/drawing/2014/main" id="{28BC1415-BFDD-4052-90BE-A34C5315240E}"/>
              </a:ext>
            </a:extLst>
          </p:cNvPr>
          <p:cNvPicPr>
            <a:picLocks noChangeAspect="1"/>
          </p:cNvPicPr>
          <p:nvPr/>
        </p:nvPicPr>
        <p:blipFill>
          <a:blip r:embed="rId3"/>
          <a:stretch>
            <a:fillRect/>
          </a:stretch>
        </p:blipFill>
        <p:spPr>
          <a:xfrm>
            <a:off x="7290123" y="1548882"/>
            <a:ext cx="3767392" cy="473793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126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F7037F3-EB6C-4E4D-AE1F-760CF81F3030}"/>
              </a:ext>
            </a:extLst>
          </p:cNvPr>
          <p:cNvSpPr>
            <a:spLocks noGrp="1"/>
          </p:cNvSpPr>
          <p:nvPr>
            <p:ph type="title"/>
          </p:nvPr>
        </p:nvSpPr>
        <p:spPr>
          <a:xfrm>
            <a:off x="334347" y="234496"/>
            <a:ext cx="4023049" cy="1034467"/>
          </a:xfrm>
        </p:spPr>
        <p:txBody>
          <a:bodyPr/>
          <a:lstStyle/>
          <a:p>
            <a:r>
              <a:rPr lang="en-US" altLang="zh-TW" dirty="0"/>
              <a:t>Generated rules</a:t>
            </a:r>
            <a:endParaRPr lang="zh-TW" altLang="en-US" dirty="0"/>
          </a:p>
        </p:txBody>
      </p:sp>
      <p:pic>
        <p:nvPicPr>
          <p:cNvPr id="4" name="圖片 3">
            <a:extLst>
              <a:ext uri="{FF2B5EF4-FFF2-40B4-BE49-F238E27FC236}">
                <a16:creationId xmlns:a16="http://schemas.microsoft.com/office/drawing/2014/main" id="{2DE4D99F-2EA7-41F7-8578-D131ACB28945}"/>
              </a:ext>
            </a:extLst>
          </p:cNvPr>
          <p:cNvPicPr>
            <a:picLocks noChangeAspect="1"/>
          </p:cNvPicPr>
          <p:nvPr/>
        </p:nvPicPr>
        <p:blipFill>
          <a:blip r:embed="rId2"/>
          <a:stretch>
            <a:fillRect/>
          </a:stretch>
        </p:blipFill>
        <p:spPr>
          <a:xfrm>
            <a:off x="5103456" y="1073733"/>
            <a:ext cx="5829300" cy="53911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315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779060FA-9F75-4202-8730-CE09FC3D9122}"/>
              </a:ext>
            </a:extLst>
          </p:cNvPr>
          <p:cNvPicPr>
            <a:picLocks noChangeAspect="1"/>
          </p:cNvPicPr>
          <p:nvPr/>
        </p:nvPicPr>
        <p:blipFill>
          <a:blip r:embed="rId2"/>
          <a:stretch>
            <a:fillRect/>
          </a:stretch>
        </p:blipFill>
        <p:spPr>
          <a:xfrm>
            <a:off x="3308194" y="289650"/>
            <a:ext cx="7596183" cy="6465312"/>
          </a:xfrm>
          <a:prstGeom prst="rect">
            <a:avLst/>
          </a:prstGeom>
        </p:spPr>
      </p:pic>
      <p:sp>
        <p:nvSpPr>
          <p:cNvPr id="5" name="文字方塊 4">
            <a:extLst>
              <a:ext uri="{FF2B5EF4-FFF2-40B4-BE49-F238E27FC236}">
                <a16:creationId xmlns:a16="http://schemas.microsoft.com/office/drawing/2014/main" id="{DA5E87AA-6221-4F3F-A095-8415EFA9CCD6}"/>
              </a:ext>
            </a:extLst>
          </p:cNvPr>
          <p:cNvSpPr txBox="1"/>
          <p:nvPr/>
        </p:nvSpPr>
        <p:spPr>
          <a:xfrm>
            <a:off x="863574" y="690465"/>
            <a:ext cx="2444620" cy="584775"/>
          </a:xfrm>
          <a:prstGeom prst="rect">
            <a:avLst/>
          </a:prstGeom>
          <a:noFill/>
        </p:spPr>
        <p:txBody>
          <a:bodyPr wrap="square" rtlCol="0">
            <a:spAutoFit/>
          </a:bodyPr>
          <a:lstStyle/>
          <a:p>
            <a:r>
              <a:rPr lang="en-US" altLang="zh-TW" sz="3200" dirty="0"/>
              <a:t>Paper</a:t>
            </a:r>
            <a:endParaRPr lang="zh-TW" altLang="en-US" sz="3200" dirty="0"/>
          </a:p>
        </p:txBody>
      </p:sp>
    </p:spTree>
    <p:extLst>
      <p:ext uri="{BB962C8B-B14F-4D97-AF65-F5344CB8AC3E}">
        <p14:creationId xmlns:p14="http://schemas.microsoft.com/office/powerpoint/2010/main" val="46202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122A0-3C37-4EB2-A0EC-AA43E81AB7A6}"/>
              </a:ext>
            </a:extLst>
          </p:cNvPr>
          <p:cNvSpPr>
            <a:spLocks noGrp="1"/>
          </p:cNvSpPr>
          <p:nvPr>
            <p:ph type="title"/>
          </p:nvPr>
        </p:nvSpPr>
        <p:spPr>
          <a:xfrm>
            <a:off x="80866" y="98693"/>
            <a:ext cx="10515600" cy="1325563"/>
          </a:xfrm>
        </p:spPr>
        <p:txBody>
          <a:bodyPr/>
          <a:lstStyle/>
          <a:p>
            <a:r>
              <a:rPr lang="en-US" altLang="zh-TW" dirty="0"/>
              <a:t>Three kinds of approaches in this paper</a:t>
            </a:r>
            <a:endParaRPr lang="zh-TW" altLang="en-US" dirty="0"/>
          </a:p>
        </p:txBody>
      </p:sp>
      <p:pic>
        <p:nvPicPr>
          <p:cNvPr id="4" name="圖片 3">
            <a:extLst>
              <a:ext uri="{FF2B5EF4-FFF2-40B4-BE49-F238E27FC236}">
                <a16:creationId xmlns:a16="http://schemas.microsoft.com/office/drawing/2014/main" id="{0112A4FA-BA52-4641-9850-4C316588571D}"/>
              </a:ext>
            </a:extLst>
          </p:cNvPr>
          <p:cNvPicPr>
            <a:picLocks noChangeAspect="1"/>
          </p:cNvPicPr>
          <p:nvPr/>
        </p:nvPicPr>
        <p:blipFill>
          <a:blip r:embed="rId2"/>
          <a:stretch>
            <a:fillRect/>
          </a:stretch>
        </p:blipFill>
        <p:spPr>
          <a:xfrm>
            <a:off x="1818861" y="1297847"/>
            <a:ext cx="10117632" cy="5260342"/>
          </a:xfrm>
          <a:prstGeom prst="rect">
            <a:avLst/>
          </a:prstGeom>
        </p:spPr>
      </p:pic>
      <p:sp>
        <p:nvSpPr>
          <p:cNvPr id="5" name="矩形 4">
            <a:extLst>
              <a:ext uri="{FF2B5EF4-FFF2-40B4-BE49-F238E27FC236}">
                <a16:creationId xmlns:a16="http://schemas.microsoft.com/office/drawing/2014/main" id="{4D56FFFB-CF27-414E-9A74-A168C2DD69D0}"/>
              </a:ext>
            </a:extLst>
          </p:cNvPr>
          <p:cNvSpPr/>
          <p:nvPr/>
        </p:nvSpPr>
        <p:spPr>
          <a:xfrm>
            <a:off x="80866" y="2505670"/>
            <a:ext cx="4173894" cy="2308324"/>
          </a:xfrm>
          <a:prstGeom prst="rect">
            <a:avLst/>
          </a:prstGeom>
        </p:spPr>
        <p:txBody>
          <a:bodyPr wrap="square">
            <a:spAutoFit/>
          </a:bodyPr>
          <a:lstStyle/>
          <a:p>
            <a:r>
              <a:rPr lang="en-US" altLang="zh-TW" sz="2400" dirty="0" err="1"/>
              <a:t>MoSS</a:t>
            </a:r>
            <a:r>
              <a:rPr lang="en-US" altLang="zh-TW" sz="2400" dirty="0"/>
              <a:t> (graph-based)</a:t>
            </a:r>
          </a:p>
          <a:p>
            <a:endParaRPr lang="en-US" altLang="zh-TW" sz="2400" dirty="0"/>
          </a:p>
          <a:p>
            <a:r>
              <a:rPr lang="en-US" altLang="zh-TW" sz="2400" dirty="0" err="1"/>
              <a:t>SARpy</a:t>
            </a:r>
            <a:r>
              <a:rPr lang="en-US" altLang="zh-TW" sz="2400" dirty="0"/>
              <a:t> (fragment-based)</a:t>
            </a:r>
          </a:p>
          <a:p>
            <a:endParaRPr lang="en-US" altLang="zh-TW" sz="2400" dirty="0"/>
          </a:p>
          <a:p>
            <a:r>
              <a:rPr lang="en-US" altLang="zh-TW" sz="2400" dirty="0" err="1"/>
              <a:t>Bioalerts</a:t>
            </a:r>
            <a:r>
              <a:rPr lang="en-US" altLang="zh-TW" sz="2400" dirty="0"/>
              <a:t>, and FP</a:t>
            </a:r>
          </a:p>
          <a:p>
            <a:r>
              <a:rPr lang="en-US" altLang="zh-TW" sz="2400" dirty="0"/>
              <a:t> (both fingerprint-based)</a:t>
            </a:r>
            <a:endParaRPr lang="zh-TW" altLang="en-US" dirty="0"/>
          </a:p>
        </p:txBody>
      </p:sp>
    </p:spTree>
    <p:extLst>
      <p:ext uri="{BB962C8B-B14F-4D97-AF65-F5344CB8AC3E}">
        <p14:creationId xmlns:p14="http://schemas.microsoft.com/office/powerpoint/2010/main" val="2516624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1A7D143-DED2-4141-A14B-F4821511604C}"/>
              </a:ext>
            </a:extLst>
          </p:cNvPr>
          <p:cNvSpPr>
            <a:spLocks noGrp="1"/>
          </p:cNvSpPr>
          <p:nvPr>
            <p:ph type="title"/>
          </p:nvPr>
        </p:nvSpPr>
        <p:spPr>
          <a:xfrm>
            <a:off x="838200" y="365125"/>
            <a:ext cx="1537252" cy="1325563"/>
          </a:xfrm>
        </p:spPr>
        <p:txBody>
          <a:bodyPr/>
          <a:lstStyle/>
          <a:p>
            <a:r>
              <a:rPr lang="en-US" altLang="zh-TW" dirty="0" err="1"/>
              <a:t>MoSS</a:t>
            </a:r>
            <a:endParaRPr lang="zh-TW" altLang="en-US" dirty="0"/>
          </a:p>
        </p:txBody>
      </p:sp>
      <p:sp>
        <p:nvSpPr>
          <p:cNvPr id="3" name="內容版面配置區 2">
            <a:extLst>
              <a:ext uri="{FF2B5EF4-FFF2-40B4-BE49-F238E27FC236}">
                <a16:creationId xmlns:a16="http://schemas.microsoft.com/office/drawing/2014/main" id="{DEEA354B-D3C2-46BB-81D2-F738C4DF60F4}"/>
              </a:ext>
            </a:extLst>
          </p:cNvPr>
          <p:cNvSpPr>
            <a:spLocks noGrp="1"/>
          </p:cNvSpPr>
          <p:nvPr>
            <p:ph idx="1"/>
          </p:nvPr>
        </p:nvSpPr>
        <p:spPr>
          <a:xfrm>
            <a:off x="838200" y="2107097"/>
            <a:ext cx="10515600" cy="4069866"/>
          </a:xfrm>
        </p:spPr>
        <p:txBody>
          <a:bodyPr/>
          <a:lstStyle/>
          <a:p>
            <a:r>
              <a:rPr lang="en-US" altLang="zh-TW" dirty="0" err="1"/>
              <a:t>MoSS</a:t>
            </a:r>
            <a:r>
              <a:rPr lang="en-US" altLang="zh-TW" dirty="0"/>
              <a:t> is a graph-based method for structural alerts that generates fragments by embedding them in all molecules in parallel throughout the growth process. This search strategy allows for a restricted depth first search algorithm, which results in excellent computing performance and theoretically covers all chemical space.</a:t>
            </a:r>
          </a:p>
          <a:p>
            <a:r>
              <a:rPr lang="en-US" altLang="zh-TW" dirty="0" err="1"/>
              <a:t>MoSS</a:t>
            </a:r>
            <a:r>
              <a:rPr lang="en-US" altLang="zh-TW" dirty="0"/>
              <a:t> was implemented in KNIME (V2.10.4).</a:t>
            </a:r>
            <a:endParaRPr lang="zh-TW" altLang="en-US" dirty="0"/>
          </a:p>
        </p:txBody>
      </p:sp>
    </p:spTree>
    <p:extLst>
      <p:ext uri="{BB962C8B-B14F-4D97-AF65-F5344CB8AC3E}">
        <p14:creationId xmlns:p14="http://schemas.microsoft.com/office/powerpoint/2010/main" val="30764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D688F7-72EA-41A3-AD32-05C84154A212}"/>
              </a:ext>
            </a:extLst>
          </p:cNvPr>
          <p:cNvSpPr>
            <a:spLocks noGrp="1"/>
          </p:cNvSpPr>
          <p:nvPr>
            <p:ph type="title"/>
          </p:nvPr>
        </p:nvSpPr>
        <p:spPr>
          <a:xfrm>
            <a:off x="271670" y="404881"/>
            <a:ext cx="1686339" cy="936901"/>
          </a:xfrm>
        </p:spPr>
        <p:txBody>
          <a:bodyPr/>
          <a:lstStyle/>
          <a:p>
            <a:r>
              <a:rPr lang="en-US" altLang="zh-TW" dirty="0" err="1"/>
              <a:t>SARpy</a:t>
            </a:r>
            <a:endParaRPr lang="zh-TW" altLang="en-US" dirty="0"/>
          </a:p>
        </p:txBody>
      </p:sp>
      <p:sp>
        <p:nvSpPr>
          <p:cNvPr id="3" name="內容版面配置區 2">
            <a:extLst>
              <a:ext uri="{FF2B5EF4-FFF2-40B4-BE49-F238E27FC236}">
                <a16:creationId xmlns:a16="http://schemas.microsoft.com/office/drawing/2014/main" id="{394566C8-32A7-413B-8E40-BE45F1ECF6A0}"/>
              </a:ext>
            </a:extLst>
          </p:cNvPr>
          <p:cNvSpPr>
            <a:spLocks noGrp="1"/>
          </p:cNvSpPr>
          <p:nvPr>
            <p:ph idx="1"/>
          </p:nvPr>
        </p:nvSpPr>
        <p:spPr>
          <a:xfrm>
            <a:off x="838200" y="2087217"/>
            <a:ext cx="10515600" cy="4089746"/>
          </a:xfrm>
        </p:spPr>
        <p:txBody>
          <a:bodyPr/>
          <a:lstStyle/>
          <a:p>
            <a:r>
              <a:rPr lang="en-US" altLang="zh-TW" dirty="0"/>
              <a:t>Uses “String mining” to create substructures from the SMILES notation of training compounds.</a:t>
            </a:r>
          </a:p>
          <a:p>
            <a:r>
              <a:rPr lang="en-US" altLang="zh-TW" dirty="0"/>
              <a:t>Different from other methods, only entire branches or entire cycles are considered as potential structural alerts. </a:t>
            </a:r>
            <a:r>
              <a:rPr lang="en-US" altLang="zh-TW" dirty="0" err="1"/>
              <a:t>SARpy</a:t>
            </a:r>
            <a:r>
              <a:rPr lang="en-US" altLang="zh-TW" dirty="0"/>
              <a:t> evaluates existing substructures by likelihood ratio, a measure of precision intrinsic to the test.</a:t>
            </a:r>
            <a:endParaRPr lang="zh-TW" altLang="en-US" dirty="0"/>
          </a:p>
        </p:txBody>
      </p:sp>
    </p:spTree>
    <p:extLst>
      <p:ext uri="{BB962C8B-B14F-4D97-AF65-F5344CB8AC3E}">
        <p14:creationId xmlns:p14="http://schemas.microsoft.com/office/powerpoint/2010/main" val="3101378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61282AF-4893-41A0-9887-C096F3EC61D7}"/>
              </a:ext>
            </a:extLst>
          </p:cNvPr>
          <p:cNvSpPr>
            <a:spLocks noGrp="1"/>
          </p:cNvSpPr>
          <p:nvPr>
            <p:ph type="title"/>
          </p:nvPr>
        </p:nvSpPr>
        <p:spPr/>
        <p:txBody>
          <a:bodyPr/>
          <a:lstStyle/>
          <a:p>
            <a:r>
              <a:rPr lang="en-US" altLang="zh-TW" dirty="0" err="1"/>
              <a:t>Bioalerts</a:t>
            </a:r>
            <a:endParaRPr lang="zh-TW" altLang="en-US" dirty="0"/>
          </a:p>
        </p:txBody>
      </p:sp>
      <p:sp>
        <p:nvSpPr>
          <p:cNvPr id="3" name="內容版面配置區 2">
            <a:extLst>
              <a:ext uri="{FF2B5EF4-FFF2-40B4-BE49-F238E27FC236}">
                <a16:creationId xmlns:a16="http://schemas.microsoft.com/office/drawing/2014/main" id="{0F10BB95-CDAB-4EC7-BD02-FC79968CA718}"/>
              </a:ext>
            </a:extLst>
          </p:cNvPr>
          <p:cNvSpPr>
            <a:spLocks noGrp="1"/>
          </p:cNvSpPr>
          <p:nvPr>
            <p:ph idx="1"/>
          </p:nvPr>
        </p:nvSpPr>
        <p:spPr>
          <a:xfrm>
            <a:off x="838200" y="2266121"/>
            <a:ext cx="10515600" cy="3910841"/>
          </a:xfrm>
        </p:spPr>
        <p:txBody>
          <a:bodyPr/>
          <a:lstStyle/>
          <a:p>
            <a:r>
              <a:rPr lang="en-US" altLang="zh-TW" dirty="0"/>
              <a:t>A python library for the derivation of structural alerts from toxicity data sets. </a:t>
            </a:r>
          </a:p>
          <a:p>
            <a:r>
              <a:rPr lang="en-US" altLang="zh-TW" dirty="0"/>
              <a:t>It is a fingerprint-based method, which mainly relies on </a:t>
            </a:r>
            <a:r>
              <a:rPr lang="en-US" altLang="zh-TW" dirty="0" err="1"/>
              <a:t>RDkit</a:t>
            </a:r>
            <a:r>
              <a:rPr lang="en-US" altLang="zh-TW" dirty="0"/>
              <a:t> implementation of Morgan fingerprints. P-value is used in </a:t>
            </a:r>
            <a:r>
              <a:rPr lang="en-US" altLang="zh-TW" dirty="0" err="1"/>
              <a:t>Bioalerts</a:t>
            </a:r>
            <a:r>
              <a:rPr lang="en-US" altLang="zh-TW" dirty="0"/>
              <a:t> to evaluate the significance of a substructure.</a:t>
            </a:r>
            <a:endParaRPr lang="zh-TW" altLang="en-US" dirty="0"/>
          </a:p>
        </p:txBody>
      </p:sp>
    </p:spTree>
    <p:extLst>
      <p:ext uri="{BB962C8B-B14F-4D97-AF65-F5344CB8AC3E}">
        <p14:creationId xmlns:p14="http://schemas.microsoft.com/office/powerpoint/2010/main" val="3689776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D87CA07-8194-4B5D-AD39-D1F682E68E3B}"/>
              </a:ext>
            </a:extLst>
          </p:cNvPr>
          <p:cNvSpPr>
            <a:spLocks noGrp="1"/>
          </p:cNvSpPr>
          <p:nvPr>
            <p:ph type="title"/>
          </p:nvPr>
        </p:nvSpPr>
        <p:spPr>
          <a:xfrm>
            <a:off x="309880" y="352266"/>
            <a:ext cx="1051560" cy="900747"/>
          </a:xfrm>
        </p:spPr>
        <p:txBody>
          <a:bodyPr/>
          <a:lstStyle/>
          <a:p>
            <a:r>
              <a:rPr lang="en-US" altLang="zh-TW" dirty="0"/>
              <a:t>FP</a:t>
            </a:r>
            <a:endParaRPr lang="zh-TW" altLang="en-US" dirty="0"/>
          </a:p>
        </p:txBody>
      </p:sp>
      <p:sp>
        <p:nvSpPr>
          <p:cNvPr id="3" name="內容版面配置區 2">
            <a:extLst>
              <a:ext uri="{FF2B5EF4-FFF2-40B4-BE49-F238E27FC236}">
                <a16:creationId xmlns:a16="http://schemas.microsoft.com/office/drawing/2014/main" id="{C56A01BF-2B5D-495D-A2B6-E72257B56825}"/>
              </a:ext>
            </a:extLst>
          </p:cNvPr>
          <p:cNvSpPr>
            <a:spLocks noGrp="1"/>
          </p:cNvSpPr>
          <p:nvPr>
            <p:ph idx="1"/>
          </p:nvPr>
        </p:nvSpPr>
        <p:spPr>
          <a:xfrm>
            <a:off x="447040" y="1676400"/>
            <a:ext cx="10906760" cy="4541520"/>
          </a:xfrm>
        </p:spPr>
        <p:txBody>
          <a:bodyPr>
            <a:normAutofit/>
          </a:bodyPr>
          <a:lstStyle/>
          <a:p>
            <a:r>
              <a:rPr lang="en-US" altLang="zh-TW" dirty="0" err="1"/>
              <a:t>PaDEL</a:t>
            </a:r>
            <a:r>
              <a:rPr lang="en-US" altLang="zh-TW" dirty="0"/>
              <a:t>-Descriptor was used to calculate the fingerprints of :</a:t>
            </a:r>
          </a:p>
          <a:p>
            <a:pPr lvl="1"/>
            <a:r>
              <a:rPr lang="en-US" altLang="zh-TW" dirty="0"/>
              <a:t>MACCS (166 bits), PubChem (889 bits), </a:t>
            </a:r>
            <a:r>
              <a:rPr lang="en-US" altLang="zh-TW" dirty="0" err="1"/>
              <a:t>Klekota</a:t>
            </a:r>
            <a:r>
              <a:rPr lang="en-US" altLang="zh-TW" dirty="0"/>
              <a:t>-Roth (4860 bits), and Function Group Substructure (307 bits)</a:t>
            </a:r>
          </a:p>
          <a:p>
            <a:r>
              <a:rPr lang="en-US" altLang="zh-TW" dirty="0"/>
              <a:t>After the fingerprints of training compounds were calculated, we could get a matrix(6222 bits) that shows the relationships between the compounds and the substructures defined in the fingerprint dictionary. </a:t>
            </a:r>
          </a:p>
          <a:p>
            <a:r>
              <a:rPr lang="en-US" altLang="zh-TW" dirty="0"/>
              <a:t>Direct deletion of the duplicated substructures ( left 6214 bits) is impractical since we could not automatically determine whether two substructures represented by SMARTS are equivalent.</a:t>
            </a:r>
            <a:endParaRPr lang="zh-TW" altLang="en-US" dirty="0"/>
          </a:p>
        </p:txBody>
      </p:sp>
    </p:spTree>
    <p:extLst>
      <p:ext uri="{BB962C8B-B14F-4D97-AF65-F5344CB8AC3E}">
        <p14:creationId xmlns:p14="http://schemas.microsoft.com/office/powerpoint/2010/main" val="239892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CC56275-79B0-4161-8364-0325C811D324}"/>
              </a:ext>
            </a:extLst>
          </p:cNvPr>
          <p:cNvSpPr>
            <a:spLocks noGrp="1"/>
          </p:cNvSpPr>
          <p:nvPr>
            <p:ph type="title"/>
          </p:nvPr>
        </p:nvSpPr>
        <p:spPr>
          <a:xfrm>
            <a:off x="350520" y="333216"/>
            <a:ext cx="10515600" cy="1325563"/>
          </a:xfrm>
        </p:spPr>
        <p:txBody>
          <a:bodyPr/>
          <a:lstStyle/>
          <a:p>
            <a:r>
              <a:rPr lang="en-US" altLang="zh-TW" dirty="0"/>
              <a:t>Example</a:t>
            </a:r>
            <a:endParaRPr lang="zh-TW" altLang="en-US" dirty="0"/>
          </a:p>
        </p:txBody>
      </p:sp>
      <p:sp>
        <p:nvSpPr>
          <p:cNvPr id="3" name="內容版面配置區 2">
            <a:extLst>
              <a:ext uri="{FF2B5EF4-FFF2-40B4-BE49-F238E27FC236}">
                <a16:creationId xmlns:a16="http://schemas.microsoft.com/office/drawing/2014/main" id="{2D65A643-974A-4611-9512-6D573C9CCE20}"/>
              </a:ext>
            </a:extLst>
          </p:cNvPr>
          <p:cNvSpPr>
            <a:spLocks noGrp="1"/>
          </p:cNvSpPr>
          <p:nvPr>
            <p:ph idx="1"/>
          </p:nvPr>
        </p:nvSpPr>
        <p:spPr>
          <a:xfrm>
            <a:off x="601980" y="1838959"/>
            <a:ext cx="10988040" cy="4023043"/>
          </a:xfrm>
        </p:spPr>
        <p:txBody>
          <a:bodyPr>
            <a:normAutofit/>
          </a:bodyPr>
          <a:lstStyle/>
          <a:p>
            <a:r>
              <a:rPr lang="en-US" altLang="zh-TW" dirty="0"/>
              <a:t>MACCS63 - “[#7]=[#8]”</a:t>
            </a:r>
          </a:p>
          <a:p>
            <a:r>
              <a:rPr lang="en-US" altLang="zh-TW" dirty="0"/>
              <a:t>KR2380 -“[!#1]N=O”, and KR4117 - “N=O” </a:t>
            </a:r>
          </a:p>
          <a:p>
            <a:r>
              <a:rPr lang="en-US" altLang="zh-TW" dirty="0"/>
              <a:t>All indicate double bond between a nitrogen and an oxygen. Though the meanings of the three SMARTS were different, they were considered to be the same, and the latter two were removed. We assessed and refined them through a threshold of ACC (accuracy rate) &gt; 0.75</a:t>
            </a:r>
            <a:endParaRPr lang="zh-TW" altLang="en-US" dirty="0"/>
          </a:p>
        </p:txBody>
      </p:sp>
    </p:spTree>
    <p:extLst>
      <p:ext uri="{BB962C8B-B14F-4D97-AF65-F5344CB8AC3E}">
        <p14:creationId xmlns:p14="http://schemas.microsoft.com/office/powerpoint/2010/main" val="101370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913ECB-C614-484A-B982-A60CBCB92E71}"/>
              </a:ext>
            </a:extLst>
          </p:cNvPr>
          <p:cNvSpPr>
            <a:spLocks noGrp="1"/>
          </p:cNvSpPr>
          <p:nvPr>
            <p:ph type="title"/>
          </p:nvPr>
        </p:nvSpPr>
        <p:spPr>
          <a:xfrm>
            <a:off x="540026" y="342626"/>
            <a:ext cx="2252870" cy="923330"/>
          </a:xfrm>
        </p:spPr>
        <p:txBody>
          <a:bodyPr/>
          <a:lstStyle/>
          <a:p>
            <a:r>
              <a:rPr lang="en-US" altLang="zh-TW" dirty="0" err="1"/>
              <a:t>ChEMBL</a:t>
            </a:r>
            <a:endParaRPr lang="zh-TW" altLang="en-US" dirty="0"/>
          </a:p>
        </p:txBody>
      </p:sp>
      <p:sp>
        <p:nvSpPr>
          <p:cNvPr id="3" name="內容版面配置區 2">
            <a:extLst>
              <a:ext uri="{FF2B5EF4-FFF2-40B4-BE49-F238E27FC236}">
                <a16:creationId xmlns:a16="http://schemas.microsoft.com/office/drawing/2014/main" id="{F69A2C8C-1EDE-45D1-B4E5-BFA1C8FF7ED8}"/>
              </a:ext>
            </a:extLst>
          </p:cNvPr>
          <p:cNvSpPr>
            <a:spLocks noGrp="1"/>
          </p:cNvSpPr>
          <p:nvPr>
            <p:ph idx="1"/>
          </p:nvPr>
        </p:nvSpPr>
        <p:spPr>
          <a:xfrm>
            <a:off x="540026" y="3299790"/>
            <a:ext cx="10515600" cy="2747963"/>
          </a:xfrm>
        </p:spPr>
        <p:txBody>
          <a:bodyPr>
            <a:normAutofit/>
          </a:bodyPr>
          <a:lstStyle/>
          <a:p>
            <a:r>
              <a:rPr lang="en-US" altLang="zh-TW" dirty="0"/>
              <a:t>Problems</a:t>
            </a:r>
          </a:p>
          <a:p>
            <a:pPr lvl="1"/>
            <a:r>
              <a:rPr lang="en-US" altLang="zh-TW" dirty="0"/>
              <a:t>e. under phase II environment (glucuronidation, UDPGA)</a:t>
            </a:r>
          </a:p>
          <a:p>
            <a:pPr lvl="1"/>
            <a:r>
              <a:rPr lang="en-US" altLang="zh-TW" dirty="0"/>
              <a:t>f. associated with human liver </a:t>
            </a:r>
            <a:r>
              <a:rPr lang="en-US" altLang="zh-TW" dirty="0" err="1"/>
              <a:t>supersomes</a:t>
            </a:r>
            <a:endParaRPr lang="en-US" altLang="zh-TW" dirty="0"/>
          </a:p>
          <a:p>
            <a:pPr lvl="1"/>
            <a:r>
              <a:rPr lang="en-US" altLang="zh-TW" dirty="0"/>
              <a:t>g. measured without NADPH</a:t>
            </a:r>
          </a:p>
          <a:p>
            <a:pPr lvl="1"/>
            <a:r>
              <a:rPr lang="en-US" altLang="zh-TW" dirty="0"/>
              <a:t>h. in the presence of inhibitor</a:t>
            </a:r>
            <a:br>
              <a:rPr lang="en-US" altLang="zh-TW" dirty="0"/>
            </a:br>
            <a:endParaRPr lang="zh-TW" altLang="en-US" dirty="0"/>
          </a:p>
        </p:txBody>
      </p:sp>
      <p:sp>
        <p:nvSpPr>
          <p:cNvPr id="4" name="矩形 3">
            <a:extLst>
              <a:ext uri="{FF2B5EF4-FFF2-40B4-BE49-F238E27FC236}">
                <a16:creationId xmlns:a16="http://schemas.microsoft.com/office/drawing/2014/main" id="{CF5D593D-02A1-4505-A7D4-32EDB0C9C1FC}"/>
              </a:ext>
            </a:extLst>
          </p:cNvPr>
          <p:cNvSpPr/>
          <p:nvPr/>
        </p:nvSpPr>
        <p:spPr>
          <a:xfrm>
            <a:off x="728870" y="1780125"/>
            <a:ext cx="10939671" cy="830997"/>
          </a:xfrm>
          <a:prstGeom prst="rect">
            <a:avLst/>
          </a:prstGeom>
        </p:spPr>
        <p:txBody>
          <a:bodyPr wrap="square">
            <a:spAutoFit/>
          </a:bodyPr>
          <a:lstStyle/>
          <a:p>
            <a:r>
              <a:rPr lang="en-US" altLang="zh-TW" sz="2400" dirty="0" err="1"/>
              <a:t>ChEMBL</a:t>
            </a:r>
            <a:r>
              <a:rPr lang="en-US" altLang="zh-TW" sz="2400" dirty="0"/>
              <a:t> activities with keywords “human liver microsomes” and ‘T1/2(</a:t>
            </a:r>
            <a:r>
              <a:rPr lang="en-US" altLang="zh-TW" sz="2400" dirty="0" err="1"/>
              <a:t>hr</a:t>
            </a:r>
            <a:r>
              <a:rPr lang="en-US" altLang="zh-TW" sz="2400" dirty="0"/>
              <a:t>)’-&gt;  28018</a:t>
            </a:r>
          </a:p>
          <a:p>
            <a:r>
              <a:rPr lang="en-US" altLang="zh-TW" sz="2400" dirty="0"/>
              <a:t>Filter Homo sapiens -&gt; 9232/ 9,129 (previous)</a:t>
            </a:r>
          </a:p>
        </p:txBody>
      </p:sp>
    </p:spTree>
    <p:extLst>
      <p:ext uri="{BB962C8B-B14F-4D97-AF65-F5344CB8AC3E}">
        <p14:creationId xmlns:p14="http://schemas.microsoft.com/office/powerpoint/2010/main" val="1990668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0618C0-A6F9-4670-A8C3-E3BC74F3D0C5}"/>
              </a:ext>
            </a:extLst>
          </p:cNvPr>
          <p:cNvSpPr>
            <a:spLocks noGrp="1"/>
          </p:cNvSpPr>
          <p:nvPr>
            <p:ph type="title"/>
          </p:nvPr>
        </p:nvSpPr>
        <p:spPr>
          <a:xfrm>
            <a:off x="259080" y="253365"/>
            <a:ext cx="10515600" cy="1325563"/>
          </a:xfrm>
        </p:spPr>
        <p:txBody>
          <a:bodyPr/>
          <a:lstStyle/>
          <a:p>
            <a:r>
              <a:rPr lang="en-US" altLang="zh-TW" dirty="0"/>
              <a:t>Datasets used</a:t>
            </a:r>
            <a:endParaRPr lang="zh-TW" altLang="en-US" dirty="0"/>
          </a:p>
        </p:txBody>
      </p:sp>
      <p:sp>
        <p:nvSpPr>
          <p:cNvPr id="3" name="內容版面配置區 2">
            <a:extLst>
              <a:ext uri="{FF2B5EF4-FFF2-40B4-BE49-F238E27FC236}">
                <a16:creationId xmlns:a16="http://schemas.microsoft.com/office/drawing/2014/main" id="{C6845A2A-DB50-4658-B3E7-F1BBC90B353A}"/>
              </a:ext>
            </a:extLst>
          </p:cNvPr>
          <p:cNvSpPr>
            <a:spLocks noGrp="1"/>
          </p:cNvSpPr>
          <p:nvPr>
            <p:ph idx="1"/>
          </p:nvPr>
        </p:nvSpPr>
        <p:spPr>
          <a:xfrm>
            <a:off x="698500" y="1711009"/>
            <a:ext cx="10795000" cy="4516754"/>
          </a:xfrm>
        </p:spPr>
        <p:txBody>
          <a:bodyPr>
            <a:normAutofit/>
          </a:bodyPr>
          <a:lstStyle/>
          <a:p>
            <a:r>
              <a:rPr lang="en-US" altLang="zh-TW" dirty="0"/>
              <a:t>Training</a:t>
            </a:r>
          </a:p>
          <a:p>
            <a:pPr lvl="1"/>
            <a:r>
              <a:rPr lang="en-US" altLang="zh-TW" dirty="0" err="1"/>
              <a:t>Kazius</a:t>
            </a:r>
            <a:r>
              <a:rPr lang="en-US" altLang="zh-TW" dirty="0"/>
              <a:t>’ dataset, its a subset of Hansen’s benchmark (which contains 6512 compounds)</a:t>
            </a:r>
          </a:p>
          <a:p>
            <a:pPr lvl="1"/>
            <a:r>
              <a:rPr lang="en-US" altLang="zh-TW" dirty="0"/>
              <a:t>4069 distinct compounds, 2294 were labeled as mutagens and 1775 as non-mutagens</a:t>
            </a:r>
          </a:p>
          <a:p>
            <a:r>
              <a:rPr lang="en-US" altLang="zh-TW" dirty="0"/>
              <a:t>Validation</a:t>
            </a:r>
          </a:p>
          <a:p>
            <a:pPr lvl="1"/>
            <a:r>
              <a:rPr lang="en-US" altLang="zh-TW" dirty="0"/>
              <a:t>To validate the robustness of the methods, the rest of the Hansen’s data set (after removing the compounds in </a:t>
            </a:r>
            <a:r>
              <a:rPr lang="en-US" altLang="zh-TW" dirty="0" err="1"/>
              <a:t>Kazius</a:t>
            </a:r>
            <a:r>
              <a:rPr lang="en-US" altLang="zh-TW" dirty="0"/>
              <a:t>’ data set) was used as the external validation set to further evaluate the mining methods.</a:t>
            </a:r>
          </a:p>
          <a:p>
            <a:pPr lvl="1"/>
            <a:r>
              <a:rPr lang="en-US" altLang="zh-TW" dirty="0"/>
              <a:t>which consisted of 3363 compounds, including 1736 mutagens and 1627 non-mutagens</a:t>
            </a:r>
            <a:endParaRPr lang="zh-TW" altLang="en-US" dirty="0"/>
          </a:p>
        </p:txBody>
      </p:sp>
    </p:spTree>
    <p:extLst>
      <p:ext uri="{BB962C8B-B14F-4D97-AF65-F5344CB8AC3E}">
        <p14:creationId xmlns:p14="http://schemas.microsoft.com/office/powerpoint/2010/main" val="1035073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1E15B4D-377E-42A1-BF9F-0D60F8488E05}"/>
              </a:ext>
            </a:extLst>
          </p:cNvPr>
          <p:cNvSpPr>
            <a:spLocks noGrp="1"/>
          </p:cNvSpPr>
          <p:nvPr>
            <p:ph type="title"/>
          </p:nvPr>
        </p:nvSpPr>
        <p:spPr>
          <a:xfrm>
            <a:off x="289560" y="212725"/>
            <a:ext cx="10515600" cy="1325563"/>
          </a:xfrm>
        </p:spPr>
        <p:txBody>
          <a:bodyPr/>
          <a:lstStyle/>
          <a:p>
            <a:r>
              <a:rPr lang="en-US" altLang="zh-TW" dirty="0"/>
              <a:t>Evaluation metrics</a:t>
            </a:r>
            <a:endParaRPr lang="zh-TW" altLang="en-US" dirty="0"/>
          </a:p>
        </p:txBody>
      </p:sp>
      <p:sp>
        <p:nvSpPr>
          <p:cNvPr id="3" name="內容版面配置區 2">
            <a:extLst>
              <a:ext uri="{FF2B5EF4-FFF2-40B4-BE49-F238E27FC236}">
                <a16:creationId xmlns:a16="http://schemas.microsoft.com/office/drawing/2014/main" id="{BB5D97EB-7E2D-412A-9B63-6FA7EF90F831}"/>
              </a:ext>
            </a:extLst>
          </p:cNvPr>
          <p:cNvSpPr>
            <a:spLocks noGrp="1"/>
          </p:cNvSpPr>
          <p:nvPr>
            <p:ph idx="1"/>
          </p:nvPr>
        </p:nvSpPr>
        <p:spPr/>
        <p:txBody>
          <a:bodyPr/>
          <a:lstStyle/>
          <a:p>
            <a:r>
              <a:rPr lang="en-US" altLang="zh-TW" dirty="0"/>
              <a:t>ACC (accuracy rate) = P(X = 1 t) </a:t>
            </a:r>
          </a:p>
          <a:p>
            <a:r>
              <a:rPr lang="en-US" altLang="zh-TW" dirty="0"/>
              <a:t>PR (positive rate) = P(t) </a:t>
            </a:r>
          </a:p>
          <a:p>
            <a:endParaRPr lang="en-US" altLang="zh-TW" dirty="0"/>
          </a:p>
          <a:p>
            <a:r>
              <a:rPr lang="en-US" altLang="zh-TW" dirty="0"/>
              <a:t>IG(information gain)</a:t>
            </a:r>
          </a:p>
          <a:p>
            <a:endParaRPr lang="zh-TW" altLang="en-US" dirty="0"/>
          </a:p>
        </p:txBody>
      </p:sp>
      <p:pic>
        <p:nvPicPr>
          <p:cNvPr id="4" name="圖片 3">
            <a:extLst>
              <a:ext uri="{FF2B5EF4-FFF2-40B4-BE49-F238E27FC236}">
                <a16:creationId xmlns:a16="http://schemas.microsoft.com/office/drawing/2014/main" id="{28EA5167-2BEE-4099-97B3-A90B5221F232}"/>
              </a:ext>
            </a:extLst>
          </p:cNvPr>
          <p:cNvPicPr>
            <a:picLocks noChangeAspect="1"/>
          </p:cNvPicPr>
          <p:nvPr/>
        </p:nvPicPr>
        <p:blipFill>
          <a:blip r:embed="rId3"/>
          <a:stretch>
            <a:fillRect/>
          </a:stretch>
        </p:blipFill>
        <p:spPr>
          <a:xfrm>
            <a:off x="1298589" y="4001294"/>
            <a:ext cx="4665331" cy="1479939"/>
          </a:xfrm>
          <a:prstGeom prst="rect">
            <a:avLst/>
          </a:prstGeom>
        </p:spPr>
      </p:pic>
    </p:spTree>
    <p:extLst>
      <p:ext uri="{BB962C8B-B14F-4D97-AF65-F5344CB8AC3E}">
        <p14:creationId xmlns:p14="http://schemas.microsoft.com/office/powerpoint/2010/main" val="2820873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ACCF8BD-33BC-468E-B488-38BA5700AE7F}"/>
              </a:ext>
            </a:extLst>
          </p:cNvPr>
          <p:cNvSpPr>
            <a:spLocks noGrp="1"/>
          </p:cNvSpPr>
          <p:nvPr>
            <p:ph type="title"/>
          </p:nvPr>
        </p:nvSpPr>
        <p:spPr>
          <a:xfrm>
            <a:off x="248920" y="304165"/>
            <a:ext cx="8996680" cy="935355"/>
          </a:xfrm>
        </p:spPr>
        <p:txBody>
          <a:bodyPr>
            <a:normAutofit/>
          </a:bodyPr>
          <a:lstStyle/>
          <a:p>
            <a:r>
              <a:rPr lang="en-US" altLang="zh-TW" dirty="0"/>
              <a:t>Substructure extraction on training set</a:t>
            </a:r>
            <a:endParaRPr lang="zh-TW" altLang="en-US" dirty="0"/>
          </a:p>
        </p:txBody>
      </p:sp>
      <p:sp>
        <p:nvSpPr>
          <p:cNvPr id="3" name="內容版面配置區 2">
            <a:extLst>
              <a:ext uri="{FF2B5EF4-FFF2-40B4-BE49-F238E27FC236}">
                <a16:creationId xmlns:a16="http://schemas.microsoft.com/office/drawing/2014/main" id="{34D6F092-D06A-44BE-A4EB-6D4AFB3CF2BF}"/>
              </a:ext>
            </a:extLst>
          </p:cNvPr>
          <p:cNvSpPr>
            <a:spLocks noGrp="1"/>
          </p:cNvSpPr>
          <p:nvPr>
            <p:ph idx="1"/>
          </p:nvPr>
        </p:nvSpPr>
        <p:spPr>
          <a:xfrm>
            <a:off x="838200" y="1717040"/>
            <a:ext cx="10515600" cy="4459923"/>
          </a:xfrm>
        </p:spPr>
        <p:txBody>
          <a:bodyPr>
            <a:normAutofit/>
          </a:bodyPr>
          <a:lstStyle/>
          <a:p>
            <a:r>
              <a:rPr lang="en-US" altLang="zh-TW" dirty="0" err="1"/>
              <a:t>MoSS</a:t>
            </a:r>
            <a:r>
              <a:rPr lang="en-US" altLang="zh-TW" dirty="0"/>
              <a:t>:  obtained 129 frequent substructures </a:t>
            </a:r>
          </a:p>
          <a:p>
            <a:r>
              <a:rPr lang="en-US" altLang="zh-TW" dirty="0" err="1"/>
              <a:t>SARpy</a:t>
            </a:r>
            <a:r>
              <a:rPr lang="en-US" altLang="zh-TW" dirty="0"/>
              <a:t>:  130 potential structural alerts were found </a:t>
            </a:r>
          </a:p>
          <a:p>
            <a:r>
              <a:rPr lang="en-US" altLang="zh-TW" dirty="0" err="1"/>
              <a:t>Bioalerts</a:t>
            </a:r>
            <a:r>
              <a:rPr lang="en-US" altLang="zh-TW" dirty="0"/>
              <a:t>:  detected 1094 patterns, from which we selected 395 unique substructures whose IG values were higher than 0.002</a:t>
            </a:r>
          </a:p>
          <a:p>
            <a:r>
              <a:rPr lang="en-US" altLang="zh-TW" dirty="0"/>
              <a:t>FP:  The fingerprints output 6214 bits in total. Then we retained the fragments whose accuracy is higher than 0.75 and discarded the </a:t>
            </a:r>
            <a:r>
              <a:rPr lang="en-US" altLang="zh-TW" dirty="0" err="1"/>
              <a:t>nonsubstructure</a:t>
            </a:r>
            <a:r>
              <a:rPr lang="en-US" altLang="zh-TW" dirty="0"/>
              <a:t> patterns (e.g., MACCS49 is “[!+0]”). Finally, 173 patterns were left with a manual screening because many patterns were similar</a:t>
            </a:r>
            <a:endParaRPr lang="zh-TW" altLang="en-US" dirty="0"/>
          </a:p>
        </p:txBody>
      </p:sp>
    </p:spTree>
    <p:extLst>
      <p:ext uri="{BB962C8B-B14F-4D97-AF65-F5344CB8AC3E}">
        <p14:creationId xmlns:p14="http://schemas.microsoft.com/office/powerpoint/2010/main" val="3389837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E0988D9-59B3-4515-8987-32376E413340}"/>
              </a:ext>
            </a:extLst>
          </p:cNvPr>
          <p:cNvSpPr>
            <a:spLocks noGrp="1"/>
          </p:cNvSpPr>
          <p:nvPr>
            <p:ph type="title"/>
          </p:nvPr>
        </p:nvSpPr>
        <p:spPr>
          <a:xfrm>
            <a:off x="73991" y="234812"/>
            <a:ext cx="1794565" cy="992239"/>
          </a:xfrm>
        </p:spPr>
        <p:txBody>
          <a:bodyPr/>
          <a:lstStyle/>
          <a:p>
            <a:r>
              <a:rPr lang="en-US" altLang="zh-TW" dirty="0"/>
              <a:t>Results</a:t>
            </a:r>
            <a:endParaRPr lang="zh-TW" altLang="en-US" dirty="0"/>
          </a:p>
        </p:txBody>
      </p:sp>
      <p:pic>
        <p:nvPicPr>
          <p:cNvPr id="4" name="圖片 3">
            <a:extLst>
              <a:ext uri="{FF2B5EF4-FFF2-40B4-BE49-F238E27FC236}">
                <a16:creationId xmlns:a16="http://schemas.microsoft.com/office/drawing/2014/main" id="{F05D0C54-B55C-4E5D-801C-9BCC74DCC121}"/>
              </a:ext>
            </a:extLst>
          </p:cNvPr>
          <p:cNvPicPr>
            <a:picLocks noChangeAspect="1"/>
          </p:cNvPicPr>
          <p:nvPr/>
        </p:nvPicPr>
        <p:blipFill>
          <a:blip r:embed="rId3"/>
          <a:stretch>
            <a:fillRect/>
          </a:stretch>
        </p:blipFill>
        <p:spPr>
          <a:xfrm>
            <a:off x="604505" y="1227051"/>
            <a:ext cx="10982990" cy="5396137"/>
          </a:xfrm>
          <a:prstGeom prst="rect">
            <a:avLst/>
          </a:prstGeom>
        </p:spPr>
      </p:pic>
    </p:spTree>
    <p:extLst>
      <p:ext uri="{BB962C8B-B14F-4D97-AF65-F5344CB8AC3E}">
        <p14:creationId xmlns:p14="http://schemas.microsoft.com/office/powerpoint/2010/main" val="1764986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D87B21D2-5A81-48DF-8B9E-93C5D19A1C03}"/>
              </a:ext>
            </a:extLst>
          </p:cNvPr>
          <p:cNvPicPr>
            <a:picLocks noChangeAspect="1"/>
          </p:cNvPicPr>
          <p:nvPr/>
        </p:nvPicPr>
        <p:blipFill rotWithShape="1">
          <a:blip r:embed="rId2"/>
          <a:srcRect l="17210" t="-268" r="17226" b="15482"/>
          <a:stretch/>
        </p:blipFill>
        <p:spPr>
          <a:xfrm>
            <a:off x="1212573" y="917268"/>
            <a:ext cx="9014791" cy="3972785"/>
          </a:xfrm>
          <a:prstGeom prst="rect">
            <a:avLst/>
          </a:prstGeom>
        </p:spPr>
      </p:pic>
      <p:pic>
        <p:nvPicPr>
          <p:cNvPr id="5" name="圖片 4">
            <a:extLst>
              <a:ext uri="{FF2B5EF4-FFF2-40B4-BE49-F238E27FC236}">
                <a16:creationId xmlns:a16="http://schemas.microsoft.com/office/drawing/2014/main" id="{6B6D406C-E726-4F89-9DDA-FFEA04BD5B0E}"/>
              </a:ext>
            </a:extLst>
          </p:cNvPr>
          <p:cNvPicPr>
            <a:picLocks noChangeAspect="1"/>
          </p:cNvPicPr>
          <p:nvPr/>
        </p:nvPicPr>
        <p:blipFill rotWithShape="1">
          <a:blip r:embed="rId3"/>
          <a:srcRect t="87417"/>
          <a:stretch/>
        </p:blipFill>
        <p:spPr>
          <a:xfrm>
            <a:off x="688703" y="5476461"/>
            <a:ext cx="10814593" cy="464271"/>
          </a:xfrm>
          <a:prstGeom prst="rect">
            <a:avLst/>
          </a:prstGeom>
        </p:spPr>
      </p:pic>
    </p:spTree>
    <p:extLst>
      <p:ext uri="{BB962C8B-B14F-4D97-AF65-F5344CB8AC3E}">
        <p14:creationId xmlns:p14="http://schemas.microsoft.com/office/powerpoint/2010/main" val="2865544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09567F1-67F8-47AE-95BD-2D571BB9EDE9}"/>
              </a:ext>
            </a:extLst>
          </p:cNvPr>
          <p:cNvSpPr>
            <a:spLocks noGrp="1"/>
          </p:cNvSpPr>
          <p:nvPr>
            <p:ph type="title"/>
          </p:nvPr>
        </p:nvSpPr>
        <p:spPr/>
        <p:txBody>
          <a:bodyPr/>
          <a:lstStyle/>
          <a:p>
            <a:r>
              <a:rPr lang="en-US" altLang="zh-TW" dirty="0"/>
              <a:t>Discussion</a:t>
            </a:r>
            <a:endParaRPr lang="zh-TW" altLang="en-US" dirty="0"/>
          </a:p>
        </p:txBody>
      </p:sp>
      <p:sp>
        <p:nvSpPr>
          <p:cNvPr id="3" name="內容版面配置區 2">
            <a:extLst>
              <a:ext uri="{FF2B5EF4-FFF2-40B4-BE49-F238E27FC236}">
                <a16:creationId xmlns:a16="http://schemas.microsoft.com/office/drawing/2014/main" id="{1FBFFD08-A2F8-40AC-A6E4-AC13FEE58A21}"/>
              </a:ext>
            </a:extLst>
          </p:cNvPr>
          <p:cNvSpPr>
            <a:spLocks noGrp="1"/>
          </p:cNvSpPr>
          <p:nvPr>
            <p:ph idx="1"/>
          </p:nvPr>
        </p:nvSpPr>
        <p:spPr/>
        <p:txBody>
          <a:bodyPr>
            <a:normAutofit lnSpcReduction="10000"/>
          </a:bodyPr>
          <a:lstStyle/>
          <a:p>
            <a:r>
              <a:rPr lang="en-US" altLang="zh-TW" dirty="0"/>
              <a:t>Although IG value can be regarded as a comprehensive score in evaluation of a substructure, there are still some shortages. If a substructure has a low ACC value but high PR value, its IG value will be still very high for its commonness. However, if its ACC is too low, the researchers may lose interest in it or doubt the potency.</a:t>
            </a:r>
          </a:p>
          <a:p>
            <a:r>
              <a:rPr lang="en-US" altLang="zh-TW" dirty="0"/>
              <a:t>For example, the substructure allylamine (“N−C−C=C”) had a comparatively high IG score, but its ACC was only 0.698. On one hand, the high occurrence represented the significance of the pattern that deserved to pay attention, on the other hand, the accuracy was too low and the indices illustrated that more than 600 compounds containing the substructure were inactive.</a:t>
            </a:r>
          </a:p>
        </p:txBody>
      </p:sp>
    </p:spTree>
    <p:extLst>
      <p:ext uri="{BB962C8B-B14F-4D97-AF65-F5344CB8AC3E}">
        <p14:creationId xmlns:p14="http://schemas.microsoft.com/office/powerpoint/2010/main" val="2019240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14BD510-3262-4DEC-84B3-AE37585C0EF7}"/>
              </a:ext>
            </a:extLst>
          </p:cNvPr>
          <p:cNvSpPr>
            <a:spLocks noGrp="1"/>
          </p:cNvSpPr>
          <p:nvPr>
            <p:ph type="title"/>
          </p:nvPr>
        </p:nvSpPr>
        <p:spPr>
          <a:xfrm>
            <a:off x="245347" y="214400"/>
            <a:ext cx="10515600" cy="1325563"/>
          </a:xfrm>
        </p:spPr>
        <p:txBody>
          <a:bodyPr/>
          <a:lstStyle/>
          <a:p>
            <a:r>
              <a:rPr lang="en-US" altLang="zh-TW" dirty="0"/>
              <a:t>Conclusion</a:t>
            </a:r>
            <a:endParaRPr lang="zh-TW" altLang="en-US" dirty="0"/>
          </a:p>
        </p:txBody>
      </p:sp>
      <p:sp>
        <p:nvSpPr>
          <p:cNvPr id="3" name="內容版面配置區 2">
            <a:extLst>
              <a:ext uri="{FF2B5EF4-FFF2-40B4-BE49-F238E27FC236}">
                <a16:creationId xmlns:a16="http://schemas.microsoft.com/office/drawing/2014/main" id="{D6CC1230-A032-4520-A878-C241BE29E765}"/>
              </a:ext>
            </a:extLst>
          </p:cNvPr>
          <p:cNvSpPr>
            <a:spLocks noGrp="1"/>
          </p:cNvSpPr>
          <p:nvPr>
            <p:ph idx="1"/>
          </p:nvPr>
        </p:nvSpPr>
        <p:spPr>
          <a:xfrm>
            <a:off x="838200" y="1657978"/>
            <a:ext cx="10515600" cy="4518985"/>
          </a:xfrm>
        </p:spPr>
        <p:txBody>
          <a:bodyPr>
            <a:normAutofit/>
          </a:bodyPr>
          <a:lstStyle/>
          <a:p>
            <a:r>
              <a:rPr lang="en-US" altLang="zh-TW" dirty="0"/>
              <a:t>By comparison of the performance of the four methods, we found that fingerprint-based methods demonstrated strong capability in identification of significant structural alerts. They could cover most of the positive sets and the accuracy was acceptable; however, they contained too many redundant patterns and false positives. </a:t>
            </a:r>
          </a:p>
          <a:p>
            <a:r>
              <a:rPr lang="en-US" altLang="zh-TW" dirty="0" err="1"/>
              <a:t>MoSS</a:t>
            </a:r>
            <a:r>
              <a:rPr lang="en-US" altLang="zh-TW" dirty="0"/>
              <a:t> was the fastest and also could identify a lot of significant structural alerts, while its assessment method may result in high false positive and false negative. </a:t>
            </a:r>
            <a:r>
              <a:rPr lang="en-US" altLang="zh-TW" dirty="0" err="1"/>
              <a:t>SARpy</a:t>
            </a:r>
            <a:r>
              <a:rPr lang="en-US" altLang="zh-TW" dirty="0"/>
              <a:t> could detect highly accurate and specific substructures owing to its assessment of likelihood ratio, and it is more preferable to use its structural alerts to build rule-</a:t>
            </a:r>
            <a:r>
              <a:rPr lang="en-US" altLang="zh-TW" dirty="0" err="1"/>
              <a:t>basedpredictive</a:t>
            </a:r>
            <a:r>
              <a:rPr lang="en-US" altLang="zh-TW" dirty="0"/>
              <a:t> models.</a:t>
            </a:r>
            <a:endParaRPr lang="zh-TW" altLang="en-US" dirty="0"/>
          </a:p>
        </p:txBody>
      </p:sp>
    </p:spTree>
    <p:extLst>
      <p:ext uri="{BB962C8B-B14F-4D97-AF65-F5344CB8AC3E}">
        <p14:creationId xmlns:p14="http://schemas.microsoft.com/office/powerpoint/2010/main" val="2746693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3B8C77D-0490-4A74-9A61-65FB6D813CC2}"/>
              </a:ext>
            </a:extLst>
          </p:cNvPr>
          <p:cNvSpPr>
            <a:spLocks noGrp="1"/>
          </p:cNvSpPr>
          <p:nvPr>
            <p:ph type="title"/>
          </p:nvPr>
        </p:nvSpPr>
        <p:spPr>
          <a:xfrm>
            <a:off x="447261" y="325368"/>
            <a:ext cx="10515600" cy="1325563"/>
          </a:xfrm>
        </p:spPr>
        <p:txBody>
          <a:bodyPr/>
          <a:lstStyle/>
          <a:p>
            <a:r>
              <a:rPr lang="en-US" altLang="zh-TW" dirty="0"/>
              <a:t>Sampler</a:t>
            </a:r>
            <a:endParaRPr lang="zh-TW" altLang="en-US" dirty="0"/>
          </a:p>
        </p:txBody>
      </p:sp>
      <p:pic>
        <p:nvPicPr>
          <p:cNvPr id="4" name="圖片 3">
            <a:extLst>
              <a:ext uri="{FF2B5EF4-FFF2-40B4-BE49-F238E27FC236}">
                <a16:creationId xmlns:a16="http://schemas.microsoft.com/office/drawing/2014/main" id="{479115BC-BD92-460C-9694-3BC99680529B}"/>
              </a:ext>
            </a:extLst>
          </p:cNvPr>
          <p:cNvPicPr>
            <a:picLocks noChangeAspect="1"/>
          </p:cNvPicPr>
          <p:nvPr/>
        </p:nvPicPr>
        <p:blipFill>
          <a:blip r:embed="rId2"/>
          <a:stretch>
            <a:fillRect/>
          </a:stretch>
        </p:blipFill>
        <p:spPr>
          <a:xfrm>
            <a:off x="447261" y="1947018"/>
            <a:ext cx="11436626" cy="2662757"/>
          </a:xfrm>
          <a:prstGeom prst="rect">
            <a:avLst/>
          </a:prstGeom>
        </p:spPr>
      </p:pic>
    </p:spTree>
    <p:extLst>
      <p:ext uri="{BB962C8B-B14F-4D97-AF65-F5344CB8AC3E}">
        <p14:creationId xmlns:p14="http://schemas.microsoft.com/office/powerpoint/2010/main" val="122315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D8EAB4-9F2A-4620-983D-0C2FCCCAF302}"/>
              </a:ext>
            </a:extLst>
          </p:cNvPr>
          <p:cNvSpPr>
            <a:spLocks noGrp="1"/>
          </p:cNvSpPr>
          <p:nvPr>
            <p:ph type="title"/>
          </p:nvPr>
        </p:nvSpPr>
        <p:spPr>
          <a:xfrm>
            <a:off x="231913" y="335308"/>
            <a:ext cx="10515600" cy="1325563"/>
          </a:xfrm>
        </p:spPr>
        <p:txBody>
          <a:bodyPr/>
          <a:lstStyle/>
          <a:p>
            <a:r>
              <a:rPr lang="en-US" altLang="zh-TW" dirty="0"/>
              <a:t>MOTPE sampler</a:t>
            </a:r>
            <a:endParaRPr lang="zh-TW" altLang="en-US" dirty="0"/>
          </a:p>
        </p:txBody>
      </p:sp>
      <p:pic>
        <p:nvPicPr>
          <p:cNvPr id="4" name="圖片 3">
            <a:extLst>
              <a:ext uri="{FF2B5EF4-FFF2-40B4-BE49-F238E27FC236}">
                <a16:creationId xmlns:a16="http://schemas.microsoft.com/office/drawing/2014/main" id="{98DAA738-9B5E-4B0D-BA89-826DD27F0D83}"/>
              </a:ext>
            </a:extLst>
          </p:cNvPr>
          <p:cNvPicPr>
            <a:picLocks noChangeAspect="1"/>
          </p:cNvPicPr>
          <p:nvPr/>
        </p:nvPicPr>
        <p:blipFill>
          <a:blip r:embed="rId2"/>
          <a:stretch>
            <a:fillRect/>
          </a:stretch>
        </p:blipFill>
        <p:spPr>
          <a:xfrm>
            <a:off x="158612" y="2233405"/>
            <a:ext cx="11715750" cy="2152650"/>
          </a:xfrm>
          <a:prstGeom prst="rect">
            <a:avLst/>
          </a:prstGeom>
        </p:spPr>
      </p:pic>
    </p:spTree>
    <p:extLst>
      <p:ext uri="{BB962C8B-B14F-4D97-AF65-F5344CB8AC3E}">
        <p14:creationId xmlns:p14="http://schemas.microsoft.com/office/powerpoint/2010/main" val="821178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F930A28-8F16-438A-841F-358419561430}"/>
              </a:ext>
            </a:extLst>
          </p:cNvPr>
          <p:cNvSpPr>
            <a:spLocks noGrp="1"/>
          </p:cNvSpPr>
          <p:nvPr>
            <p:ph type="title"/>
          </p:nvPr>
        </p:nvSpPr>
        <p:spPr>
          <a:xfrm>
            <a:off x="281608" y="245856"/>
            <a:ext cx="3326296" cy="1165501"/>
          </a:xfrm>
        </p:spPr>
        <p:txBody>
          <a:bodyPr/>
          <a:lstStyle/>
          <a:p>
            <a:r>
              <a:rPr lang="en-US" altLang="zh-TW" dirty="0"/>
              <a:t>Search space</a:t>
            </a:r>
            <a:endParaRPr lang="zh-TW" altLang="en-US" dirty="0"/>
          </a:p>
        </p:txBody>
      </p:sp>
      <p:sp>
        <p:nvSpPr>
          <p:cNvPr id="3" name="內容版面配置區 2">
            <a:extLst>
              <a:ext uri="{FF2B5EF4-FFF2-40B4-BE49-F238E27FC236}">
                <a16:creationId xmlns:a16="http://schemas.microsoft.com/office/drawing/2014/main" id="{7111C5F9-924D-4092-979C-393553B0E16D}"/>
              </a:ext>
            </a:extLst>
          </p:cNvPr>
          <p:cNvSpPr>
            <a:spLocks noGrp="1"/>
          </p:cNvSpPr>
          <p:nvPr>
            <p:ph idx="1"/>
          </p:nvPr>
        </p:nvSpPr>
        <p:spPr>
          <a:xfrm>
            <a:off x="738808" y="1779105"/>
            <a:ext cx="10515600" cy="4497250"/>
          </a:xfrm>
        </p:spPr>
        <p:txBody>
          <a:bodyPr>
            <a:normAutofit/>
          </a:bodyPr>
          <a:lstStyle/>
          <a:p>
            <a:r>
              <a:rPr lang="en-US" altLang="zh-TW" dirty="0" err="1"/>
              <a:t>batch_size</a:t>
            </a:r>
            <a:r>
              <a:rPr lang="en-US" altLang="zh-TW" dirty="0"/>
              <a:t>= </a:t>
            </a:r>
            <a:r>
              <a:rPr lang="en-US" altLang="zh-TW" dirty="0" err="1"/>
              <a:t>trial.suggest_int</a:t>
            </a:r>
            <a:r>
              <a:rPr lang="en-US" altLang="zh-TW" dirty="0"/>
              <a:t> (64, 256, step=2),</a:t>
            </a:r>
          </a:p>
          <a:p>
            <a:r>
              <a:rPr lang="en-US" altLang="zh-TW" dirty="0" err="1"/>
              <a:t>learning_rate</a:t>
            </a:r>
            <a:r>
              <a:rPr lang="en-US" altLang="zh-TW" dirty="0"/>
              <a:t>= </a:t>
            </a:r>
            <a:r>
              <a:rPr lang="en-US" altLang="zh-TW" dirty="0" err="1"/>
              <a:t>trial.suggest_loguniform</a:t>
            </a:r>
            <a:r>
              <a:rPr lang="en-US" altLang="zh-TW" dirty="0"/>
              <a:t> (1e-4, 1e-2),</a:t>
            </a:r>
          </a:p>
          <a:p>
            <a:r>
              <a:rPr lang="en-US" altLang="zh-TW" dirty="0" err="1"/>
              <a:t>graph_conv_layers</a:t>
            </a:r>
            <a:r>
              <a:rPr lang="en-US" altLang="zh-TW" dirty="0"/>
              <a:t>= </a:t>
            </a:r>
            <a:r>
              <a:rPr lang="en-US" altLang="zh-TW" dirty="0" err="1"/>
              <a:t>trial.suggest_categorical</a:t>
            </a:r>
            <a:r>
              <a:rPr lang="en-US" altLang="zh-TW" dirty="0"/>
              <a:t> ([[64,64,64],[128,128,128],[256,256,256],[512,512,512]]),</a:t>
            </a:r>
          </a:p>
          <a:p>
            <a:r>
              <a:rPr lang="en-US" altLang="zh-TW" dirty="0" err="1"/>
              <a:t>dense_layer_size</a:t>
            </a:r>
            <a:r>
              <a:rPr lang="en-US" altLang="zh-TW" dirty="0"/>
              <a:t>= </a:t>
            </a:r>
            <a:r>
              <a:rPr lang="en-US" altLang="zh-TW" dirty="0" err="1"/>
              <a:t>trial.suggest_int</a:t>
            </a:r>
            <a:r>
              <a:rPr lang="en-US" altLang="zh-TW" dirty="0"/>
              <a:t> (256, 512, step=4),</a:t>
            </a:r>
          </a:p>
          <a:p>
            <a:r>
              <a:rPr lang="en-US" altLang="zh-TW" dirty="0"/>
              <a:t>dropouts= </a:t>
            </a:r>
            <a:r>
              <a:rPr lang="en-US" altLang="zh-TW" dirty="0" err="1"/>
              <a:t>trial.suggest_loguniform</a:t>
            </a:r>
            <a:r>
              <a:rPr lang="en-US" altLang="zh-TW" dirty="0"/>
              <a:t> (1e-3, 1e-2)</a:t>
            </a:r>
          </a:p>
          <a:p>
            <a:endParaRPr lang="en-US" altLang="zh-TW" dirty="0"/>
          </a:p>
          <a:p>
            <a:r>
              <a:rPr lang="en-US" altLang="zh-TW" dirty="0"/>
              <a:t>Epoch: 300</a:t>
            </a:r>
            <a:endParaRPr lang="zh-TW" altLang="en-US" dirty="0"/>
          </a:p>
        </p:txBody>
      </p:sp>
    </p:spTree>
    <p:extLst>
      <p:ext uri="{BB962C8B-B14F-4D97-AF65-F5344CB8AC3E}">
        <p14:creationId xmlns:p14="http://schemas.microsoft.com/office/powerpoint/2010/main" val="2191143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54D181-810F-48AD-8096-D4899D1C682E}"/>
              </a:ext>
            </a:extLst>
          </p:cNvPr>
          <p:cNvSpPr>
            <a:spLocks noGrp="1"/>
          </p:cNvSpPr>
          <p:nvPr>
            <p:ph type="title"/>
          </p:nvPr>
        </p:nvSpPr>
        <p:spPr>
          <a:xfrm>
            <a:off x="325017" y="159852"/>
            <a:ext cx="4793635" cy="782540"/>
          </a:xfrm>
        </p:spPr>
        <p:txBody>
          <a:bodyPr>
            <a:normAutofit/>
          </a:bodyPr>
          <a:lstStyle/>
          <a:p>
            <a:r>
              <a:rPr lang="en-US" altLang="zh-TW" dirty="0"/>
              <a:t>Without sampler</a:t>
            </a:r>
            <a:endParaRPr lang="zh-TW" altLang="en-US" dirty="0"/>
          </a:p>
        </p:txBody>
      </p:sp>
      <p:pic>
        <p:nvPicPr>
          <p:cNvPr id="1026" name="Picture 2">
            <a:extLst>
              <a:ext uri="{FF2B5EF4-FFF2-40B4-BE49-F238E27FC236}">
                <a16:creationId xmlns:a16="http://schemas.microsoft.com/office/drawing/2014/main" id="{029DC4E3-1229-49A6-9C1F-76B2ECB7D5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0593" y="1408680"/>
            <a:ext cx="4903317" cy="33789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8833AD2-44D4-4DFA-9EB8-4B4B8E2674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975" y="1408680"/>
            <a:ext cx="4903317" cy="337897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1E15A2BC-790B-424B-BDE2-1F2066A301B8}"/>
              </a:ext>
            </a:extLst>
          </p:cNvPr>
          <p:cNvSpPr/>
          <p:nvPr/>
        </p:nvSpPr>
        <p:spPr>
          <a:xfrm>
            <a:off x="127330" y="5253938"/>
            <a:ext cx="6096000" cy="1477328"/>
          </a:xfrm>
          <a:prstGeom prst="rect">
            <a:avLst/>
          </a:prstGeom>
        </p:spPr>
        <p:txBody>
          <a:bodyPr>
            <a:spAutoFit/>
          </a:bodyPr>
          <a:lstStyle/>
          <a:p>
            <a:r>
              <a:rPr lang="en-US" altLang="zh-TW" dirty="0" err="1"/>
              <a:t>batch_size</a:t>
            </a:r>
            <a:r>
              <a:rPr lang="en-US" altLang="zh-TW" dirty="0"/>
              <a:t>=[84]</a:t>
            </a:r>
          </a:p>
          <a:p>
            <a:r>
              <a:rPr lang="en-US" altLang="zh-TW" dirty="0" err="1"/>
              <a:t>graph_conv_layers</a:t>
            </a:r>
            <a:r>
              <a:rPr lang="en-US" altLang="zh-TW" dirty="0"/>
              <a:t>=[[256, 256, 256]]</a:t>
            </a:r>
          </a:p>
          <a:p>
            <a:r>
              <a:rPr lang="en-US" altLang="zh-TW" dirty="0" err="1"/>
              <a:t>dense_layer_size</a:t>
            </a:r>
            <a:r>
              <a:rPr lang="en-US" altLang="zh-TW" dirty="0"/>
              <a:t>=[328]</a:t>
            </a:r>
          </a:p>
          <a:p>
            <a:r>
              <a:rPr lang="en-US" altLang="zh-TW" dirty="0"/>
              <a:t>dropout=[0.006212106339802373]</a:t>
            </a:r>
          </a:p>
          <a:p>
            <a:r>
              <a:rPr lang="en-US" altLang="zh-TW" dirty="0" err="1"/>
              <a:t>lr</a:t>
            </a:r>
            <a:r>
              <a:rPr lang="en-US" altLang="zh-TW" dirty="0"/>
              <a:t>=0.0003272349488315456</a:t>
            </a:r>
            <a:endParaRPr lang="zh-TW" altLang="en-US" dirty="0"/>
          </a:p>
        </p:txBody>
      </p:sp>
      <p:sp>
        <p:nvSpPr>
          <p:cNvPr id="4" name="矩形 3">
            <a:extLst>
              <a:ext uri="{FF2B5EF4-FFF2-40B4-BE49-F238E27FC236}">
                <a16:creationId xmlns:a16="http://schemas.microsoft.com/office/drawing/2014/main" id="{7149BE5D-6DAE-48A6-A0AD-BBAC277F0301}"/>
              </a:ext>
            </a:extLst>
          </p:cNvPr>
          <p:cNvSpPr/>
          <p:nvPr/>
        </p:nvSpPr>
        <p:spPr>
          <a:xfrm>
            <a:off x="9186318" y="6204568"/>
            <a:ext cx="2878352" cy="369332"/>
          </a:xfrm>
          <a:prstGeom prst="rect">
            <a:avLst/>
          </a:prstGeom>
        </p:spPr>
        <p:txBody>
          <a:bodyPr wrap="none">
            <a:spAutoFit/>
          </a:bodyPr>
          <a:lstStyle/>
          <a:p>
            <a:r>
              <a:rPr lang="en-US" altLang="zh-TW" dirty="0"/>
              <a:t>Searching time</a:t>
            </a:r>
            <a:r>
              <a:rPr lang="zh-TW" altLang="en-US" dirty="0"/>
              <a:t> </a:t>
            </a:r>
            <a:r>
              <a:rPr lang="en-US" altLang="zh-TW" dirty="0"/>
              <a:t>2 </a:t>
            </a:r>
            <a:r>
              <a:rPr lang="en-US" altLang="zh-TW" dirty="0" err="1"/>
              <a:t>hrs</a:t>
            </a:r>
            <a:r>
              <a:rPr lang="en-US" altLang="zh-TW" dirty="0"/>
              <a:t> 30 mins</a:t>
            </a:r>
            <a:endParaRPr lang="zh-TW" altLang="en-US" dirty="0"/>
          </a:p>
        </p:txBody>
      </p:sp>
      <p:sp>
        <p:nvSpPr>
          <p:cNvPr id="5" name="矩形 4">
            <a:extLst>
              <a:ext uri="{FF2B5EF4-FFF2-40B4-BE49-F238E27FC236}">
                <a16:creationId xmlns:a16="http://schemas.microsoft.com/office/drawing/2014/main" id="{69B967EF-F20E-45C3-BF3F-94FBB6EF7DB8}"/>
              </a:ext>
            </a:extLst>
          </p:cNvPr>
          <p:cNvSpPr/>
          <p:nvPr/>
        </p:nvSpPr>
        <p:spPr>
          <a:xfrm>
            <a:off x="4644037" y="4792273"/>
            <a:ext cx="2031325" cy="923330"/>
          </a:xfrm>
          <a:prstGeom prst="rect">
            <a:avLst/>
          </a:prstGeom>
        </p:spPr>
        <p:txBody>
          <a:bodyPr wrap="none">
            <a:spAutoFit/>
          </a:bodyPr>
          <a:lstStyle/>
          <a:p>
            <a:r>
              <a:rPr lang="en-US" altLang="zh-TW" dirty="0"/>
              <a:t>Train 0.994	</a:t>
            </a:r>
          </a:p>
          <a:p>
            <a:r>
              <a:rPr lang="en-US" altLang="zh-TW" dirty="0"/>
              <a:t>Valid 0.992	</a:t>
            </a:r>
          </a:p>
          <a:p>
            <a:r>
              <a:rPr lang="en-US" altLang="zh-TW" dirty="0"/>
              <a:t>Test 0.684</a:t>
            </a:r>
          </a:p>
        </p:txBody>
      </p:sp>
      <p:sp>
        <p:nvSpPr>
          <p:cNvPr id="6" name="矩形 5">
            <a:extLst>
              <a:ext uri="{FF2B5EF4-FFF2-40B4-BE49-F238E27FC236}">
                <a16:creationId xmlns:a16="http://schemas.microsoft.com/office/drawing/2014/main" id="{B5D93C75-77B6-4E52-BD3C-FE6B84AA84F4}"/>
              </a:ext>
            </a:extLst>
          </p:cNvPr>
          <p:cNvSpPr/>
          <p:nvPr/>
        </p:nvSpPr>
        <p:spPr>
          <a:xfrm>
            <a:off x="10033345" y="4787650"/>
            <a:ext cx="2031325" cy="923330"/>
          </a:xfrm>
          <a:prstGeom prst="rect">
            <a:avLst/>
          </a:prstGeom>
        </p:spPr>
        <p:txBody>
          <a:bodyPr wrap="none">
            <a:spAutoFit/>
          </a:bodyPr>
          <a:lstStyle/>
          <a:p>
            <a:r>
              <a:rPr lang="en-US" altLang="zh-TW" dirty="0"/>
              <a:t>Train 0.1118	</a:t>
            </a:r>
          </a:p>
          <a:p>
            <a:r>
              <a:rPr lang="en-US" altLang="zh-TW" dirty="0"/>
              <a:t>Valid 0.1223	</a:t>
            </a:r>
          </a:p>
          <a:p>
            <a:r>
              <a:rPr lang="en-US" altLang="zh-TW" dirty="0"/>
              <a:t>Test 0.7827</a:t>
            </a:r>
          </a:p>
        </p:txBody>
      </p:sp>
      <p:sp>
        <p:nvSpPr>
          <p:cNvPr id="7" name="文字方塊 6">
            <a:extLst>
              <a:ext uri="{FF2B5EF4-FFF2-40B4-BE49-F238E27FC236}">
                <a16:creationId xmlns:a16="http://schemas.microsoft.com/office/drawing/2014/main" id="{D402053D-884F-4B12-A4BA-048B8A234731}"/>
              </a:ext>
            </a:extLst>
          </p:cNvPr>
          <p:cNvSpPr txBox="1"/>
          <p:nvPr/>
        </p:nvSpPr>
        <p:spPr>
          <a:xfrm>
            <a:off x="4007933" y="4808557"/>
            <a:ext cx="636104" cy="369332"/>
          </a:xfrm>
          <a:prstGeom prst="rect">
            <a:avLst/>
          </a:prstGeom>
          <a:noFill/>
        </p:spPr>
        <p:txBody>
          <a:bodyPr wrap="square" rtlCol="0">
            <a:spAutoFit/>
          </a:bodyPr>
          <a:lstStyle/>
          <a:p>
            <a:r>
              <a:rPr lang="en-US" altLang="zh-TW" dirty="0"/>
              <a:t>Best</a:t>
            </a:r>
            <a:endParaRPr lang="zh-TW" altLang="en-US" dirty="0"/>
          </a:p>
        </p:txBody>
      </p:sp>
      <p:sp>
        <p:nvSpPr>
          <p:cNvPr id="10" name="文字方塊 9">
            <a:extLst>
              <a:ext uri="{FF2B5EF4-FFF2-40B4-BE49-F238E27FC236}">
                <a16:creationId xmlns:a16="http://schemas.microsoft.com/office/drawing/2014/main" id="{D3A278EB-A7E5-4B39-AB93-85B86A9C046C}"/>
              </a:ext>
            </a:extLst>
          </p:cNvPr>
          <p:cNvSpPr txBox="1"/>
          <p:nvPr/>
        </p:nvSpPr>
        <p:spPr>
          <a:xfrm>
            <a:off x="9429522" y="4787650"/>
            <a:ext cx="636104" cy="369332"/>
          </a:xfrm>
          <a:prstGeom prst="rect">
            <a:avLst/>
          </a:prstGeom>
          <a:noFill/>
        </p:spPr>
        <p:txBody>
          <a:bodyPr wrap="square" rtlCol="0">
            <a:spAutoFit/>
          </a:bodyPr>
          <a:lstStyle/>
          <a:p>
            <a:r>
              <a:rPr lang="en-US" altLang="zh-TW" dirty="0"/>
              <a:t>Best</a:t>
            </a:r>
            <a:endParaRPr lang="zh-TW" altLang="en-US" dirty="0"/>
          </a:p>
        </p:txBody>
      </p:sp>
    </p:spTree>
    <p:extLst>
      <p:ext uri="{BB962C8B-B14F-4D97-AF65-F5344CB8AC3E}">
        <p14:creationId xmlns:p14="http://schemas.microsoft.com/office/powerpoint/2010/main" val="311803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88FB7420-8142-4B68-8FD9-16667C24E02F}"/>
              </a:ext>
            </a:extLst>
          </p:cNvPr>
          <p:cNvSpPr/>
          <p:nvPr/>
        </p:nvSpPr>
        <p:spPr>
          <a:xfrm>
            <a:off x="108857" y="5307896"/>
            <a:ext cx="6096000" cy="1477328"/>
          </a:xfrm>
          <a:prstGeom prst="rect">
            <a:avLst/>
          </a:prstGeom>
        </p:spPr>
        <p:txBody>
          <a:bodyPr>
            <a:spAutoFit/>
          </a:bodyPr>
          <a:lstStyle/>
          <a:p>
            <a:r>
              <a:rPr lang="en-US" altLang="zh-TW" dirty="0" err="1"/>
              <a:t>batch_size</a:t>
            </a:r>
            <a:r>
              <a:rPr lang="en-US" altLang="zh-TW" dirty="0"/>
              <a:t>=[100]</a:t>
            </a:r>
          </a:p>
          <a:p>
            <a:r>
              <a:rPr lang="en-US" altLang="zh-TW" dirty="0" err="1"/>
              <a:t>graph_conv_layers</a:t>
            </a:r>
            <a:r>
              <a:rPr lang="en-US" altLang="zh-TW" dirty="0"/>
              <a:t>=[[512, 512, 512]]</a:t>
            </a:r>
          </a:p>
          <a:p>
            <a:r>
              <a:rPr lang="en-US" altLang="zh-TW" dirty="0" err="1"/>
              <a:t>dense_layer_size</a:t>
            </a:r>
            <a:r>
              <a:rPr lang="en-US" altLang="zh-TW" dirty="0"/>
              <a:t>=[292]</a:t>
            </a:r>
          </a:p>
          <a:p>
            <a:r>
              <a:rPr lang="en-US" altLang="zh-TW" dirty="0"/>
              <a:t>dropout=[0.003625872287332087]</a:t>
            </a:r>
          </a:p>
          <a:p>
            <a:r>
              <a:rPr lang="en-US" altLang="zh-TW" dirty="0" err="1"/>
              <a:t>lr</a:t>
            </a:r>
            <a:r>
              <a:rPr lang="en-US" altLang="zh-TW" dirty="0"/>
              <a:t>=0.0003783741460423732</a:t>
            </a:r>
            <a:endParaRPr lang="zh-TW" altLang="en-US" dirty="0"/>
          </a:p>
        </p:txBody>
      </p:sp>
      <p:pic>
        <p:nvPicPr>
          <p:cNvPr id="1026" name="Picture 2">
            <a:extLst>
              <a:ext uri="{FF2B5EF4-FFF2-40B4-BE49-F238E27FC236}">
                <a16:creationId xmlns:a16="http://schemas.microsoft.com/office/drawing/2014/main" id="{BB7ADC52-7924-4A0F-BA4C-34E7CEF24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789" y="1564760"/>
            <a:ext cx="4902136" cy="3378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BBF6E98-5608-4815-A493-851C5CA338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50104"/>
            <a:ext cx="4979437" cy="3431425"/>
          </a:xfrm>
          <a:prstGeom prst="rect">
            <a:avLst/>
          </a:prstGeom>
          <a:noFill/>
          <a:extLst>
            <a:ext uri="{909E8E84-426E-40DD-AFC4-6F175D3DCCD1}">
              <a14:hiddenFill xmlns:a14="http://schemas.microsoft.com/office/drawing/2010/main">
                <a:solidFill>
                  <a:srgbClr val="FFFFFF"/>
                </a:solidFill>
              </a14:hiddenFill>
            </a:ext>
          </a:extLst>
        </p:spPr>
      </p:pic>
      <p:sp>
        <p:nvSpPr>
          <p:cNvPr id="3" name="文字方塊 2">
            <a:extLst>
              <a:ext uri="{FF2B5EF4-FFF2-40B4-BE49-F238E27FC236}">
                <a16:creationId xmlns:a16="http://schemas.microsoft.com/office/drawing/2014/main" id="{94873F7E-35CD-4979-BA73-324A3373B86C}"/>
              </a:ext>
            </a:extLst>
          </p:cNvPr>
          <p:cNvSpPr txBox="1"/>
          <p:nvPr/>
        </p:nvSpPr>
        <p:spPr>
          <a:xfrm>
            <a:off x="382555" y="410547"/>
            <a:ext cx="3778898" cy="646331"/>
          </a:xfrm>
          <a:prstGeom prst="rect">
            <a:avLst/>
          </a:prstGeom>
          <a:noFill/>
        </p:spPr>
        <p:txBody>
          <a:bodyPr wrap="square" rtlCol="0">
            <a:spAutoFit/>
          </a:bodyPr>
          <a:lstStyle/>
          <a:p>
            <a:r>
              <a:rPr lang="en-US" altLang="zh-TW" sz="3600" dirty="0"/>
              <a:t>MOTPE</a:t>
            </a:r>
            <a:r>
              <a:rPr lang="zh-TW" altLang="en-US" sz="3600" dirty="0"/>
              <a:t> </a:t>
            </a:r>
            <a:r>
              <a:rPr lang="en-US" altLang="zh-TW" sz="3600" dirty="0"/>
              <a:t>sampler</a:t>
            </a:r>
            <a:endParaRPr lang="zh-TW" altLang="en-US" sz="3600" dirty="0"/>
          </a:p>
        </p:txBody>
      </p:sp>
      <p:sp>
        <p:nvSpPr>
          <p:cNvPr id="5" name="矩形 4">
            <a:extLst>
              <a:ext uri="{FF2B5EF4-FFF2-40B4-BE49-F238E27FC236}">
                <a16:creationId xmlns:a16="http://schemas.microsoft.com/office/drawing/2014/main" id="{FE530196-B703-41E7-B9A6-4F1D90C04A2C}"/>
              </a:ext>
            </a:extLst>
          </p:cNvPr>
          <p:cNvSpPr/>
          <p:nvPr/>
        </p:nvSpPr>
        <p:spPr>
          <a:xfrm>
            <a:off x="9124998" y="6184973"/>
            <a:ext cx="2878352" cy="369332"/>
          </a:xfrm>
          <a:prstGeom prst="rect">
            <a:avLst/>
          </a:prstGeom>
        </p:spPr>
        <p:txBody>
          <a:bodyPr wrap="none">
            <a:spAutoFit/>
          </a:bodyPr>
          <a:lstStyle/>
          <a:p>
            <a:r>
              <a:rPr lang="en-US" altLang="zh-TW" dirty="0"/>
              <a:t>Searching time 2 </a:t>
            </a:r>
            <a:r>
              <a:rPr lang="en-US" altLang="zh-TW" dirty="0" err="1"/>
              <a:t>hrs</a:t>
            </a:r>
            <a:r>
              <a:rPr lang="en-US" altLang="zh-TW" dirty="0"/>
              <a:t> 46 mins</a:t>
            </a:r>
            <a:endParaRPr lang="zh-TW" altLang="en-US" dirty="0"/>
          </a:p>
        </p:txBody>
      </p:sp>
      <p:sp>
        <p:nvSpPr>
          <p:cNvPr id="2" name="矩形 1">
            <a:extLst>
              <a:ext uri="{FF2B5EF4-FFF2-40B4-BE49-F238E27FC236}">
                <a16:creationId xmlns:a16="http://schemas.microsoft.com/office/drawing/2014/main" id="{A5397944-7108-4DDE-B055-8EA2B54CEEF8}"/>
              </a:ext>
            </a:extLst>
          </p:cNvPr>
          <p:cNvSpPr/>
          <p:nvPr/>
        </p:nvSpPr>
        <p:spPr>
          <a:xfrm>
            <a:off x="5053927" y="4831575"/>
            <a:ext cx="2031325" cy="923330"/>
          </a:xfrm>
          <a:prstGeom prst="rect">
            <a:avLst/>
          </a:prstGeom>
        </p:spPr>
        <p:txBody>
          <a:bodyPr wrap="none">
            <a:spAutoFit/>
          </a:bodyPr>
          <a:lstStyle/>
          <a:p>
            <a:r>
              <a:rPr lang="en-US" altLang="zh-TW" dirty="0"/>
              <a:t>Train 0.995	</a:t>
            </a:r>
          </a:p>
          <a:p>
            <a:r>
              <a:rPr lang="en-US" altLang="zh-TW" dirty="0"/>
              <a:t>Valid 0.993	</a:t>
            </a:r>
          </a:p>
          <a:p>
            <a:r>
              <a:rPr lang="en-US" altLang="zh-TW" dirty="0"/>
              <a:t>Test 0.644</a:t>
            </a:r>
          </a:p>
        </p:txBody>
      </p:sp>
      <p:sp>
        <p:nvSpPr>
          <p:cNvPr id="6" name="矩形 5">
            <a:extLst>
              <a:ext uri="{FF2B5EF4-FFF2-40B4-BE49-F238E27FC236}">
                <a16:creationId xmlns:a16="http://schemas.microsoft.com/office/drawing/2014/main" id="{4421F17B-3D7B-4301-93B3-9C527C2ECFAD}"/>
              </a:ext>
            </a:extLst>
          </p:cNvPr>
          <p:cNvSpPr/>
          <p:nvPr/>
        </p:nvSpPr>
        <p:spPr>
          <a:xfrm>
            <a:off x="10212213" y="4846231"/>
            <a:ext cx="2031325" cy="923330"/>
          </a:xfrm>
          <a:prstGeom prst="rect">
            <a:avLst/>
          </a:prstGeom>
        </p:spPr>
        <p:txBody>
          <a:bodyPr wrap="none">
            <a:spAutoFit/>
          </a:bodyPr>
          <a:lstStyle/>
          <a:p>
            <a:r>
              <a:rPr lang="en-US" altLang="zh-TW" dirty="0"/>
              <a:t>Train 0.0950	</a:t>
            </a:r>
          </a:p>
          <a:p>
            <a:r>
              <a:rPr lang="en-US" altLang="zh-TW" dirty="0"/>
              <a:t>Valid 0.1086	</a:t>
            </a:r>
          </a:p>
          <a:p>
            <a:r>
              <a:rPr lang="en-US" altLang="zh-TW" dirty="0"/>
              <a:t>Test 0.8319</a:t>
            </a:r>
          </a:p>
        </p:txBody>
      </p:sp>
      <p:sp>
        <p:nvSpPr>
          <p:cNvPr id="9" name="文字方塊 8">
            <a:extLst>
              <a:ext uri="{FF2B5EF4-FFF2-40B4-BE49-F238E27FC236}">
                <a16:creationId xmlns:a16="http://schemas.microsoft.com/office/drawing/2014/main" id="{55CA7944-FACB-446D-907B-48AD978B823E}"/>
              </a:ext>
            </a:extLst>
          </p:cNvPr>
          <p:cNvSpPr txBox="1"/>
          <p:nvPr/>
        </p:nvSpPr>
        <p:spPr>
          <a:xfrm>
            <a:off x="4291795" y="4846231"/>
            <a:ext cx="636104" cy="369332"/>
          </a:xfrm>
          <a:prstGeom prst="rect">
            <a:avLst/>
          </a:prstGeom>
          <a:noFill/>
        </p:spPr>
        <p:txBody>
          <a:bodyPr wrap="square" rtlCol="0">
            <a:spAutoFit/>
          </a:bodyPr>
          <a:lstStyle/>
          <a:p>
            <a:r>
              <a:rPr lang="en-US" altLang="zh-TW" dirty="0"/>
              <a:t>Best</a:t>
            </a:r>
            <a:endParaRPr lang="zh-TW" altLang="en-US" dirty="0"/>
          </a:p>
        </p:txBody>
      </p:sp>
      <p:sp>
        <p:nvSpPr>
          <p:cNvPr id="10" name="文字方塊 9">
            <a:extLst>
              <a:ext uri="{FF2B5EF4-FFF2-40B4-BE49-F238E27FC236}">
                <a16:creationId xmlns:a16="http://schemas.microsoft.com/office/drawing/2014/main" id="{4CDAEF7B-05FC-4BE8-B077-B3B28567898F}"/>
              </a:ext>
            </a:extLst>
          </p:cNvPr>
          <p:cNvSpPr txBox="1"/>
          <p:nvPr/>
        </p:nvSpPr>
        <p:spPr>
          <a:xfrm>
            <a:off x="9612823" y="4868851"/>
            <a:ext cx="636104" cy="369332"/>
          </a:xfrm>
          <a:prstGeom prst="rect">
            <a:avLst/>
          </a:prstGeom>
          <a:noFill/>
        </p:spPr>
        <p:txBody>
          <a:bodyPr wrap="square" rtlCol="0">
            <a:spAutoFit/>
          </a:bodyPr>
          <a:lstStyle/>
          <a:p>
            <a:r>
              <a:rPr lang="en-US" altLang="zh-TW" dirty="0"/>
              <a:t>Best</a:t>
            </a:r>
            <a:endParaRPr lang="zh-TW" altLang="en-US" dirty="0"/>
          </a:p>
        </p:txBody>
      </p:sp>
    </p:spTree>
    <p:extLst>
      <p:ext uri="{BB962C8B-B14F-4D97-AF65-F5344CB8AC3E}">
        <p14:creationId xmlns:p14="http://schemas.microsoft.com/office/powerpoint/2010/main" val="2855292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984294A-6B07-47A7-839D-7F69F4D4A1A0}"/>
              </a:ext>
            </a:extLst>
          </p:cNvPr>
          <p:cNvSpPr>
            <a:spLocks noGrp="1"/>
          </p:cNvSpPr>
          <p:nvPr>
            <p:ph type="title"/>
          </p:nvPr>
        </p:nvSpPr>
        <p:spPr>
          <a:xfrm>
            <a:off x="112644" y="297943"/>
            <a:ext cx="10515600" cy="1325563"/>
          </a:xfrm>
        </p:spPr>
        <p:txBody>
          <a:bodyPr/>
          <a:lstStyle/>
          <a:p>
            <a:r>
              <a:rPr lang="en-US" altLang="zh-TW" dirty="0"/>
              <a:t>Pass a function as original paper</a:t>
            </a:r>
            <a:endParaRPr lang="zh-TW" altLang="en-US" dirty="0"/>
          </a:p>
        </p:txBody>
      </p:sp>
      <p:pic>
        <p:nvPicPr>
          <p:cNvPr id="4" name="圖片 3">
            <a:extLst>
              <a:ext uri="{FF2B5EF4-FFF2-40B4-BE49-F238E27FC236}">
                <a16:creationId xmlns:a16="http://schemas.microsoft.com/office/drawing/2014/main" id="{ED0D65E3-B4E0-4AEC-B5D2-D5852CE9C5EF}"/>
              </a:ext>
            </a:extLst>
          </p:cNvPr>
          <p:cNvPicPr>
            <a:picLocks noChangeAspect="1"/>
          </p:cNvPicPr>
          <p:nvPr/>
        </p:nvPicPr>
        <p:blipFill>
          <a:blip r:embed="rId2"/>
          <a:stretch>
            <a:fillRect/>
          </a:stretch>
        </p:blipFill>
        <p:spPr>
          <a:xfrm>
            <a:off x="603594" y="1955672"/>
            <a:ext cx="10925175" cy="1352550"/>
          </a:xfrm>
          <a:prstGeom prst="rect">
            <a:avLst/>
          </a:prstGeom>
        </p:spPr>
      </p:pic>
      <p:sp>
        <p:nvSpPr>
          <p:cNvPr id="5" name="矩形 4">
            <a:extLst>
              <a:ext uri="{FF2B5EF4-FFF2-40B4-BE49-F238E27FC236}">
                <a16:creationId xmlns:a16="http://schemas.microsoft.com/office/drawing/2014/main" id="{B0171516-62DE-4EF3-8E11-DF742D285736}"/>
              </a:ext>
            </a:extLst>
          </p:cNvPr>
          <p:cNvSpPr/>
          <p:nvPr/>
        </p:nvSpPr>
        <p:spPr>
          <a:xfrm>
            <a:off x="1013169" y="3640388"/>
            <a:ext cx="10515600" cy="3046988"/>
          </a:xfrm>
          <a:prstGeom prst="rect">
            <a:avLst/>
          </a:prstGeom>
        </p:spPr>
        <p:txBody>
          <a:bodyPr wrap="square">
            <a:spAutoFit/>
          </a:bodyPr>
          <a:lstStyle/>
          <a:p>
            <a:r>
              <a:rPr lang="en-US" altLang="zh-TW" sz="2400" dirty="0"/>
              <a:t>Weight:</a:t>
            </a:r>
          </a:p>
          <a:p>
            <a:r>
              <a:rPr lang="en-US" altLang="zh-TW" sz="2400" dirty="0"/>
              <a:t>The first modification was to down-weight trials as they age so that old results do not count for as much as more recent ones. We gave full weight to the most recent 25 trials and applied a linear ramp from 0 to 1.0 to older trials. </a:t>
            </a:r>
          </a:p>
          <a:p>
            <a:r>
              <a:rPr lang="en-US" altLang="zh-TW" sz="2400" dirty="0"/>
              <a:t>Gamma:</a:t>
            </a:r>
          </a:p>
          <a:p>
            <a:r>
              <a:rPr lang="en-US" altLang="zh-TW" sz="2400" dirty="0"/>
              <a:t>The second modification was to vary the fraction of trials used to estimate l(x) and g(x) with time. Out of T observations of any given variable, we used the top-performing √T /4 trials to estimate the density of l.</a:t>
            </a:r>
            <a:endParaRPr lang="zh-TW" altLang="en-US" sz="2400" dirty="0"/>
          </a:p>
        </p:txBody>
      </p:sp>
    </p:spTree>
    <p:extLst>
      <p:ext uri="{BB962C8B-B14F-4D97-AF65-F5344CB8AC3E}">
        <p14:creationId xmlns:p14="http://schemas.microsoft.com/office/powerpoint/2010/main" val="4104869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2C99EF-6956-487F-B67C-0E8D97CA0A6B}"/>
              </a:ext>
            </a:extLst>
          </p:cNvPr>
          <p:cNvSpPr>
            <a:spLocks noGrp="1"/>
          </p:cNvSpPr>
          <p:nvPr>
            <p:ph type="title"/>
          </p:nvPr>
        </p:nvSpPr>
        <p:spPr>
          <a:xfrm>
            <a:off x="166396" y="262490"/>
            <a:ext cx="7820608" cy="913168"/>
          </a:xfrm>
        </p:spPr>
        <p:txBody>
          <a:bodyPr/>
          <a:lstStyle/>
          <a:p>
            <a:r>
              <a:rPr lang="en-US" altLang="zh-TW" dirty="0"/>
              <a:t>Add new function to TPE sampler</a:t>
            </a:r>
            <a:endParaRPr lang="zh-TW" altLang="en-US" dirty="0"/>
          </a:p>
        </p:txBody>
      </p:sp>
      <p:sp>
        <p:nvSpPr>
          <p:cNvPr id="4" name="矩形 3">
            <a:extLst>
              <a:ext uri="{FF2B5EF4-FFF2-40B4-BE49-F238E27FC236}">
                <a16:creationId xmlns:a16="http://schemas.microsoft.com/office/drawing/2014/main" id="{A2DAE97C-3B5B-4792-A040-BB7AE8718F11}"/>
              </a:ext>
            </a:extLst>
          </p:cNvPr>
          <p:cNvSpPr/>
          <p:nvPr/>
        </p:nvSpPr>
        <p:spPr>
          <a:xfrm>
            <a:off x="9147252" y="6132872"/>
            <a:ext cx="2878352" cy="369332"/>
          </a:xfrm>
          <a:prstGeom prst="rect">
            <a:avLst/>
          </a:prstGeom>
        </p:spPr>
        <p:txBody>
          <a:bodyPr wrap="none">
            <a:spAutoFit/>
          </a:bodyPr>
          <a:lstStyle/>
          <a:p>
            <a:r>
              <a:rPr lang="en-US" altLang="zh-TW" dirty="0"/>
              <a:t>Searching time 2 </a:t>
            </a:r>
            <a:r>
              <a:rPr lang="en-US" altLang="zh-TW" dirty="0" err="1"/>
              <a:t>hrs</a:t>
            </a:r>
            <a:r>
              <a:rPr lang="en-US" altLang="zh-TW" dirty="0"/>
              <a:t> 56 mins</a:t>
            </a:r>
            <a:endParaRPr lang="zh-TW" altLang="en-US" dirty="0"/>
          </a:p>
        </p:txBody>
      </p:sp>
      <p:pic>
        <p:nvPicPr>
          <p:cNvPr id="1026" name="Picture 2">
            <a:extLst>
              <a:ext uri="{FF2B5EF4-FFF2-40B4-BE49-F238E27FC236}">
                <a16:creationId xmlns:a16="http://schemas.microsoft.com/office/drawing/2014/main" id="{A4AF2796-3FB7-4924-AC30-380C556A3B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1291" y="1602870"/>
            <a:ext cx="4364006" cy="30073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0F0CCF7-E77C-4760-9C4B-3851E508E0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8791" y="1602870"/>
            <a:ext cx="4364005" cy="3007320"/>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77813C13-2178-4C78-A22C-33B81FACCDB8}"/>
              </a:ext>
            </a:extLst>
          </p:cNvPr>
          <p:cNvSpPr/>
          <p:nvPr/>
        </p:nvSpPr>
        <p:spPr>
          <a:xfrm>
            <a:off x="166396" y="5118182"/>
            <a:ext cx="6096000" cy="1477328"/>
          </a:xfrm>
          <a:prstGeom prst="rect">
            <a:avLst/>
          </a:prstGeom>
        </p:spPr>
        <p:txBody>
          <a:bodyPr>
            <a:spAutoFit/>
          </a:bodyPr>
          <a:lstStyle/>
          <a:p>
            <a:r>
              <a:rPr lang="en-US" altLang="zh-TW" dirty="0" err="1"/>
              <a:t>batch_size</a:t>
            </a:r>
            <a:r>
              <a:rPr lang="en-US" altLang="zh-TW" dirty="0"/>
              <a:t>=[90]</a:t>
            </a:r>
          </a:p>
          <a:p>
            <a:r>
              <a:rPr lang="en-US" altLang="zh-TW" dirty="0" err="1"/>
              <a:t>graph_conv_layers</a:t>
            </a:r>
            <a:r>
              <a:rPr lang="en-US" altLang="zh-TW" dirty="0"/>
              <a:t>=[[512, 512, 512]]</a:t>
            </a:r>
          </a:p>
          <a:p>
            <a:r>
              <a:rPr lang="en-US" altLang="zh-TW" dirty="0" err="1"/>
              <a:t>dense_layer_size</a:t>
            </a:r>
            <a:r>
              <a:rPr lang="en-US" altLang="zh-TW" dirty="0"/>
              <a:t>=[368]</a:t>
            </a:r>
          </a:p>
          <a:p>
            <a:r>
              <a:rPr lang="en-US" altLang="zh-TW" dirty="0"/>
              <a:t>dropout=[0.002224542142288216]</a:t>
            </a:r>
          </a:p>
          <a:p>
            <a:r>
              <a:rPr lang="en-US" altLang="zh-TW" dirty="0" err="1"/>
              <a:t>lr</a:t>
            </a:r>
            <a:r>
              <a:rPr lang="en-US" altLang="zh-TW" dirty="0"/>
              <a:t>=0.00015545182368533657</a:t>
            </a:r>
            <a:endParaRPr lang="zh-TW" altLang="en-US" dirty="0"/>
          </a:p>
        </p:txBody>
      </p:sp>
      <p:sp>
        <p:nvSpPr>
          <p:cNvPr id="5" name="矩形 4">
            <a:extLst>
              <a:ext uri="{FF2B5EF4-FFF2-40B4-BE49-F238E27FC236}">
                <a16:creationId xmlns:a16="http://schemas.microsoft.com/office/drawing/2014/main" id="{1CE365E2-A4A1-489E-9D67-B756C62A1065}"/>
              </a:ext>
            </a:extLst>
          </p:cNvPr>
          <p:cNvSpPr/>
          <p:nvPr/>
        </p:nvSpPr>
        <p:spPr>
          <a:xfrm>
            <a:off x="4565214" y="4575737"/>
            <a:ext cx="2031325" cy="923330"/>
          </a:xfrm>
          <a:prstGeom prst="rect">
            <a:avLst/>
          </a:prstGeom>
        </p:spPr>
        <p:txBody>
          <a:bodyPr wrap="none">
            <a:spAutoFit/>
          </a:bodyPr>
          <a:lstStyle/>
          <a:p>
            <a:r>
              <a:rPr lang="en-US" altLang="zh-TW" dirty="0"/>
              <a:t>Train 0.994	</a:t>
            </a:r>
          </a:p>
          <a:p>
            <a:r>
              <a:rPr lang="en-US" altLang="zh-TW" dirty="0"/>
              <a:t>Valid 0.989	</a:t>
            </a:r>
          </a:p>
          <a:p>
            <a:r>
              <a:rPr lang="en-US" altLang="zh-TW" dirty="0"/>
              <a:t>Test 0.669</a:t>
            </a:r>
          </a:p>
        </p:txBody>
      </p:sp>
      <p:sp>
        <p:nvSpPr>
          <p:cNvPr id="6" name="矩形 5">
            <a:extLst>
              <a:ext uri="{FF2B5EF4-FFF2-40B4-BE49-F238E27FC236}">
                <a16:creationId xmlns:a16="http://schemas.microsoft.com/office/drawing/2014/main" id="{D98154EC-6491-4649-A6E4-DA888F69CDE1}"/>
              </a:ext>
            </a:extLst>
          </p:cNvPr>
          <p:cNvSpPr/>
          <p:nvPr/>
        </p:nvSpPr>
        <p:spPr>
          <a:xfrm>
            <a:off x="10160675" y="4615570"/>
            <a:ext cx="2031325" cy="923330"/>
          </a:xfrm>
          <a:prstGeom prst="rect">
            <a:avLst/>
          </a:prstGeom>
        </p:spPr>
        <p:txBody>
          <a:bodyPr wrap="none">
            <a:spAutoFit/>
          </a:bodyPr>
          <a:lstStyle/>
          <a:p>
            <a:r>
              <a:rPr lang="en-US" altLang="zh-TW" dirty="0"/>
              <a:t>Train 0.1060	</a:t>
            </a:r>
          </a:p>
          <a:p>
            <a:r>
              <a:rPr lang="en-US" altLang="zh-TW" dirty="0"/>
              <a:t>Valid 0.1376	</a:t>
            </a:r>
          </a:p>
          <a:p>
            <a:r>
              <a:rPr lang="en-US" altLang="zh-TW" dirty="0"/>
              <a:t>Test 0.8014</a:t>
            </a:r>
          </a:p>
        </p:txBody>
      </p:sp>
      <p:sp>
        <p:nvSpPr>
          <p:cNvPr id="9" name="文字方塊 8">
            <a:extLst>
              <a:ext uri="{FF2B5EF4-FFF2-40B4-BE49-F238E27FC236}">
                <a16:creationId xmlns:a16="http://schemas.microsoft.com/office/drawing/2014/main" id="{2738E3B0-A6DE-4406-9250-797D9BD82E05}"/>
              </a:ext>
            </a:extLst>
          </p:cNvPr>
          <p:cNvSpPr txBox="1"/>
          <p:nvPr/>
        </p:nvSpPr>
        <p:spPr>
          <a:xfrm>
            <a:off x="3929110" y="4575737"/>
            <a:ext cx="636104" cy="369332"/>
          </a:xfrm>
          <a:prstGeom prst="rect">
            <a:avLst/>
          </a:prstGeom>
          <a:noFill/>
        </p:spPr>
        <p:txBody>
          <a:bodyPr wrap="square" rtlCol="0">
            <a:spAutoFit/>
          </a:bodyPr>
          <a:lstStyle/>
          <a:p>
            <a:r>
              <a:rPr lang="en-US" altLang="zh-TW" dirty="0"/>
              <a:t>Best</a:t>
            </a:r>
            <a:endParaRPr lang="zh-TW" altLang="en-US" dirty="0"/>
          </a:p>
        </p:txBody>
      </p:sp>
      <p:sp>
        <p:nvSpPr>
          <p:cNvPr id="10" name="文字方塊 9">
            <a:extLst>
              <a:ext uri="{FF2B5EF4-FFF2-40B4-BE49-F238E27FC236}">
                <a16:creationId xmlns:a16="http://schemas.microsoft.com/office/drawing/2014/main" id="{D8E0FF02-D2A6-4949-9B16-9848EDE268BA}"/>
              </a:ext>
            </a:extLst>
          </p:cNvPr>
          <p:cNvSpPr txBox="1"/>
          <p:nvPr/>
        </p:nvSpPr>
        <p:spPr>
          <a:xfrm>
            <a:off x="9524571" y="4610190"/>
            <a:ext cx="636104" cy="369332"/>
          </a:xfrm>
          <a:prstGeom prst="rect">
            <a:avLst/>
          </a:prstGeom>
          <a:noFill/>
        </p:spPr>
        <p:txBody>
          <a:bodyPr wrap="square" rtlCol="0">
            <a:spAutoFit/>
          </a:bodyPr>
          <a:lstStyle/>
          <a:p>
            <a:r>
              <a:rPr lang="en-US" altLang="zh-TW" dirty="0"/>
              <a:t>Best</a:t>
            </a:r>
            <a:endParaRPr lang="zh-TW" altLang="en-US" dirty="0"/>
          </a:p>
        </p:txBody>
      </p:sp>
    </p:spTree>
    <p:extLst>
      <p:ext uri="{BB962C8B-B14F-4D97-AF65-F5344CB8AC3E}">
        <p14:creationId xmlns:p14="http://schemas.microsoft.com/office/powerpoint/2010/main" val="121986038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1580</Words>
  <Application>Microsoft Office PowerPoint</Application>
  <PresentationFormat>寬螢幕</PresentationFormat>
  <Paragraphs>146</Paragraphs>
  <Slides>26</Slides>
  <Notes>2</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26</vt:i4>
      </vt:variant>
    </vt:vector>
  </HeadingPairs>
  <TitlesOfParts>
    <vt:vector size="31" baseType="lpstr">
      <vt:lpstr>新細明體</vt:lpstr>
      <vt:lpstr>Arial</vt:lpstr>
      <vt:lpstr>Calibri</vt:lpstr>
      <vt:lpstr>Calibri Light</vt:lpstr>
      <vt:lpstr>Office 佈景主題</vt:lpstr>
      <vt:lpstr>12/09</vt:lpstr>
      <vt:lpstr>ChEMBL</vt:lpstr>
      <vt:lpstr>Sampler</vt:lpstr>
      <vt:lpstr>MOTPE sampler</vt:lpstr>
      <vt:lpstr>Search space</vt:lpstr>
      <vt:lpstr>Without sampler</vt:lpstr>
      <vt:lpstr>PowerPoint 簡報</vt:lpstr>
      <vt:lpstr>Pass a function as original paper</vt:lpstr>
      <vt:lpstr>Add new function to TPE sampler</vt:lpstr>
      <vt:lpstr>Same New function to MOTPE</vt:lpstr>
      <vt:lpstr>SAPpy result</vt:lpstr>
      <vt:lpstr>Generated rules</vt:lpstr>
      <vt:lpstr>PowerPoint 簡報</vt:lpstr>
      <vt:lpstr>Three kinds of approaches in this paper</vt:lpstr>
      <vt:lpstr>MoSS</vt:lpstr>
      <vt:lpstr>SARpy</vt:lpstr>
      <vt:lpstr>Bioalerts</vt:lpstr>
      <vt:lpstr>FP</vt:lpstr>
      <vt:lpstr>Example</vt:lpstr>
      <vt:lpstr>Datasets used</vt:lpstr>
      <vt:lpstr>Evaluation metrics</vt:lpstr>
      <vt:lpstr>Substructure extraction on training set</vt:lpstr>
      <vt:lpstr>Results</vt:lpstr>
      <vt:lpstr>PowerPoint 簡報</vt:lpstr>
      <vt:lpstr>Discussion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thereisnothingintheworld131445@gmail.com</dc:creator>
  <cp:lastModifiedBy>thereisnothingintheworld131445@gmail.com</cp:lastModifiedBy>
  <cp:revision>22</cp:revision>
  <dcterms:created xsi:type="dcterms:W3CDTF">2022-12-06T09:25:51Z</dcterms:created>
  <dcterms:modified xsi:type="dcterms:W3CDTF">2022-12-09T02:23:34Z</dcterms:modified>
</cp:coreProperties>
</file>