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67" r:id="rId3"/>
    <p:sldId id="264" r:id="rId4"/>
    <p:sldId id="261" r:id="rId5"/>
    <p:sldId id="258" r:id="rId6"/>
    <p:sldId id="272" r:id="rId7"/>
    <p:sldId id="262" r:id="rId8"/>
    <p:sldId id="276" r:id="rId9"/>
    <p:sldId id="268" r:id="rId10"/>
    <p:sldId id="269" r:id="rId11"/>
    <p:sldId id="277" r:id="rId12"/>
    <p:sldId id="271" r:id="rId1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3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137553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72355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30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158969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149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411484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316830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2246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40720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BAACD-2058-4DDF-929F-F70AACA59648}" type="datetimeFigureOut">
              <a:rPr lang="en-GB" smtClean="0"/>
              <a:t>07/12/2017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92892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5BAACD-2058-4DDF-929F-F70AACA59648}" type="datetimeFigureOut">
              <a:rPr lang="en-GB" smtClean="0"/>
              <a:t>07/12/2017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425666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5BAACD-2058-4DDF-929F-F70AACA59648}" type="datetimeFigureOut">
              <a:rPr lang="en-GB" smtClean="0"/>
              <a:t>07/12/2017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235449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5BAACD-2058-4DDF-929F-F70AACA59648}" type="datetimeFigureOut">
              <a:rPr lang="en-GB" smtClean="0"/>
              <a:t>07/12/2017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191600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BAACD-2058-4DDF-929F-F70AACA59648}" type="datetimeFigureOut">
              <a:rPr lang="en-GB" smtClean="0"/>
              <a:t>07/12/2017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309431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5BAACD-2058-4DDF-929F-F70AACA59648}" type="datetimeFigureOut">
              <a:rPr lang="en-GB" smtClean="0"/>
              <a:t>07/12/2017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70D3FC-9BA9-4D40-A1F2-C015B96084D8}" type="slidenum">
              <a:rPr lang="en-GB" smtClean="0"/>
              <a:t>‹#›</a:t>
            </a:fld>
            <a:endParaRPr lang="en-GB"/>
          </a:p>
        </p:txBody>
      </p:sp>
    </p:spTree>
    <p:extLst>
      <p:ext uri="{BB962C8B-B14F-4D97-AF65-F5344CB8AC3E}">
        <p14:creationId xmlns:p14="http://schemas.microsoft.com/office/powerpoint/2010/main" val="88404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70D3FC-9BA9-4D40-A1F2-C015B96084D8}" type="slidenum">
              <a:rPr lang="en-GB" smtClean="0"/>
              <a:t>‹#›</a:t>
            </a:fld>
            <a:endParaRPr lang="en-GB"/>
          </a:p>
        </p:txBody>
      </p:sp>
      <p:sp>
        <p:nvSpPr>
          <p:cNvPr id="5" name="Date Placeholder 4"/>
          <p:cNvSpPr>
            <a:spLocks noGrp="1"/>
          </p:cNvSpPr>
          <p:nvPr>
            <p:ph type="dt" sz="half" idx="10"/>
          </p:nvPr>
        </p:nvSpPr>
        <p:spPr/>
        <p:txBody>
          <a:bodyPr/>
          <a:lstStyle/>
          <a:p>
            <a:fld id="{B45BAACD-2058-4DDF-929F-F70AACA59648}" type="datetimeFigureOut">
              <a:rPr lang="en-GB" smtClean="0"/>
              <a:t>07/12/2017</a:t>
            </a:fld>
            <a:endParaRPr lang="en-GB"/>
          </a:p>
        </p:txBody>
      </p:sp>
    </p:spTree>
    <p:extLst>
      <p:ext uri="{BB962C8B-B14F-4D97-AF65-F5344CB8AC3E}">
        <p14:creationId xmlns:p14="http://schemas.microsoft.com/office/powerpoint/2010/main" val="415957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5BAACD-2058-4DDF-929F-F70AACA59648}" type="datetimeFigureOut">
              <a:rPr lang="en-GB" smtClean="0"/>
              <a:t>07/12/2017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70D3FC-9BA9-4D40-A1F2-C015B96084D8}" type="slidenum">
              <a:rPr lang="en-GB" smtClean="0"/>
              <a:t>‹#›</a:t>
            </a:fld>
            <a:endParaRPr lang="en-GB"/>
          </a:p>
        </p:txBody>
      </p:sp>
    </p:spTree>
    <p:extLst>
      <p:ext uri="{BB962C8B-B14F-4D97-AF65-F5344CB8AC3E}">
        <p14:creationId xmlns:p14="http://schemas.microsoft.com/office/powerpoint/2010/main" val="11893240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marloespeeters.nl/"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ncbi.nlm.nih.gov/pmc/articles/PMC541414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tiff"/></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57" y="331304"/>
            <a:ext cx="10382932" cy="1320800"/>
          </a:xfrm>
        </p:spPr>
        <p:txBody>
          <a:bodyPr>
            <a:normAutofit fontScale="90000"/>
          </a:bodyPr>
          <a:lstStyle/>
          <a:p>
            <a:pPr algn="ctr"/>
            <a:r>
              <a:rPr lang="en-GB" dirty="0" smtClean="0"/>
              <a:t/>
            </a:r>
            <a:br>
              <a:rPr lang="en-GB" dirty="0" smtClean="0"/>
            </a:br>
            <a:r>
              <a:rPr lang="en-GB" sz="4000" dirty="0" smtClean="0">
                <a:solidFill>
                  <a:srgbClr val="0070C0"/>
                </a:solidFill>
              </a:rPr>
              <a:t>Can we diagnose:</a:t>
            </a:r>
            <a:br>
              <a:rPr lang="en-GB" sz="4000" dirty="0" smtClean="0">
                <a:solidFill>
                  <a:srgbClr val="0070C0"/>
                </a:solidFill>
              </a:rPr>
            </a:br>
            <a:r>
              <a:rPr lang="en-GB" sz="4000" dirty="0">
                <a:solidFill>
                  <a:srgbClr val="0070C0"/>
                </a:solidFill>
              </a:rPr>
              <a:t/>
            </a:r>
            <a:br>
              <a:rPr lang="en-GB" sz="4000" dirty="0">
                <a:solidFill>
                  <a:srgbClr val="0070C0"/>
                </a:solidFill>
              </a:rPr>
            </a:br>
            <a:r>
              <a:rPr lang="en-GB" sz="4000" dirty="0" smtClean="0">
                <a:solidFill>
                  <a:srgbClr val="0070C0"/>
                </a:solidFill>
              </a:rPr>
              <a:t>-heart attack</a:t>
            </a:r>
            <a:br>
              <a:rPr lang="en-GB" sz="4000" dirty="0" smtClean="0">
                <a:solidFill>
                  <a:srgbClr val="0070C0"/>
                </a:solidFill>
              </a:rPr>
            </a:br>
            <a:r>
              <a:rPr lang="en-GB" sz="4000" dirty="0" smtClean="0">
                <a:solidFill>
                  <a:srgbClr val="0070C0"/>
                </a:solidFill>
              </a:rPr>
              <a:t>-recurrence of cancer</a:t>
            </a:r>
            <a:br>
              <a:rPr lang="en-GB" sz="4000" dirty="0" smtClean="0">
                <a:solidFill>
                  <a:srgbClr val="0070C0"/>
                </a:solidFill>
              </a:rPr>
            </a:br>
            <a:r>
              <a:rPr lang="en-GB" sz="4000" dirty="0" smtClean="0">
                <a:solidFill>
                  <a:srgbClr val="0070C0"/>
                </a:solidFill>
              </a:rPr>
              <a:t>-antimicrobial resistant bacteria</a:t>
            </a:r>
            <a:br>
              <a:rPr lang="en-GB" sz="4000" dirty="0" smtClean="0">
                <a:solidFill>
                  <a:srgbClr val="0070C0"/>
                </a:solidFill>
              </a:rPr>
            </a:br>
            <a:r>
              <a:rPr lang="en-GB" sz="4000" dirty="0">
                <a:solidFill>
                  <a:srgbClr val="0070C0"/>
                </a:solidFill>
              </a:rPr>
              <a:t/>
            </a:r>
            <a:br>
              <a:rPr lang="en-GB" sz="4000" dirty="0">
                <a:solidFill>
                  <a:srgbClr val="0070C0"/>
                </a:solidFill>
              </a:rPr>
            </a:br>
            <a:r>
              <a:rPr lang="en-GB" sz="4000" dirty="0" smtClean="0">
                <a:solidFill>
                  <a:srgbClr val="0070C0"/>
                </a:solidFill>
              </a:rPr>
              <a:t>with a simple thermometer?</a:t>
            </a:r>
          </a:p>
        </p:txBody>
      </p:sp>
      <p:sp>
        <p:nvSpPr>
          <p:cNvPr id="3" name="Content Placeholder 2"/>
          <p:cNvSpPr>
            <a:spLocks noGrp="1"/>
          </p:cNvSpPr>
          <p:nvPr>
            <p:ph idx="1"/>
          </p:nvPr>
        </p:nvSpPr>
        <p:spPr>
          <a:xfrm>
            <a:off x="497037" y="5130487"/>
            <a:ext cx="10189516" cy="3880773"/>
          </a:xfrm>
        </p:spPr>
        <p:txBody>
          <a:bodyPr>
            <a:normAutofit/>
          </a:bodyPr>
          <a:lstStyle/>
          <a:p>
            <a:r>
              <a:rPr lang="en-GB" sz="2400" dirty="0" err="1" smtClean="0">
                <a:solidFill>
                  <a:schemeClr val="tx1"/>
                </a:solidFill>
              </a:rPr>
              <a:t>Dr.</a:t>
            </a:r>
            <a:r>
              <a:rPr lang="en-GB" sz="2400" dirty="0" smtClean="0">
                <a:solidFill>
                  <a:schemeClr val="tx1"/>
                </a:solidFill>
              </a:rPr>
              <a:t> Marloes Peeters (</a:t>
            </a:r>
            <a:r>
              <a:rPr lang="en-GB" sz="2400" dirty="0" smtClean="0">
                <a:solidFill>
                  <a:schemeClr val="tx1"/>
                </a:solidFill>
                <a:hlinkClick r:id="rId2"/>
              </a:rPr>
              <a:t>www.marloespeeters.nl</a:t>
            </a:r>
            <a:r>
              <a:rPr lang="en-GB" sz="2400" dirty="0" smtClean="0">
                <a:solidFill>
                  <a:schemeClr val="tx1"/>
                </a:solidFill>
              </a:rPr>
              <a:t>, @</a:t>
            </a:r>
            <a:r>
              <a:rPr lang="en-GB" sz="2400" dirty="0" err="1" smtClean="0">
                <a:solidFill>
                  <a:schemeClr val="tx1"/>
                </a:solidFill>
              </a:rPr>
              <a:t>peeters_marloes</a:t>
            </a:r>
            <a:r>
              <a:rPr lang="en-GB" sz="2400" dirty="0" smtClean="0">
                <a:solidFill>
                  <a:schemeClr val="tx1"/>
                </a:solidFill>
              </a:rPr>
              <a:t>)</a:t>
            </a:r>
            <a:endParaRPr lang="en-GB" sz="2400" dirty="0">
              <a:solidFill>
                <a:schemeClr val="tx1"/>
              </a:solidFill>
            </a:endParaRPr>
          </a:p>
          <a:p>
            <a:pPr marL="0" indent="0">
              <a:buNone/>
            </a:pPr>
            <a:r>
              <a:rPr lang="en-GB" sz="2400" dirty="0" smtClean="0">
                <a:solidFill>
                  <a:schemeClr val="tx1"/>
                </a:solidFill>
              </a:rPr>
              <a:t>School of Science and Environment</a:t>
            </a:r>
          </a:p>
          <a:p>
            <a:pPr marL="0" indent="0">
              <a:buNone/>
            </a:pPr>
            <a:r>
              <a:rPr lang="en-GB" sz="2400" dirty="0" smtClean="0">
                <a:solidFill>
                  <a:schemeClr val="tx1"/>
                </a:solidFill>
              </a:rPr>
              <a:t>Lecturer Div. of Chemistry &amp; Environmental Science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157" y="196133"/>
            <a:ext cx="3025029" cy="22687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4815"/>
            <a:ext cx="3066848" cy="2300136"/>
          </a:xfrm>
          <a:prstGeom prst="rect">
            <a:avLst/>
          </a:prstGeom>
        </p:spPr>
      </p:pic>
    </p:spTree>
    <p:extLst>
      <p:ext uri="{BB962C8B-B14F-4D97-AF65-F5344CB8AC3E}">
        <p14:creationId xmlns:p14="http://schemas.microsoft.com/office/powerpoint/2010/main" val="2482172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8816" y="1170426"/>
            <a:ext cx="10505575" cy="3880772"/>
          </a:xfrm>
        </p:spPr>
        <p:txBody>
          <a:bodyPr>
            <a:noAutofit/>
          </a:bodyPr>
          <a:lstStyle/>
          <a:p>
            <a:pPr marL="0" indent="0" algn="ctr">
              <a:buNone/>
            </a:pPr>
            <a:r>
              <a:rPr lang="en-GB" sz="2400" dirty="0" smtClean="0"/>
              <a:t>Development of a universal thermal biosensor </a:t>
            </a:r>
          </a:p>
          <a:p>
            <a:pPr marL="0" indent="0" algn="ctr">
              <a:buNone/>
            </a:pPr>
            <a:r>
              <a:rPr lang="en-GB" sz="2400" dirty="0" smtClean="0"/>
              <a:t>that can be operated by everyone in a home-setting</a:t>
            </a:r>
          </a:p>
          <a:p>
            <a:endParaRPr lang="en-GB" dirty="0"/>
          </a:p>
          <a:p>
            <a:r>
              <a:rPr lang="en-GB" dirty="0" smtClean="0"/>
              <a:t>Future opportunities: apply for </a:t>
            </a:r>
            <a:r>
              <a:rPr lang="en-GB" b="1" dirty="0" smtClean="0">
                <a:solidFill>
                  <a:srgbClr val="0070C0"/>
                </a:solidFill>
              </a:rPr>
              <a:t>IP new sensing strategy</a:t>
            </a:r>
          </a:p>
          <a:p>
            <a:r>
              <a:rPr lang="en-GB" dirty="0" smtClean="0"/>
              <a:t>Find software support </a:t>
            </a:r>
            <a:r>
              <a:rPr lang="en-GB" dirty="0" smtClean="0">
                <a:sym typeface="Wingdings" panose="05000000000000000000" pitchFamily="2" charset="2"/>
              </a:rPr>
              <a:t> </a:t>
            </a:r>
            <a:r>
              <a:rPr lang="en-GB" b="1" dirty="0" smtClean="0">
                <a:solidFill>
                  <a:srgbClr val="0070C0"/>
                </a:solidFill>
                <a:sym typeface="Wingdings" panose="05000000000000000000" pitchFamily="2" charset="2"/>
              </a:rPr>
              <a:t>app to connect to Bluetooth of device</a:t>
            </a:r>
            <a:endParaRPr lang="en-GB" b="1" dirty="0" smtClean="0">
              <a:solidFill>
                <a:srgbClr val="0070C0"/>
              </a:solidFill>
            </a:endParaRPr>
          </a:p>
          <a:p>
            <a:r>
              <a:rPr lang="en-GB" dirty="0" smtClean="0"/>
              <a:t>Commercial prototyping</a:t>
            </a:r>
            <a:r>
              <a:rPr lang="en-GB" dirty="0" smtClean="0">
                <a:sym typeface="Wingdings" panose="05000000000000000000" pitchFamily="2" charset="2"/>
              </a:rPr>
              <a:t> </a:t>
            </a:r>
            <a:r>
              <a:rPr lang="en-GB" b="1" dirty="0" smtClean="0">
                <a:solidFill>
                  <a:srgbClr val="0070C0"/>
                </a:solidFill>
                <a:sym typeface="Wingdings" panose="05000000000000000000" pitchFamily="2" charset="2"/>
              </a:rPr>
              <a:t>consultancy/engineers</a:t>
            </a:r>
            <a:endParaRPr lang="en-GB" dirty="0" smtClean="0">
              <a:solidFill>
                <a:srgbClr val="0070C0"/>
              </a:solidFill>
              <a:sym typeface="Wingdings" panose="05000000000000000000" pitchFamily="2" charset="2"/>
            </a:endParaRPr>
          </a:p>
          <a:p>
            <a:endParaRPr lang="en-GB" dirty="0">
              <a:sym typeface="Wingdings" panose="05000000000000000000" pitchFamily="2" charset="2"/>
            </a:endParaRPr>
          </a:p>
          <a:p>
            <a:pPr lvl="1"/>
            <a:endParaRPr lang="en-GB" sz="1800" dirty="0" smtClean="0">
              <a:solidFill>
                <a:schemeClr val="tx1"/>
              </a:solidFill>
              <a:sym typeface="Wingdings" panose="05000000000000000000" pitchFamily="2" charset="2"/>
            </a:endParaRPr>
          </a:p>
          <a:p>
            <a:pPr lvl="1"/>
            <a:endParaRPr lang="en-GB" sz="1800" dirty="0">
              <a:solidFill>
                <a:schemeClr val="tx1"/>
              </a:solidFill>
            </a:endParaRPr>
          </a:p>
        </p:txBody>
      </p:sp>
      <p:sp>
        <p:nvSpPr>
          <p:cNvPr id="5" name="Title 1"/>
          <p:cNvSpPr>
            <a:spLocks noGrp="1"/>
          </p:cNvSpPr>
          <p:nvPr>
            <p:ph type="title"/>
          </p:nvPr>
        </p:nvSpPr>
        <p:spPr>
          <a:xfrm>
            <a:off x="2754950" y="96666"/>
            <a:ext cx="8596668" cy="1320800"/>
          </a:xfrm>
        </p:spPr>
        <p:txBody>
          <a:bodyPr/>
          <a:lstStyle/>
          <a:p>
            <a:r>
              <a:rPr lang="en-GB" dirty="0" smtClean="0">
                <a:solidFill>
                  <a:srgbClr val="0070C0"/>
                </a:solidFill>
              </a:rPr>
              <a:t>My ultimate goal….</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042" y="4022806"/>
            <a:ext cx="5294462" cy="26394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089" y="4143315"/>
            <a:ext cx="3775420" cy="2518913"/>
          </a:xfrm>
          <a:prstGeom prst="rect">
            <a:avLst/>
          </a:prstGeom>
        </p:spPr>
      </p:pic>
    </p:spTree>
    <p:extLst>
      <p:ext uri="{BB962C8B-B14F-4D97-AF65-F5344CB8AC3E}">
        <p14:creationId xmlns:p14="http://schemas.microsoft.com/office/powerpoint/2010/main" val="261150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3" y="109538"/>
            <a:ext cx="9431365" cy="874135"/>
          </a:xfrm>
        </p:spPr>
        <p:txBody>
          <a:bodyPr>
            <a:normAutofit fontScale="90000"/>
          </a:bodyPr>
          <a:lstStyle/>
          <a:p>
            <a:pPr algn="ctr"/>
            <a:r>
              <a:rPr lang="en-GB" dirty="0" smtClean="0">
                <a:solidFill>
                  <a:srgbClr val="0070C0"/>
                </a:solidFill>
              </a:rPr>
              <a:t>References (www.marloespeeters.nl)</a:t>
            </a:r>
            <a:br>
              <a:rPr lang="en-GB" dirty="0" smtClean="0">
                <a:solidFill>
                  <a:srgbClr val="0070C0"/>
                </a:solidFill>
              </a:rPr>
            </a:br>
            <a:endParaRPr lang="en-GB" dirty="0">
              <a:solidFill>
                <a:srgbClr val="0070C0"/>
              </a:solidFill>
            </a:endParaRPr>
          </a:p>
        </p:txBody>
      </p:sp>
      <p:sp>
        <p:nvSpPr>
          <p:cNvPr id="3" name="Content Placeholder 2"/>
          <p:cNvSpPr>
            <a:spLocks noGrp="1"/>
          </p:cNvSpPr>
          <p:nvPr>
            <p:ph idx="1"/>
          </p:nvPr>
        </p:nvSpPr>
        <p:spPr>
          <a:xfrm>
            <a:off x="254506" y="806884"/>
            <a:ext cx="11085534" cy="4732467"/>
          </a:xfrm>
        </p:spPr>
        <p:txBody>
          <a:bodyPr>
            <a:noAutofit/>
          </a:bodyPr>
          <a:lstStyle/>
          <a:p>
            <a:pPr marL="0" indent="0" algn="just">
              <a:buNone/>
            </a:pPr>
            <a:r>
              <a:rPr lang="en-GB" sz="2400" b="1" dirty="0" smtClean="0"/>
              <a:t>SMALL. MOLECULES: </a:t>
            </a:r>
          </a:p>
          <a:p>
            <a:pPr marL="0" indent="0" algn="just">
              <a:buNone/>
            </a:pPr>
            <a:r>
              <a:rPr lang="en-GB" sz="1600" dirty="0" smtClean="0"/>
              <a:t>[</a:t>
            </a:r>
            <a:r>
              <a:rPr lang="en-GB" sz="1600" dirty="0"/>
              <a:t>1</a:t>
            </a:r>
            <a:r>
              <a:rPr lang="en-GB" sz="1600" dirty="0" smtClean="0"/>
              <a:t>] </a:t>
            </a:r>
            <a:r>
              <a:rPr lang="en-GB" sz="1600" b="1" u="sng" dirty="0"/>
              <a:t>M. </a:t>
            </a:r>
            <a:r>
              <a:rPr lang="en-GB" sz="1600" b="1" u="sng" dirty="0" smtClean="0"/>
              <a:t>Peeters</a:t>
            </a:r>
            <a:r>
              <a:rPr lang="en-GB" sz="1600" dirty="0" smtClean="0"/>
              <a:t>, F.J. </a:t>
            </a:r>
            <a:r>
              <a:rPr lang="en-GB" sz="1600" dirty="0" err="1" smtClean="0"/>
              <a:t>Troost</a:t>
            </a:r>
            <a:r>
              <a:rPr lang="en-GB" sz="1600" dirty="0" smtClean="0"/>
              <a:t>, R. </a:t>
            </a:r>
            <a:r>
              <a:rPr lang="en-GB" sz="1600" dirty="0" err="1" smtClean="0"/>
              <a:t>Mingels</a:t>
            </a:r>
            <a:r>
              <a:rPr lang="en-GB" sz="1600" dirty="0" smtClean="0"/>
              <a:t> et al., </a:t>
            </a:r>
            <a:r>
              <a:rPr lang="en-GB" sz="1600" i="1" dirty="0" smtClean="0"/>
              <a:t>Anal Chem., </a:t>
            </a:r>
            <a:r>
              <a:rPr lang="en-GB" sz="1600" dirty="0" smtClean="0"/>
              <a:t>2013, </a:t>
            </a:r>
            <a:r>
              <a:rPr lang="en-GB" sz="1600" b="1" dirty="0" smtClean="0"/>
              <a:t>85, </a:t>
            </a:r>
            <a:r>
              <a:rPr lang="en-GB" sz="1600" dirty="0" smtClean="0"/>
              <a:t>1475-1483.</a:t>
            </a:r>
          </a:p>
          <a:p>
            <a:pPr marL="0" indent="0" algn="just">
              <a:buNone/>
            </a:pPr>
            <a:r>
              <a:rPr lang="en-GB" sz="1600" dirty="0" smtClean="0"/>
              <a:t>[2] </a:t>
            </a:r>
            <a:r>
              <a:rPr lang="en-GB" sz="1600" b="1" u="sng" dirty="0" smtClean="0"/>
              <a:t>M. Peeters, </a:t>
            </a:r>
            <a:r>
              <a:rPr lang="en-GB" sz="1600" dirty="0" smtClean="0"/>
              <a:t>P. </a:t>
            </a:r>
            <a:r>
              <a:rPr lang="en-GB" sz="1600" dirty="0" err="1" smtClean="0"/>
              <a:t>Csipai</a:t>
            </a:r>
            <a:r>
              <a:rPr lang="en-GB" sz="1600" dirty="0" smtClean="0"/>
              <a:t>, B. Geerets et al., </a:t>
            </a:r>
            <a:r>
              <a:rPr lang="en-GB" sz="1600" i="1" dirty="0" smtClean="0"/>
              <a:t>Anal. </a:t>
            </a:r>
            <a:r>
              <a:rPr lang="en-GB" sz="1600" i="1" dirty="0" err="1" smtClean="0"/>
              <a:t>Bioanal</a:t>
            </a:r>
            <a:r>
              <a:rPr lang="en-GB" sz="1600" i="1" dirty="0" smtClean="0"/>
              <a:t>. Chem., </a:t>
            </a:r>
            <a:r>
              <a:rPr lang="en-GB" sz="1600" dirty="0" smtClean="0"/>
              <a:t>2013, </a:t>
            </a:r>
            <a:r>
              <a:rPr lang="en-GB" sz="1600" b="1" dirty="0" smtClean="0"/>
              <a:t>405, </a:t>
            </a:r>
            <a:r>
              <a:rPr lang="en-GB" sz="1600" dirty="0" smtClean="0"/>
              <a:t>6453-6460.</a:t>
            </a:r>
          </a:p>
          <a:p>
            <a:pPr marL="0" indent="0" algn="just">
              <a:buNone/>
            </a:pPr>
            <a:r>
              <a:rPr lang="en-GB" sz="1600" dirty="0" smtClean="0"/>
              <a:t>[3] </a:t>
            </a:r>
            <a:r>
              <a:rPr lang="en-GB" sz="1600" b="1" u="sng" dirty="0" smtClean="0"/>
              <a:t>M. Peeters, </a:t>
            </a:r>
            <a:r>
              <a:rPr lang="en-GB" sz="1600" dirty="0" smtClean="0"/>
              <a:t>S. </a:t>
            </a:r>
            <a:r>
              <a:rPr lang="en-GB" sz="1600" dirty="0" err="1" smtClean="0"/>
              <a:t>Kobben</a:t>
            </a:r>
            <a:r>
              <a:rPr lang="en-GB" sz="1600" dirty="0" smtClean="0"/>
              <a:t>, L. Jimenez-Monroy et al., </a:t>
            </a:r>
            <a:r>
              <a:rPr lang="en-GB" sz="1600" i="1" dirty="0" smtClean="0"/>
              <a:t>Sens. </a:t>
            </a:r>
            <a:r>
              <a:rPr lang="en-GB" sz="1600" i="1" dirty="0" err="1" smtClean="0"/>
              <a:t>Actuat</a:t>
            </a:r>
            <a:r>
              <a:rPr lang="en-GB" sz="1600" i="1" dirty="0" smtClean="0"/>
              <a:t>. B:Chem</a:t>
            </a:r>
            <a:r>
              <a:rPr lang="en-GB" sz="1600" dirty="0" smtClean="0"/>
              <a:t>, 2014, </a:t>
            </a:r>
            <a:r>
              <a:rPr lang="en-GB" sz="1600" b="1" dirty="0" smtClean="0"/>
              <a:t>203</a:t>
            </a:r>
            <a:r>
              <a:rPr lang="en-GB" sz="1600" dirty="0" smtClean="0"/>
              <a:t>, 527-535.</a:t>
            </a:r>
          </a:p>
          <a:p>
            <a:pPr marL="0" indent="0" algn="just">
              <a:buNone/>
            </a:pPr>
            <a:r>
              <a:rPr lang="en-GB" sz="1600" dirty="0" smtClean="0"/>
              <a:t>[4] G. Wackers, T. </a:t>
            </a:r>
            <a:r>
              <a:rPr lang="en-GB" sz="1600" dirty="0" err="1" smtClean="0"/>
              <a:t>Vandenryt</a:t>
            </a:r>
            <a:r>
              <a:rPr lang="en-GB" sz="1600" dirty="0" smtClean="0"/>
              <a:t>, P. Cornelis et al., </a:t>
            </a:r>
            <a:r>
              <a:rPr lang="en-GB" sz="1600" i="1" dirty="0" smtClean="0"/>
              <a:t>Sensors,</a:t>
            </a:r>
            <a:r>
              <a:rPr lang="en-GB" sz="1600" dirty="0" smtClean="0"/>
              <a:t> 2014, </a:t>
            </a:r>
            <a:r>
              <a:rPr lang="en-GB" sz="1600" b="1" dirty="0" smtClean="0"/>
              <a:t>14</a:t>
            </a:r>
            <a:r>
              <a:rPr lang="en-GB" sz="1600" dirty="0" smtClean="0"/>
              <a:t>, 11016-11030.</a:t>
            </a:r>
          </a:p>
          <a:p>
            <a:pPr marL="0" indent="0" algn="just">
              <a:buNone/>
            </a:pPr>
            <a:r>
              <a:rPr lang="en-GB" sz="1600" dirty="0" smtClean="0"/>
              <a:t>[5] </a:t>
            </a:r>
            <a:r>
              <a:rPr lang="en-GB" sz="1600" b="1" u="sng" dirty="0" smtClean="0"/>
              <a:t>M. Peeters</a:t>
            </a:r>
            <a:r>
              <a:rPr lang="en-GB" sz="1600" dirty="0" smtClean="0"/>
              <a:t>, B. van Grinsven, C.W. Foster et al., </a:t>
            </a:r>
            <a:r>
              <a:rPr lang="en-GB" sz="1600" i="1" dirty="0" smtClean="0"/>
              <a:t>Molecules</a:t>
            </a:r>
            <a:r>
              <a:rPr lang="en-GB" sz="1600" dirty="0" smtClean="0"/>
              <a:t>, 2016, </a:t>
            </a:r>
            <a:r>
              <a:rPr lang="en-GB" sz="1600" b="1" dirty="0" smtClean="0"/>
              <a:t>21</a:t>
            </a:r>
            <a:r>
              <a:rPr lang="en-GB" sz="1600" dirty="0" smtClean="0"/>
              <a:t>: 552-565. </a:t>
            </a:r>
          </a:p>
          <a:p>
            <a:pPr marL="0" indent="0" algn="just">
              <a:buNone/>
            </a:pPr>
            <a:r>
              <a:rPr lang="en-GB" sz="1600" dirty="0" smtClean="0"/>
              <a:t>[6] </a:t>
            </a:r>
            <a:r>
              <a:rPr lang="en-GB" sz="1600" dirty="0"/>
              <a:t>S. </a:t>
            </a:r>
            <a:r>
              <a:rPr lang="en-GB" sz="1600" dirty="0" err="1"/>
              <a:t>Casadio</a:t>
            </a:r>
            <a:r>
              <a:rPr lang="en-GB" sz="1600" dirty="0"/>
              <a:t>, J.W. </a:t>
            </a:r>
            <a:r>
              <a:rPr lang="en-GB" sz="1600" dirty="0" err="1"/>
              <a:t>Lowdon</a:t>
            </a:r>
            <a:r>
              <a:rPr lang="en-GB" sz="1600" dirty="0"/>
              <a:t>, K. </a:t>
            </a:r>
            <a:r>
              <a:rPr lang="en-GB" sz="1600" dirty="0" err="1"/>
              <a:t>Betlem</a:t>
            </a:r>
            <a:r>
              <a:rPr lang="en-GB" sz="1600" dirty="0"/>
              <a:t> et al., </a:t>
            </a:r>
            <a:r>
              <a:rPr lang="en-GB" sz="1600" i="1" dirty="0"/>
              <a:t>accepted Chem. Eng. J. </a:t>
            </a:r>
            <a:r>
              <a:rPr lang="en-GB" sz="1600" dirty="0"/>
              <a:t>DOI: 10.1016/</a:t>
            </a:r>
            <a:r>
              <a:rPr lang="en-GB" sz="1600" dirty="0" err="1"/>
              <a:t>j.cej</a:t>
            </a:r>
            <a:r>
              <a:rPr lang="en-GB" sz="1600" dirty="0"/>
              <a:t>/2017.01.050 (</a:t>
            </a:r>
            <a:r>
              <a:rPr lang="en-GB" sz="1600" b="1" dirty="0"/>
              <a:t>Peeters senior author</a:t>
            </a:r>
            <a:r>
              <a:rPr lang="en-GB" sz="1600" b="1" dirty="0" smtClean="0"/>
              <a:t>) </a:t>
            </a:r>
            <a:r>
              <a:rPr lang="en-GB" sz="1600" b="1" dirty="0" smtClean="0">
                <a:solidFill>
                  <a:srgbClr val="0070C0"/>
                </a:solidFill>
              </a:rPr>
              <a:t>4* paper</a:t>
            </a:r>
            <a:endParaRPr lang="en-GB" sz="1600" dirty="0"/>
          </a:p>
          <a:p>
            <a:pPr marL="0" indent="0" algn="just">
              <a:buNone/>
            </a:pPr>
            <a:r>
              <a:rPr lang="en-GB" sz="1600" dirty="0" smtClean="0"/>
              <a:t>[7] </a:t>
            </a:r>
            <a:r>
              <a:rPr lang="en-GB" sz="1600" dirty="0"/>
              <a:t>H. </a:t>
            </a:r>
            <a:r>
              <a:rPr lang="en-GB" sz="1600" dirty="0" err="1"/>
              <a:t>Dilien</a:t>
            </a:r>
            <a:r>
              <a:rPr lang="en-GB" sz="1600" dirty="0"/>
              <a:t>, </a:t>
            </a:r>
            <a:r>
              <a:rPr lang="en-GB" sz="1600" b="1" u="sng" dirty="0"/>
              <a:t>M. Peeters</a:t>
            </a:r>
            <a:r>
              <a:rPr lang="en-GB" sz="1600" dirty="0"/>
              <a:t>, J. </a:t>
            </a:r>
            <a:r>
              <a:rPr lang="en-GB" sz="1600" dirty="0" err="1"/>
              <a:t>Royakkers</a:t>
            </a:r>
            <a:r>
              <a:rPr lang="en-GB" sz="1600" dirty="0"/>
              <a:t>, J.A.W. </a:t>
            </a:r>
            <a:r>
              <a:rPr lang="en-GB" sz="1600" dirty="0" err="1"/>
              <a:t>Harings</a:t>
            </a:r>
            <a:r>
              <a:rPr lang="en-GB" sz="1600" dirty="0"/>
              <a:t>, P. </a:t>
            </a:r>
            <a:r>
              <a:rPr lang="en-GB" sz="1600" dirty="0" err="1"/>
              <a:t>Cornelis</a:t>
            </a:r>
            <a:r>
              <a:rPr lang="en-GB" sz="1600" dirty="0"/>
              <a:t>, P. Wagner, E. </a:t>
            </a:r>
            <a:r>
              <a:rPr lang="en-GB" sz="1600" dirty="0" err="1"/>
              <a:t>SteenRedeker</a:t>
            </a:r>
            <a:r>
              <a:rPr lang="en-GB" sz="1600" dirty="0"/>
              <a:t>, C.E. Banks, K. </a:t>
            </a:r>
            <a:r>
              <a:rPr lang="en-GB" sz="1600" dirty="0" err="1"/>
              <a:t>Eersels</a:t>
            </a:r>
            <a:r>
              <a:rPr lang="en-GB" sz="1600" dirty="0"/>
              <a:t>, B. van </a:t>
            </a:r>
            <a:r>
              <a:rPr lang="en-GB" sz="1600" dirty="0" err="1"/>
              <a:t>Grinsven</a:t>
            </a:r>
            <a:r>
              <a:rPr lang="en-GB" sz="1600" dirty="0"/>
              <a:t>, T.J. </a:t>
            </a:r>
            <a:r>
              <a:rPr lang="en-GB" sz="1600" dirty="0" err="1"/>
              <a:t>Cleij</a:t>
            </a:r>
            <a:r>
              <a:rPr lang="en-GB" sz="1600" dirty="0"/>
              <a:t>,  </a:t>
            </a:r>
            <a:r>
              <a:rPr lang="en-GB" sz="1600" dirty="0">
                <a:hlinkClick r:id="rId2"/>
              </a:rPr>
              <a:t>ACS Sens</a:t>
            </a:r>
            <a:r>
              <a:rPr lang="en-GB" sz="1600" dirty="0"/>
              <a:t>. 2017 Apr 28; 2(4): 583–589. </a:t>
            </a:r>
            <a:endParaRPr lang="en-GB" sz="1600" dirty="0" smtClean="0"/>
          </a:p>
          <a:p>
            <a:pPr marL="0" indent="0" algn="just">
              <a:buNone/>
            </a:pPr>
            <a:r>
              <a:rPr lang="en-GB" sz="1600" dirty="0" smtClean="0"/>
              <a:t>[8] F. Canfarotta, J. </a:t>
            </a:r>
            <a:r>
              <a:rPr lang="en-GB" sz="1600" dirty="0" err="1" smtClean="0"/>
              <a:t>Czulak</a:t>
            </a:r>
            <a:r>
              <a:rPr lang="en-GB" sz="1600" dirty="0" smtClean="0"/>
              <a:t>, K. Betlem, K. Eersels, B. van Grinsven, T. Cleij, </a:t>
            </a:r>
            <a:r>
              <a:rPr lang="en-GB" sz="1600" dirty="0" err="1" smtClean="0"/>
              <a:t>M.Peeters</a:t>
            </a:r>
            <a:r>
              <a:rPr lang="en-GB" sz="1600" dirty="0" smtClean="0"/>
              <a:t>, accepted in Nanoscale (December 2017) </a:t>
            </a:r>
            <a:r>
              <a:rPr lang="en-GB" sz="1600" b="1" dirty="0" smtClean="0">
                <a:solidFill>
                  <a:srgbClr val="0070C0"/>
                </a:solidFill>
              </a:rPr>
              <a:t>4* paper</a:t>
            </a:r>
            <a:endParaRPr lang="en-GB" sz="1600" dirty="0" smtClean="0"/>
          </a:p>
          <a:p>
            <a:pPr marL="0" indent="0" algn="just">
              <a:buNone/>
            </a:pPr>
            <a:r>
              <a:rPr lang="en-GB" sz="2400" b="1" dirty="0" smtClean="0"/>
              <a:t>BACTERIA: </a:t>
            </a:r>
            <a:endParaRPr lang="en-GB" sz="1600" dirty="0" smtClean="0"/>
          </a:p>
          <a:p>
            <a:pPr marL="0" indent="0" algn="just">
              <a:buNone/>
            </a:pPr>
            <a:r>
              <a:rPr lang="en-GB" sz="1600" dirty="0" smtClean="0"/>
              <a:t>[9] B. van Grinsven, K. Eersels, O. </a:t>
            </a:r>
            <a:r>
              <a:rPr lang="en-GB" sz="1600" dirty="0" err="1" smtClean="0"/>
              <a:t>Akkermans</a:t>
            </a:r>
            <a:r>
              <a:rPr lang="en-GB" sz="1600" dirty="0" smtClean="0"/>
              <a:t> et </a:t>
            </a:r>
            <a:r>
              <a:rPr lang="en-GB" sz="1600" dirty="0" err="1" smtClean="0"/>
              <a:t>al.,</a:t>
            </a:r>
            <a:r>
              <a:rPr lang="en-GB" sz="1600" i="1" dirty="0" err="1" smtClean="0"/>
              <a:t>ACS</a:t>
            </a:r>
            <a:r>
              <a:rPr lang="en-GB" sz="1600" i="1" dirty="0" smtClean="0"/>
              <a:t> Sensors</a:t>
            </a:r>
            <a:r>
              <a:rPr lang="en-GB" sz="1600" dirty="0" smtClean="0"/>
              <a:t>, 2016, </a:t>
            </a:r>
            <a:r>
              <a:rPr lang="en-GB" sz="1600" b="1" dirty="0" smtClean="0"/>
              <a:t>1</a:t>
            </a:r>
            <a:r>
              <a:rPr lang="en-GB" sz="1600" dirty="0" smtClean="0"/>
              <a:t>, 1140-1147. </a:t>
            </a:r>
          </a:p>
          <a:p>
            <a:pPr marL="0" indent="0" algn="just">
              <a:buNone/>
            </a:pPr>
            <a:r>
              <a:rPr lang="en-GB" sz="1600" dirty="0" smtClean="0"/>
              <a:t>[10] E</a:t>
            </a:r>
            <a:r>
              <a:rPr lang="en-GB" sz="1600" dirty="0"/>
              <a:t>. </a:t>
            </a:r>
            <a:r>
              <a:rPr lang="en-GB" sz="1600" dirty="0" err="1"/>
              <a:t>SteenRedeker</a:t>
            </a:r>
            <a:r>
              <a:rPr lang="en-GB" sz="1600" dirty="0"/>
              <a:t>, K. </a:t>
            </a:r>
            <a:r>
              <a:rPr lang="en-GB" sz="1600" dirty="0" err="1"/>
              <a:t>Eersels</a:t>
            </a:r>
            <a:r>
              <a:rPr lang="en-GB" sz="1600" dirty="0"/>
              <a:t>, O. </a:t>
            </a:r>
            <a:r>
              <a:rPr lang="en-GB" sz="1600" dirty="0" err="1"/>
              <a:t>Akkermans</a:t>
            </a:r>
            <a:r>
              <a:rPr lang="en-GB" sz="1600" dirty="0"/>
              <a:t>, J. </a:t>
            </a:r>
            <a:r>
              <a:rPr lang="en-GB" sz="1600" dirty="0" err="1"/>
              <a:t>Royakkers</a:t>
            </a:r>
            <a:r>
              <a:rPr lang="en-GB" sz="1600" dirty="0"/>
              <a:t>, S. Dyson, K. </a:t>
            </a:r>
            <a:r>
              <a:rPr lang="en-GB" sz="1600" dirty="0" err="1"/>
              <a:t>Nurekeyeva</a:t>
            </a:r>
            <a:r>
              <a:rPr lang="en-GB" sz="1600" dirty="0"/>
              <a:t>, B. </a:t>
            </a:r>
            <a:r>
              <a:rPr lang="en-GB" sz="1600" dirty="0" err="1"/>
              <a:t>Ferrando</a:t>
            </a:r>
            <a:r>
              <a:rPr lang="en-GB" sz="1600" dirty="0"/>
              <a:t>, P. </a:t>
            </a:r>
            <a:r>
              <a:rPr lang="en-GB" sz="1600" dirty="0" err="1"/>
              <a:t>Cornelis</a:t>
            </a:r>
            <a:r>
              <a:rPr lang="en-GB" sz="1600" dirty="0"/>
              <a:t>, </a:t>
            </a:r>
            <a:r>
              <a:rPr lang="en-GB" sz="1600" b="1" u="sng" dirty="0"/>
              <a:t>M. Peeters</a:t>
            </a:r>
            <a:r>
              <a:rPr lang="en-GB" sz="1600" dirty="0"/>
              <a:t>, P. Wagner, H. </a:t>
            </a:r>
            <a:r>
              <a:rPr lang="en-GB" sz="1600" dirty="0" err="1"/>
              <a:t>Dilien</a:t>
            </a:r>
            <a:r>
              <a:rPr lang="en-GB" sz="1600" dirty="0"/>
              <a:t>, B. van </a:t>
            </a:r>
            <a:r>
              <a:rPr lang="en-GB" sz="1600" dirty="0" err="1"/>
              <a:t>Grinsven</a:t>
            </a:r>
            <a:r>
              <a:rPr lang="en-GB" sz="1600" dirty="0"/>
              <a:t>, T. J. </a:t>
            </a:r>
            <a:r>
              <a:rPr lang="en-GB" sz="1600" dirty="0" err="1"/>
              <a:t>Cleij</a:t>
            </a:r>
            <a:r>
              <a:rPr lang="en-GB" sz="1600" dirty="0"/>
              <a:t>,  </a:t>
            </a:r>
            <a:r>
              <a:rPr lang="en-GB" sz="1600" i="1" dirty="0"/>
              <a:t>ACS Infect. Dis.</a:t>
            </a:r>
            <a:r>
              <a:rPr lang="en-GB" sz="1600" dirty="0"/>
              <a:t>, 2017, 3 (5), pp 388–397. </a:t>
            </a:r>
            <a:r>
              <a:rPr lang="en-GB" sz="1600" b="1" dirty="0"/>
              <a:t>DOI: </a:t>
            </a:r>
            <a:r>
              <a:rPr lang="en-GB" sz="1600" dirty="0" smtClean="0"/>
              <a:t>10.1021/acsinfecdis.7b00037 </a:t>
            </a:r>
            <a:r>
              <a:rPr lang="en-GB" sz="1600" b="1" dirty="0" smtClean="0">
                <a:solidFill>
                  <a:srgbClr val="0070C0"/>
                </a:solidFill>
              </a:rPr>
              <a:t>4* paper</a:t>
            </a:r>
            <a:endParaRPr lang="en-GB" sz="1600" dirty="0"/>
          </a:p>
          <a:p>
            <a:pPr marL="0" indent="0" algn="just">
              <a:buNone/>
            </a:pPr>
            <a:endParaRPr lang="en-GB" sz="1600" dirty="0" smtClean="0"/>
          </a:p>
          <a:p>
            <a:pPr marL="0" indent="0" algn="just">
              <a:buNone/>
            </a:pPr>
            <a:endParaRPr lang="en-GB" sz="1600" dirty="0"/>
          </a:p>
          <a:p>
            <a:pPr marL="0" indent="0" algn="just">
              <a:buNone/>
            </a:pPr>
            <a:endParaRPr lang="en-GB" sz="1600" dirty="0" smtClean="0"/>
          </a:p>
          <a:p>
            <a:pPr marL="0" indent="0" algn="just">
              <a:buNone/>
            </a:pPr>
            <a:endParaRPr lang="en-GB" sz="1600" dirty="0"/>
          </a:p>
          <a:p>
            <a:pPr marL="0" indent="0" algn="just">
              <a:buNone/>
            </a:pPr>
            <a:endParaRPr lang="en-GB" sz="1600" dirty="0"/>
          </a:p>
          <a:p>
            <a:pPr marL="0" indent="0" algn="just">
              <a:buNone/>
            </a:pPr>
            <a:endParaRPr lang="en-GB" sz="1600" dirty="0"/>
          </a:p>
          <a:p>
            <a:pPr algn="just"/>
            <a:endParaRPr lang="en-GB" sz="1600" dirty="0"/>
          </a:p>
          <a:p>
            <a:pPr algn="just"/>
            <a:endParaRPr lang="en-GB" sz="1600" dirty="0" smtClean="0"/>
          </a:p>
          <a:p>
            <a:pPr algn="just"/>
            <a:endParaRPr lang="en-GB" sz="1600" dirty="0"/>
          </a:p>
          <a:p>
            <a:pPr algn="just"/>
            <a:endParaRPr lang="en-GB" sz="1600" dirty="0"/>
          </a:p>
        </p:txBody>
      </p:sp>
    </p:spTree>
    <p:extLst>
      <p:ext uri="{BB962C8B-B14F-4D97-AF65-F5344CB8AC3E}">
        <p14:creationId xmlns:p14="http://schemas.microsoft.com/office/powerpoint/2010/main" val="1840263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302" y="0"/>
            <a:ext cx="8596668" cy="1320800"/>
          </a:xfrm>
        </p:spPr>
        <p:txBody>
          <a:bodyPr/>
          <a:lstStyle/>
          <a:p>
            <a:r>
              <a:rPr lang="en-GB" dirty="0" smtClean="0"/>
              <a:t>Thanks to….</a:t>
            </a:r>
            <a:endParaRPr lang="en-GB" dirty="0"/>
          </a:p>
        </p:txBody>
      </p:sp>
      <p:sp>
        <p:nvSpPr>
          <p:cNvPr id="3" name="Content Placeholder 2"/>
          <p:cNvSpPr>
            <a:spLocks noGrp="1"/>
          </p:cNvSpPr>
          <p:nvPr>
            <p:ph idx="1"/>
          </p:nvPr>
        </p:nvSpPr>
        <p:spPr>
          <a:xfrm>
            <a:off x="171729" y="795741"/>
            <a:ext cx="10295466" cy="5030881"/>
          </a:xfrm>
        </p:spPr>
        <p:txBody>
          <a:bodyPr>
            <a:normAutofit/>
          </a:bodyPr>
          <a:lstStyle/>
          <a:p>
            <a:r>
              <a:rPr lang="en-GB" sz="2000" dirty="0" smtClean="0">
                <a:solidFill>
                  <a:srgbClr val="0070C0"/>
                </a:solidFill>
              </a:rPr>
              <a:t>Group members &amp; partners</a:t>
            </a:r>
          </a:p>
          <a:p>
            <a:pPr lvl="1"/>
            <a:r>
              <a:rPr lang="en-GB" dirty="0" smtClean="0">
                <a:solidFill>
                  <a:schemeClr val="tx1"/>
                </a:solidFill>
              </a:rPr>
              <a:t>Kai Betlem (PhD), Nikki Mansouri &amp; Thomas Dunbar (</a:t>
            </a:r>
            <a:r>
              <a:rPr lang="en-GB" dirty="0" err="1" smtClean="0">
                <a:solidFill>
                  <a:schemeClr val="tx1"/>
                </a:solidFill>
              </a:rPr>
              <a:t>MRes</a:t>
            </a:r>
            <a:r>
              <a:rPr lang="en-GB" dirty="0" smtClean="0">
                <a:solidFill>
                  <a:schemeClr val="tx1"/>
                </a:solidFill>
              </a:rPr>
              <a:t>)</a:t>
            </a:r>
          </a:p>
          <a:p>
            <a:pPr lvl="1"/>
            <a:r>
              <a:rPr lang="en-GB" dirty="0" smtClean="0">
                <a:solidFill>
                  <a:schemeClr val="tx1"/>
                </a:solidFill>
              </a:rPr>
              <a:t>Sacha Hoksbergen and Raquel Debroi (exchange students)</a:t>
            </a:r>
          </a:p>
          <a:p>
            <a:pPr lvl="1"/>
            <a:r>
              <a:rPr lang="en-GB" dirty="0" smtClean="0">
                <a:solidFill>
                  <a:schemeClr val="tx1"/>
                </a:solidFill>
              </a:rPr>
              <a:t>William Battell and Oliver Jamieson (</a:t>
            </a:r>
            <a:r>
              <a:rPr lang="en-GB" dirty="0" err="1" smtClean="0">
                <a:solidFill>
                  <a:schemeClr val="tx1"/>
                </a:solidFill>
              </a:rPr>
              <a:t>MChem</a:t>
            </a:r>
            <a:r>
              <a:rPr lang="en-GB" dirty="0" smtClean="0">
                <a:solidFill>
                  <a:schemeClr val="tx1"/>
                </a:solidFill>
              </a:rPr>
              <a:t> students)</a:t>
            </a:r>
          </a:p>
          <a:p>
            <a:pPr lvl="1"/>
            <a:r>
              <a:rPr lang="en-GB" dirty="0" smtClean="0">
                <a:solidFill>
                  <a:schemeClr val="tx1"/>
                </a:solidFill>
              </a:rPr>
              <a:t>Francesco Canfarotta (</a:t>
            </a:r>
            <a:r>
              <a:rPr lang="en-GB" dirty="0" err="1" smtClean="0">
                <a:solidFill>
                  <a:schemeClr val="tx1"/>
                </a:solidFill>
              </a:rPr>
              <a:t>MIPDiagnostics</a:t>
            </a:r>
            <a:r>
              <a:rPr lang="en-GB" dirty="0" smtClean="0">
                <a:solidFill>
                  <a:schemeClr val="tx1"/>
                </a:solidFill>
              </a:rPr>
              <a:t>)</a:t>
            </a:r>
            <a:endParaRPr lang="en-GB" dirty="0">
              <a:solidFill>
                <a:schemeClr val="tx1"/>
              </a:solidFill>
            </a:endParaRPr>
          </a:p>
          <a:p>
            <a:pPr marL="0" indent="0">
              <a:buNone/>
            </a:pPr>
            <a:endParaRPr lang="en-GB" sz="2000" dirty="0" smtClean="0">
              <a:solidFill>
                <a:schemeClr val="tx1"/>
              </a:solidFill>
            </a:endParaRPr>
          </a:p>
          <a:p>
            <a:r>
              <a:rPr lang="en-GB" sz="2000" dirty="0" smtClean="0">
                <a:solidFill>
                  <a:schemeClr val="tx1"/>
                </a:solidFill>
              </a:rPr>
              <a:t>Partners KU Leuven/ Maastricht University / </a:t>
            </a:r>
            <a:r>
              <a:rPr lang="en-GB" sz="2000" dirty="0" err="1" smtClean="0">
                <a:solidFill>
                  <a:schemeClr val="tx1"/>
                </a:solidFill>
              </a:rPr>
              <a:t>Universidade</a:t>
            </a:r>
            <a:r>
              <a:rPr lang="en-GB" sz="2000" dirty="0" smtClean="0">
                <a:solidFill>
                  <a:schemeClr val="tx1"/>
                </a:solidFill>
              </a:rPr>
              <a:t> de São Paulo </a:t>
            </a:r>
          </a:p>
          <a:p>
            <a:r>
              <a:rPr lang="en-GB" sz="2000" dirty="0" smtClean="0">
                <a:solidFill>
                  <a:schemeClr val="tx1"/>
                </a:solidFill>
              </a:rPr>
              <a:t>Engineering &amp; Materials Centre MMU</a:t>
            </a:r>
          </a:p>
          <a:p>
            <a:r>
              <a:rPr lang="en-GB" sz="2000" dirty="0" smtClean="0">
                <a:solidFill>
                  <a:schemeClr val="tx1"/>
                </a:solidFill>
              </a:rPr>
              <a:t>Royal Society of Chemistry / Royal Society / Newton fund / Erasmus scheme</a:t>
            </a:r>
            <a:endParaRPr lang="en-GB" sz="2000" dirty="0">
              <a:solidFill>
                <a:schemeClr val="tx1"/>
              </a:solidFill>
            </a:endParaRPr>
          </a:p>
        </p:txBody>
      </p:sp>
      <p:pic>
        <p:nvPicPr>
          <p:cNvPr id="5122" name="Picture 2" descr="Image result for royal society of chemi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882" y="4691096"/>
            <a:ext cx="3026123" cy="20123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005" y="4387160"/>
            <a:ext cx="2286000" cy="2286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2336" y="260904"/>
            <a:ext cx="4609911" cy="259307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7165" y="4890937"/>
            <a:ext cx="2678438" cy="150502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753" y="5022987"/>
            <a:ext cx="3493388" cy="1335853"/>
          </a:xfrm>
          <a:prstGeom prst="rect">
            <a:avLst/>
          </a:prstGeom>
        </p:spPr>
      </p:pic>
    </p:spTree>
    <p:extLst>
      <p:ext uri="{BB962C8B-B14F-4D97-AF65-F5344CB8AC3E}">
        <p14:creationId xmlns:p14="http://schemas.microsoft.com/office/powerpoint/2010/main" val="1264080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554" y="832928"/>
            <a:ext cx="9150478" cy="3880773"/>
          </a:xfrm>
        </p:spPr>
        <p:txBody>
          <a:bodyPr/>
          <a:lstStyle/>
          <a:p>
            <a:r>
              <a:rPr lang="en-GB" dirty="0" smtClean="0"/>
              <a:t>Star Trek predicted tricorder </a:t>
            </a:r>
            <a:r>
              <a:rPr lang="en-GB" dirty="0" smtClean="0">
                <a:sym typeface="Wingdings" panose="05000000000000000000" pitchFamily="2" charset="2"/>
              </a:rPr>
              <a:t> universal ‘sensor’</a:t>
            </a:r>
            <a:endParaRPr lang="en-GB" dirty="0" smtClean="0"/>
          </a:p>
          <a:p>
            <a:r>
              <a:rPr lang="en-GB" dirty="0" smtClean="0"/>
              <a:t>What we have: </a:t>
            </a:r>
            <a:r>
              <a:rPr lang="en-GB" dirty="0" smtClean="0">
                <a:solidFill>
                  <a:srgbClr val="0070C0"/>
                </a:solidFill>
              </a:rPr>
              <a:t>glucose sensor (30% of market)</a:t>
            </a:r>
          </a:p>
          <a:p>
            <a:r>
              <a:rPr lang="en-GB" b="1" dirty="0" smtClean="0">
                <a:solidFill>
                  <a:srgbClr val="0070C0"/>
                </a:solidFill>
              </a:rPr>
              <a:t>Sensors</a:t>
            </a:r>
            <a:r>
              <a:rPr lang="en-GB" dirty="0" smtClean="0">
                <a:solidFill>
                  <a:srgbClr val="0070C0"/>
                </a:solidFill>
              </a:rPr>
              <a:t>: healthcare, early diagnosis / prevention, environmental analysis</a:t>
            </a:r>
          </a:p>
          <a:p>
            <a:pPr lvl="1"/>
            <a:r>
              <a:rPr lang="en-GB" dirty="0" smtClean="0">
                <a:solidFill>
                  <a:schemeClr val="tx1"/>
                </a:solidFill>
              </a:rPr>
              <a:t>80% electrical sensors</a:t>
            </a:r>
            <a:r>
              <a:rPr lang="en-GB" b="1" dirty="0" smtClean="0">
                <a:solidFill>
                  <a:schemeClr val="tx1"/>
                </a:solidFill>
              </a:rPr>
              <a:t>, </a:t>
            </a:r>
            <a:r>
              <a:rPr lang="en-GB" b="1" dirty="0" smtClean="0">
                <a:solidFill>
                  <a:srgbClr val="0070C0"/>
                </a:solidFill>
              </a:rPr>
              <a:t>thermal (heat) sensors </a:t>
            </a:r>
            <a:r>
              <a:rPr lang="en-GB" b="1" dirty="0" smtClean="0">
                <a:solidFill>
                  <a:srgbClr val="0070C0"/>
                </a:solidFill>
                <a:sym typeface="Wingdings" panose="05000000000000000000" pitchFamily="2" charset="2"/>
              </a:rPr>
              <a:t> INNOVATION (patents)</a:t>
            </a:r>
            <a:endParaRPr lang="en-GB" b="1" dirty="0" smtClean="0">
              <a:solidFill>
                <a:schemeClr val="tx1"/>
              </a:solidFill>
            </a:endParaRPr>
          </a:p>
          <a:p>
            <a:pPr lvl="1"/>
            <a:r>
              <a:rPr lang="en-GB" dirty="0" err="1" smtClean="0">
                <a:solidFill>
                  <a:schemeClr val="tx1"/>
                </a:solidFill>
              </a:rPr>
              <a:t>ManMet</a:t>
            </a:r>
            <a:r>
              <a:rPr lang="en-GB" dirty="0" smtClean="0">
                <a:solidFill>
                  <a:schemeClr val="tx1"/>
                </a:solidFill>
              </a:rPr>
              <a:t>: multidisciplinary environment and strong record (industrial) sensors</a:t>
            </a:r>
          </a:p>
          <a:p>
            <a:r>
              <a:rPr lang="en-GB" dirty="0" smtClean="0">
                <a:solidFill>
                  <a:schemeClr val="tx1"/>
                </a:solidFill>
              </a:rPr>
              <a:t>Keywords: </a:t>
            </a:r>
            <a:r>
              <a:rPr lang="en-GB" b="1" dirty="0" smtClean="0">
                <a:solidFill>
                  <a:srgbClr val="0070C0"/>
                </a:solidFill>
              </a:rPr>
              <a:t>low-cost, disposable sensors, portable set up, simple analysis, fast</a:t>
            </a:r>
            <a:endParaRPr lang="en-GB" dirty="0">
              <a:solidFill>
                <a:srgbClr val="0070C0"/>
              </a:solidFill>
            </a:endParaRPr>
          </a:p>
        </p:txBody>
      </p:sp>
      <p:sp>
        <p:nvSpPr>
          <p:cNvPr id="4" name="Title 1"/>
          <p:cNvSpPr>
            <a:spLocks noGrp="1"/>
          </p:cNvSpPr>
          <p:nvPr>
            <p:ph type="title"/>
          </p:nvPr>
        </p:nvSpPr>
        <p:spPr>
          <a:xfrm>
            <a:off x="278230" y="-8626"/>
            <a:ext cx="9762916" cy="1320800"/>
          </a:xfrm>
        </p:spPr>
        <p:txBody>
          <a:bodyPr>
            <a:normAutofit/>
          </a:bodyPr>
          <a:lstStyle/>
          <a:p>
            <a:r>
              <a:rPr lang="en-GB" dirty="0" smtClean="0">
                <a:solidFill>
                  <a:srgbClr val="0070C0"/>
                </a:solidFill>
              </a:rPr>
              <a:t>Universal sensor: Sensing future of healthcare</a:t>
            </a:r>
            <a:endParaRPr lang="en-GB" dirty="0">
              <a:solidFill>
                <a:srgbClr val="0070C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584" y="3494594"/>
            <a:ext cx="3718120" cy="3207233"/>
          </a:xfrm>
          <a:prstGeom prst="rect">
            <a:avLst/>
          </a:prstGeom>
        </p:spPr>
      </p:pic>
      <p:sp>
        <p:nvSpPr>
          <p:cNvPr id="2" name="Right Arrow 1"/>
          <p:cNvSpPr/>
          <p:nvPr/>
        </p:nvSpPr>
        <p:spPr>
          <a:xfrm>
            <a:off x="4498927" y="4548990"/>
            <a:ext cx="1828800" cy="854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758" y="3448907"/>
            <a:ext cx="4397045" cy="3299543"/>
          </a:xfrm>
          <a:prstGeom prst="rect">
            <a:avLst/>
          </a:prstGeom>
        </p:spPr>
      </p:pic>
      <p:sp>
        <p:nvSpPr>
          <p:cNvPr id="6" name="Rectangle 5"/>
          <p:cNvSpPr/>
          <p:nvPr/>
        </p:nvSpPr>
        <p:spPr>
          <a:xfrm>
            <a:off x="4162003" y="3805048"/>
            <a:ext cx="2199641" cy="646331"/>
          </a:xfrm>
          <a:prstGeom prst="rect">
            <a:avLst/>
          </a:prstGeom>
        </p:spPr>
        <p:txBody>
          <a:bodyPr wrap="none">
            <a:spAutoFit/>
          </a:bodyPr>
          <a:lstStyle/>
          <a:p>
            <a:r>
              <a:rPr lang="en-GB" b="1" dirty="0" smtClean="0"/>
              <a:t>From measuring 1 </a:t>
            </a:r>
          </a:p>
          <a:p>
            <a:r>
              <a:rPr lang="en-GB" b="1" dirty="0" smtClean="0"/>
              <a:t>compound</a:t>
            </a:r>
            <a:endParaRPr lang="en-GB" dirty="0"/>
          </a:p>
        </p:txBody>
      </p:sp>
      <p:sp>
        <p:nvSpPr>
          <p:cNvPr id="8" name="Rectangle 7"/>
          <p:cNvSpPr/>
          <p:nvPr/>
        </p:nvSpPr>
        <p:spPr>
          <a:xfrm>
            <a:off x="4258006" y="5691357"/>
            <a:ext cx="2286908" cy="369332"/>
          </a:xfrm>
          <a:prstGeom prst="rect">
            <a:avLst/>
          </a:prstGeom>
        </p:spPr>
        <p:txBody>
          <a:bodyPr wrap="none">
            <a:spAutoFit/>
          </a:bodyPr>
          <a:lstStyle/>
          <a:p>
            <a:r>
              <a:rPr lang="en-GB" b="1" dirty="0" smtClean="0"/>
              <a:t>To instant diagnosis</a:t>
            </a:r>
          </a:p>
        </p:txBody>
      </p:sp>
    </p:spTree>
    <p:extLst>
      <p:ext uri="{BB962C8B-B14F-4D97-AF65-F5344CB8AC3E}">
        <p14:creationId xmlns:p14="http://schemas.microsoft.com/office/powerpoint/2010/main" val="925104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37" y="164914"/>
            <a:ext cx="7020581" cy="565963"/>
          </a:xfrm>
        </p:spPr>
        <p:txBody>
          <a:bodyPr>
            <a:normAutofit fontScale="90000"/>
          </a:bodyPr>
          <a:lstStyle/>
          <a:p>
            <a:r>
              <a:rPr lang="en-GB" dirty="0" err="1" smtClean="0">
                <a:solidFill>
                  <a:srgbClr val="0070C0"/>
                </a:solidFill>
              </a:rPr>
              <a:t>Dr.</a:t>
            </a:r>
            <a:r>
              <a:rPr lang="en-GB" dirty="0" smtClean="0">
                <a:solidFill>
                  <a:srgbClr val="0070C0"/>
                </a:solidFill>
              </a:rPr>
              <a:t> Marloes Peeters</a:t>
            </a:r>
            <a:endParaRPr lang="en-GB" dirty="0">
              <a:solidFill>
                <a:srgbClr val="0070C0"/>
              </a:solidFill>
            </a:endParaRPr>
          </a:p>
        </p:txBody>
      </p:sp>
      <p:sp>
        <p:nvSpPr>
          <p:cNvPr id="3" name="Content Placeholder 2"/>
          <p:cNvSpPr>
            <a:spLocks noGrp="1"/>
          </p:cNvSpPr>
          <p:nvPr>
            <p:ph idx="1"/>
          </p:nvPr>
        </p:nvSpPr>
        <p:spPr>
          <a:xfrm>
            <a:off x="322697" y="1463110"/>
            <a:ext cx="8596668" cy="4723005"/>
          </a:xfrm>
        </p:spPr>
        <p:txBody>
          <a:bodyPr>
            <a:normAutofit fontScale="92500" lnSpcReduction="10000"/>
          </a:bodyPr>
          <a:lstStyle/>
          <a:p>
            <a:r>
              <a:rPr lang="en-GB" sz="2400" b="1" dirty="0" smtClean="0">
                <a:solidFill>
                  <a:srgbClr val="0070C0"/>
                </a:solidFill>
              </a:rPr>
              <a:t>MSc</a:t>
            </a:r>
            <a:r>
              <a:rPr lang="en-GB" sz="2400" dirty="0" smtClean="0"/>
              <a:t> Eindhoven (Materials Science) - 2009</a:t>
            </a:r>
          </a:p>
          <a:p>
            <a:r>
              <a:rPr lang="en-GB" sz="2400" b="1" dirty="0" smtClean="0">
                <a:solidFill>
                  <a:srgbClr val="0070C0"/>
                </a:solidFill>
              </a:rPr>
              <a:t>PhD</a:t>
            </a:r>
            <a:r>
              <a:rPr lang="en-GB" sz="2400" dirty="0" smtClean="0"/>
              <a:t> Hasselt University (Belgium) biosensors - 2013</a:t>
            </a:r>
          </a:p>
          <a:p>
            <a:pPr marL="0" indent="0">
              <a:buNone/>
            </a:pPr>
            <a:r>
              <a:rPr lang="en-GB" sz="2400" dirty="0" smtClean="0"/>
              <a:t>	</a:t>
            </a:r>
            <a:r>
              <a:rPr lang="en-GB" sz="2400" b="1" dirty="0" smtClean="0">
                <a:solidFill>
                  <a:srgbClr val="0070C0"/>
                </a:solidFill>
              </a:rPr>
              <a:t>Fellowship</a:t>
            </a:r>
            <a:r>
              <a:rPr lang="en-GB" sz="2400" dirty="0" smtClean="0"/>
              <a:t>: Development biosensor platforms – 2014</a:t>
            </a:r>
          </a:p>
          <a:p>
            <a:pPr marL="0" indent="0">
              <a:buNone/>
            </a:pPr>
            <a:r>
              <a:rPr lang="en-GB" sz="2400" dirty="0" smtClean="0"/>
              <a:t>	4 patents filed thermal detection</a:t>
            </a:r>
          </a:p>
          <a:p>
            <a:r>
              <a:rPr lang="en-GB" sz="2400" b="1" dirty="0" smtClean="0">
                <a:solidFill>
                  <a:srgbClr val="0070C0"/>
                </a:solidFill>
              </a:rPr>
              <a:t>Postdoc</a:t>
            </a:r>
            <a:r>
              <a:rPr lang="en-GB" sz="2400" dirty="0" smtClean="0"/>
              <a:t> Queen Mary University of London - 2015</a:t>
            </a:r>
            <a:endParaRPr lang="en-GB" sz="2400" dirty="0"/>
          </a:p>
          <a:p>
            <a:endParaRPr lang="en-GB" sz="2400" dirty="0"/>
          </a:p>
          <a:p>
            <a:r>
              <a:rPr lang="en-GB" sz="2400" dirty="0" smtClean="0"/>
              <a:t>Currently: </a:t>
            </a:r>
            <a:r>
              <a:rPr lang="en-GB" sz="2400" b="1" dirty="0">
                <a:solidFill>
                  <a:srgbClr val="0070C0"/>
                </a:solidFill>
              </a:rPr>
              <a:t>L</a:t>
            </a:r>
            <a:r>
              <a:rPr lang="en-GB" sz="2400" b="1" dirty="0" smtClean="0">
                <a:solidFill>
                  <a:srgbClr val="0070C0"/>
                </a:solidFill>
              </a:rPr>
              <a:t>ecturer</a:t>
            </a:r>
            <a:r>
              <a:rPr lang="en-GB" sz="2400" dirty="0" smtClean="0"/>
              <a:t> (2015)</a:t>
            </a:r>
          </a:p>
          <a:p>
            <a:endParaRPr lang="en-GB" sz="2400" dirty="0"/>
          </a:p>
          <a:p>
            <a:pPr marL="0" indent="0">
              <a:buNone/>
            </a:pPr>
            <a:r>
              <a:rPr lang="en-GB" sz="2400" dirty="0" smtClean="0"/>
              <a:t>Div. of Chemistry &amp; Environmental Science</a:t>
            </a:r>
          </a:p>
          <a:p>
            <a:pPr marL="0" indent="0">
              <a:buNone/>
            </a:pPr>
            <a:r>
              <a:rPr lang="en-GB" sz="2400" dirty="0" smtClean="0"/>
              <a:t>Biosensor research group</a:t>
            </a:r>
          </a:p>
          <a:p>
            <a:pPr marL="0" indent="0">
              <a:buNone/>
            </a:pPr>
            <a:r>
              <a:rPr lang="en-GB" sz="2400" dirty="0" smtClean="0"/>
              <a:t>6 students (PhD, </a:t>
            </a:r>
            <a:r>
              <a:rPr lang="en-GB" sz="2400" dirty="0" err="1" smtClean="0"/>
              <a:t>MRes</a:t>
            </a:r>
            <a:r>
              <a:rPr lang="en-GB" sz="2400" dirty="0" smtClean="0"/>
              <a:t>, MSc)</a:t>
            </a:r>
          </a:p>
        </p:txBody>
      </p:sp>
      <p:pic>
        <p:nvPicPr>
          <p:cNvPr id="4" name="Picture 3"/>
          <p:cNvPicPr>
            <a:picLocks noChangeAspect="1"/>
          </p:cNvPicPr>
          <p:nvPr/>
        </p:nvPicPr>
        <p:blipFill>
          <a:blip r:embed="rId2"/>
          <a:stretch>
            <a:fillRect/>
          </a:stretch>
        </p:blipFill>
        <p:spPr>
          <a:xfrm>
            <a:off x="6241774" y="3801015"/>
            <a:ext cx="5950226" cy="2908477"/>
          </a:xfrm>
          <a:prstGeom prst="rect">
            <a:avLst/>
          </a:prstGeom>
        </p:spPr>
      </p:pic>
      <p:pic>
        <p:nvPicPr>
          <p:cNvPr id="6" name="Picture 2" descr="http://www.sfnlatin2016.com/site/img/fotos/0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9945" y="1247051"/>
            <a:ext cx="3377417" cy="225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5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366" y="20374"/>
            <a:ext cx="8596668" cy="1320800"/>
          </a:xfrm>
        </p:spPr>
        <p:txBody>
          <a:bodyPr>
            <a:normAutofit fontScale="90000"/>
          </a:bodyPr>
          <a:lstStyle/>
          <a:p>
            <a:pPr algn="ctr"/>
            <a:r>
              <a:rPr lang="en-GB" sz="4400" b="1" dirty="0" smtClean="0"/>
              <a:t>Heat-Transfer (thermometer) patented setup</a:t>
            </a:r>
            <a:endParaRPr lang="en-GB" sz="4400" b="1" dirty="0"/>
          </a:p>
        </p:txBody>
      </p:sp>
      <p:pic>
        <p:nvPicPr>
          <p:cNvPr id="7" name="Content Placeholder 3"/>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897" t="1240" r="1569"/>
          <a:stretch/>
        </p:blipFill>
        <p:spPr>
          <a:xfrm>
            <a:off x="0" y="1592616"/>
            <a:ext cx="9148064" cy="5265384"/>
          </a:xfrm>
        </p:spPr>
      </p:pic>
      <p:sp>
        <p:nvSpPr>
          <p:cNvPr id="6" name="Content Placeholder 5"/>
          <p:cNvSpPr>
            <a:spLocks noGrp="1"/>
          </p:cNvSpPr>
          <p:nvPr>
            <p:ph sz="half" idx="2"/>
          </p:nvPr>
        </p:nvSpPr>
        <p:spPr>
          <a:xfrm>
            <a:off x="7696200" y="1523475"/>
            <a:ext cx="3801386" cy="4351338"/>
          </a:xfrm>
        </p:spPr>
        <p:txBody>
          <a:bodyPr/>
          <a:lstStyle/>
          <a:p>
            <a:r>
              <a:rPr lang="en-GB" b="1" dirty="0" smtClean="0">
                <a:solidFill>
                  <a:srgbClr val="003300"/>
                </a:solidFill>
              </a:rPr>
              <a:t>Pump to administer sample</a:t>
            </a:r>
          </a:p>
          <a:p>
            <a:r>
              <a:rPr lang="en-GB" b="1" dirty="0" smtClean="0">
                <a:solidFill>
                  <a:srgbClr val="FF0000"/>
                </a:solidFill>
              </a:rPr>
              <a:t>Device measures temperature</a:t>
            </a:r>
          </a:p>
          <a:p>
            <a:pPr lvl="1"/>
            <a:r>
              <a:rPr lang="en-GB" b="1" dirty="0" smtClean="0">
                <a:solidFill>
                  <a:srgbClr val="00B0F0"/>
                </a:solidFill>
              </a:rPr>
              <a:t>Thermometers</a:t>
            </a:r>
          </a:p>
          <a:p>
            <a:pPr lvl="1"/>
            <a:r>
              <a:rPr lang="en-GB" b="1" dirty="0" smtClean="0">
                <a:solidFill>
                  <a:srgbClr val="002060"/>
                </a:solidFill>
              </a:rPr>
              <a:t>Power (heating up samples)</a:t>
            </a:r>
          </a:p>
          <a:p>
            <a:endParaRPr lang="en-GB" b="1" dirty="0" smtClean="0"/>
          </a:p>
          <a:p>
            <a:pPr marL="0" indent="0">
              <a:buNone/>
            </a:pPr>
            <a:endParaRPr lang="en-GB" b="1" dirty="0" smtClean="0"/>
          </a:p>
          <a:p>
            <a:r>
              <a:rPr lang="en-GB" b="1" dirty="0" smtClean="0"/>
              <a:t>Cell containing sensor and to which sample is added</a:t>
            </a:r>
            <a:endParaRPr lang="en-GB" b="1" dirty="0"/>
          </a:p>
        </p:txBody>
      </p:sp>
      <p:sp>
        <p:nvSpPr>
          <p:cNvPr id="2" name="Oval 1"/>
          <p:cNvSpPr/>
          <p:nvPr/>
        </p:nvSpPr>
        <p:spPr>
          <a:xfrm>
            <a:off x="5092700" y="2095500"/>
            <a:ext cx="2603500" cy="3911600"/>
          </a:xfrm>
          <a:prstGeom prst="ellipse">
            <a:avLst/>
          </a:prstGeom>
          <a:noFill/>
          <a:ln w="5715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019300" y="1460500"/>
            <a:ext cx="3873500" cy="1943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L-Shape 7"/>
          <p:cNvSpPr/>
          <p:nvPr/>
        </p:nvSpPr>
        <p:spPr>
          <a:xfrm rot="5400000">
            <a:off x="3183731" y="1529556"/>
            <a:ext cx="1684338" cy="3067050"/>
          </a:xfrm>
          <a:prstGeom prst="corner">
            <a:avLst>
              <a:gd name="adj1" fmla="val 30919"/>
              <a:gd name="adj2" fmla="val 22813"/>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2667000" y="2641600"/>
            <a:ext cx="2603500" cy="330200"/>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Left Arrow 9"/>
          <p:cNvSpPr/>
          <p:nvPr/>
        </p:nvSpPr>
        <p:spPr>
          <a:xfrm>
            <a:off x="3956050" y="4199291"/>
            <a:ext cx="4035425" cy="393700"/>
          </a:xfrm>
          <a:prstGeom prst="leftArrow">
            <a:avLst>
              <a:gd name="adj1" fmla="val 50000"/>
              <a:gd name="adj2" fmla="val 2306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39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3"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3969"/>
            <a:ext cx="10661227" cy="5716987"/>
          </a:xfrm>
        </p:spPr>
        <p:txBody>
          <a:bodyPr>
            <a:normAutofit/>
          </a:bodyPr>
          <a:lstStyle/>
          <a:p>
            <a:r>
              <a:rPr lang="en-GB" sz="2000" dirty="0" smtClean="0"/>
              <a:t>Development novel sensing strategy: </a:t>
            </a:r>
            <a:r>
              <a:rPr lang="en-GB" sz="2000" b="1" dirty="0" smtClean="0">
                <a:solidFill>
                  <a:srgbClr val="0070C0"/>
                </a:solidFill>
              </a:rPr>
              <a:t>Heat-Transfer Method (HTM)</a:t>
            </a:r>
          </a:p>
          <a:p>
            <a:r>
              <a:rPr lang="en-GB" sz="2000" b="1" dirty="0" smtClean="0">
                <a:solidFill>
                  <a:srgbClr val="0070C0"/>
                </a:solidFill>
                <a:sym typeface="Wingdings" panose="05000000000000000000" pitchFamily="2" charset="2"/>
              </a:rPr>
              <a:t>Concept:</a:t>
            </a:r>
            <a:r>
              <a:rPr lang="en-GB" sz="2000" dirty="0" smtClean="0">
                <a:solidFill>
                  <a:srgbClr val="0070C0"/>
                </a:solidFill>
                <a:sym typeface="Wingdings" panose="05000000000000000000" pitchFamily="2" charset="2"/>
              </a:rPr>
              <a:t> </a:t>
            </a:r>
            <a:r>
              <a:rPr lang="en-GB" sz="2000" dirty="0" smtClean="0">
                <a:solidFill>
                  <a:schemeClr val="tx1"/>
                </a:solidFill>
                <a:sym typeface="Wingdings" panose="05000000000000000000" pitchFamily="2" charset="2"/>
              </a:rPr>
              <a:t>People </a:t>
            </a:r>
            <a:r>
              <a:rPr lang="en-GB" sz="2000" smtClean="0">
                <a:solidFill>
                  <a:schemeClr val="tx1"/>
                </a:solidFill>
                <a:sym typeface="Wingdings" panose="05000000000000000000" pitchFamily="2" charset="2"/>
              </a:rPr>
              <a:t>find </a:t>
            </a:r>
            <a:r>
              <a:rPr lang="en-GB" sz="2000" smtClean="0">
                <a:solidFill>
                  <a:schemeClr val="tx1"/>
                </a:solidFill>
                <a:sym typeface="Wingdings" panose="05000000000000000000" pitchFamily="2" charset="2"/>
              </a:rPr>
              <a:t>path </a:t>
            </a:r>
            <a:r>
              <a:rPr lang="en-GB" sz="2000" dirty="0" smtClean="0">
                <a:solidFill>
                  <a:schemeClr val="tx1"/>
                </a:solidFill>
                <a:sym typeface="Wingdings" panose="05000000000000000000" pitchFamily="2" charset="2"/>
              </a:rPr>
              <a:t>last resistance, so does heat</a:t>
            </a:r>
          </a:p>
          <a:p>
            <a:r>
              <a:rPr lang="en-GB" sz="2000" dirty="0" smtClean="0">
                <a:solidFill>
                  <a:schemeClr val="tx1"/>
                </a:solidFill>
                <a:sym typeface="Wingdings" panose="05000000000000000000" pitchFamily="2" charset="2"/>
              </a:rPr>
              <a:t>Change on surface  relates to change in liquid</a:t>
            </a:r>
          </a:p>
          <a:p>
            <a:pPr lvl="1"/>
            <a:r>
              <a:rPr lang="en-GB" sz="2000" b="1" dirty="0" smtClean="0">
                <a:solidFill>
                  <a:srgbClr val="0070C0"/>
                </a:solidFill>
                <a:sym typeface="Wingdings" panose="05000000000000000000" pitchFamily="2" charset="2"/>
              </a:rPr>
              <a:t>fast (&lt;</a:t>
            </a:r>
            <a:r>
              <a:rPr lang="en-GB" sz="2000" b="1" dirty="0">
                <a:solidFill>
                  <a:srgbClr val="0070C0"/>
                </a:solidFill>
                <a:sym typeface="Wingdings" panose="05000000000000000000" pitchFamily="2" charset="2"/>
              </a:rPr>
              <a:t>5 min), simple, low-cost, novel sensing strategy</a:t>
            </a:r>
            <a:endParaRPr lang="en-GB" sz="2000" dirty="0">
              <a:solidFill>
                <a:schemeClr val="tx1"/>
              </a:solidFill>
              <a:sym typeface="Wingdings" panose="05000000000000000000" pitchFamily="2" charset="2"/>
            </a:endParaRPr>
          </a:p>
          <a:p>
            <a:pPr lvl="1"/>
            <a:endParaRPr lang="en-GB" dirty="0" smtClean="0">
              <a:solidFill>
                <a:srgbClr val="FF0000"/>
              </a:solidFill>
              <a:sym typeface="Wingdings" panose="05000000000000000000" pitchFamily="2" charset="2"/>
            </a:endParaRPr>
          </a:p>
          <a:p>
            <a:endParaRPr lang="en-GB" sz="2000" dirty="0" smtClean="0">
              <a:solidFill>
                <a:srgbClr val="0070C0"/>
              </a:solidFill>
              <a:sym typeface="Wingdings" panose="05000000000000000000" pitchFamily="2" charset="2"/>
            </a:endParaRPr>
          </a:p>
          <a:p>
            <a:endParaRPr lang="en-GB" sz="2000" dirty="0">
              <a:solidFill>
                <a:srgbClr val="0070C0"/>
              </a:solidFill>
              <a:sym typeface="Wingdings" panose="05000000000000000000" pitchFamily="2" charset="2"/>
            </a:endParaRPr>
          </a:p>
          <a:p>
            <a:endParaRPr lang="en-GB" sz="2000" dirty="0" smtClean="0">
              <a:solidFill>
                <a:srgbClr val="0070C0"/>
              </a:solidFill>
              <a:sym typeface="Wingdings" panose="05000000000000000000" pitchFamily="2" charset="2"/>
            </a:endParaRPr>
          </a:p>
          <a:p>
            <a:endParaRPr lang="en-GB" sz="2000" dirty="0">
              <a:solidFill>
                <a:srgbClr val="0070C0"/>
              </a:solidFill>
              <a:sym typeface="Wingdings" panose="05000000000000000000" pitchFamily="2" charset="2"/>
            </a:endParaRPr>
          </a:p>
          <a:p>
            <a:endParaRPr lang="en-GB" sz="2000" dirty="0" smtClean="0">
              <a:solidFill>
                <a:srgbClr val="0070C0"/>
              </a:solidFill>
              <a:sym typeface="Wingdings" panose="05000000000000000000" pitchFamily="2" charset="2"/>
            </a:endParaRPr>
          </a:p>
          <a:p>
            <a:endParaRPr lang="en-GB" sz="2000" dirty="0">
              <a:solidFill>
                <a:srgbClr val="0070C0"/>
              </a:solidFill>
              <a:sym typeface="Wingdings" panose="05000000000000000000" pitchFamily="2" charset="2"/>
            </a:endParaRPr>
          </a:p>
          <a:p>
            <a:endParaRPr lang="en-GB" b="1" dirty="0" smtClean="0">
              <a:solidFill>
                <a:srgbClr val="0070C0"/>
              </a:solidFill>
              <a:sym typeface="Wingdings" panose="05000000000000000000" pitchFamily="2" charset="2"/>
            </a:endParaRPr>
          </a:p>
          <a:p>
            <a:pPr marL="0" indent="0">
              <a:buNone/>
            </a:pPr>
            <a:endParaRPr lang="en-GB" b="1" dirty="0" smtClean="0">
              <a:solidFill>
                <a:srgbClr val="0070C0"/>
              </a:solidFill>
              <a:sym typeface="Wingdings" panose="05000000000000000000" pitchFamily="2" charset="2"/>
            </a:endParaRPr>
          </a:p>
        </p:txBody>
      </p:sp>
      <p:sp>
        <p:nvSpPr>
          <p:cNvPr id="4" name="Title 1"/>
          <p:cNvSpPr txBox="1">
            <a:spLocks/>
          </p:cNvSpPr>
          <p:nvPr/>
        </p:nvSpPr>
        <p:spPr>
          <a:xfrm>
            <a:off x="1893884" y="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solidFill>
                  <a:srgbClr val="0070C0"/>
                </a:solidFill>
              </a:rPr>
              <a:t>Research concept: thermal sensors</a:t>
            </a:r>
            <a:endParaRPr lang="en-GB"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52" y="2904230"/>
            <a:ext cx="3924351" cy="2943263"/>
          </a:xfrm>
          <a:prstGeom prst="rect">
            <a:avLst/>
          </a:prstGeom>
        </p:spPr>
      </p:pic>
      <p:pic>
        <p:nvPicPr>
          <p:cNvPr id="5" name="Picture 4"/>
          <p:cNvPicPr>
            <a:picLocks noChangeAspect="1"/>
          </p:cNvPicPr>
          <p:nvPr/>
        </p:nvPicPr>
        <p:blipFill>
          <a:blip r:embed="rId3"/>
          <a:stretch>
            <a:fillRect/>
          </a:stretch>
        </p:blipFill>
        <p:spPr>
          <a:xfrm>
            <a:off x="7641336" y="4752492"/>
            <a:ext cx="3166445" cy="1878464"/>
          </a:xfrm>
          <a:prstGeom prst="rect">
            <a:avLst/>
          </a:prstGeom>
        </p:spPr>
      </p:pic>
      <p:sp>
        <p:nvSpPr>
          <p:cNvPr id="8" name="Rectangle 7"/>
          <p:cNvSpPr/>
          <p:nvPr/>
        </p:nvSpPr>
        <p:spPr>
          <a:xfrm>
            <a:off x="616343" y="6113758"/>
            <a:ext cx="3857531" cy="369332"/>
          </a:xfrm>
          <a:prstGeom prst="rect">
            <a:avLst/>
          </a:prstGeom>
        </p:spPr>
        <p:txBody>
          <a:bodyPr wrap="none">
            <a:spAutoFit/>
          </a:bodyPr>
          <a:lstStyle/>
          <a:p>
            <a:r>
              <a:rPr lang="en-GB" b="1" dirty="0" smtClean="0">
                <a:solidFill>
                  <a:srgbClr val="0070C0"/>
                </a:solidFill>
                <a:sym typeface="Wingdings" panose="05000000000000000000" pitchFamily="2" charset="2"/>
              </a:rPr>
              <a:t>Path least resistance with a bike…</a:t>
            </a:r>
            <a:endParaRPr lang="en-GB" dirty="0"/>
          </a:p>
        </p:txBody>
      </p:sp>
      <p:sp>
        <p:nvSpPr>
          <p:cNvPr id="13" name="Rectangle 12"/>
          <p:cNvSpPr/>
          <p:nvPr/>
        </p:nvSpPr>
        <p:spPr>
          <a:xfrm>
            <a:off x="6916399" y="3981461"/>
            <a:ext cx="3494867" cy="646331"/>
          </a:xfrm>
          <a:prstGeom prst="rect">
            <a:avLst/>
          </a:prstGeom>
        </p:spPr>
        <p:txBody>
          <a:bodyPr wrap="none">
            <a:spAutoFit/>
          </a:bodyPr>
          <a:lstStyle/>
          <a:p>
            <a:r>
              <a:rPr lang="en-GB" b="1" dirty="0" smtClean="0">
                <a:solidFill>
                  <a:srgbClr val="0070C0"/>
                </a:solidFill>
                <a:sym typeface="Wingdings" panose="05000000000000000000" pitchFamily="2" charset="2"/>
              </a:rPr>
              <a:t>Current sensor vs sensor PhD </a:t>
            </a:r>
          </a:p>
          <a:p>
            <a:r>
              <a:rPr lang="en-GB" b="1" dirty="0" smtClean="0">
                <a:solidFill>
                  <a:srgbClr val="0070C0"/>
                </a:solidFill>
                <a:sym typeface="Wingdings" panose="05000000000000000000" pitchFamily="2" charset="2"/>
              </a:rPr>
              <a:t>1 sensor per min vs 1 per hour</a:t>
            </a:r>
            <a:endParaRPr lang="en-GB" dirty="0"/>
          </a:p>
        </p:txBody>
      </p:sp>
      <p:sp>
        <p:nvSpPr>
          <p:cNvPr id="9" name="Up-Down Arrow 8"/>
          <p:cNvSpPr/>
          <p:nvPr/>
        </p:nvSpPr>
        <p:spPr>
          <a:xfrm>
            <a:off x="5249541" y="2739843"/>
            <a:ext cx="1078302" cy="3437341"/>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843294" y="3981461"/>
            <a:ext cx="1986441" cy="954107"/>
          </a:xfrm>
          <a:prstGeom prst="rect">
            <a:avLst/>
          </a:prstGeom>
        </p:spPr>
        <p:txBody>
          <a:bodyPr wrap="none">
            <a:spAutoFit/>
          </a:bodyPr>
          <a:lstStyle/>
          <a:p>
            <a:r>
              <a:rPr lang="en-GB" sz="2800" b="1" dirty="0" smtClean="0">
                <a:sym typeface="Wingdings" panose="05000000000000000000" pitchFamily="2" charset="2"/>
              </a:rPr>
              <a:t>Changes in</a:t>
            </a:r>
          </a:p>
          <a:p>
            <a:r>
              <a:rPr lang="en-GB" sz="2800" b="1" dirty="0" smtClean="0">
                <a:sym typeface="Wingdings" panose="05000000000000000000" pitchFamily="2" charset="2"/>
              </a:rPr>
              <a:t>4 years</a:t>
            </a:r>
            <a:endParaRPr lang="en-GB" sz="2800"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262" y="802375"/>
            <a:ext cx="2270628" cy="3040015"/>
          </a:xfrm>
          <a:prstGeom prst="rect">
            <a:avLst/>
          </a:prstGeom>
        </p:spPr>
      </p:pic>
    </p:spTree>
    <p:extLst>
      <p:ext uri="{BB962C8B-B14F-4D97-AF65-F5344CB8AC3E}">
        <p14:creationId xmlns:p14="http://schemas.microsoft.com/office/powerpoint/2010/main" val="2612750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49530" y="297284"/>
            <a:ext cx="8596668" cy="3880773"/>
          </a:xfrm>
        </p:spPr>
        <p:txBody>
          <a:bodyPr/>
          <a:lstStyle/>
          <a:p>
            <a:pPr marL="0" indent="0">
              <a:buNone/>
            </a:pPr>
            <a:endParaRPr lang="en-GB" dirty="0" smtClean="0">
              <a:solidFill>
                <a:srgbClr val="FF0000"/>
              </a:solidFill>
            </a:endParaRPr>
          </a:p>
          <a:p>
            <a:endParaRPr lang="en-GB" dirty="0">
              <a:solidFill>
                <a:srgbClr val="FF0000"/>
              </a:solidFill>
            </a:endParaRPr>
          </a:p>
          <a:p>
            <a:endParaRPr lang="en-GB" dirty="0">
              <a:solidFill>
                <a:srgbClr val="FF0000"/>
              </a:solidFill>
            </a:endParaRPr>
          </a:p>
        </p:txBody>
      </p:sp>
      <p:pic>
        <p:nvPicPr>
          <p:cNvPr id="6" name="Picture 5"/>
          <p:cNvPicPr>
            <a:picLocks noChangeAspect="1"/>
          </p:cNvPicPr>
          <p:nvPr/>
        </p:nvPicPr>
        <p:blipFill>
          <a:blip r:embed="rId2"/>
          <a:stretch>
            <a:fillRect/>
          </a:stretch>
        </p:blipFill>
        <p:spPr>
          <a:xfrm>
            <a:off x="2747602" y="1166632"/>
            <a:ext cx="5057775" cy="5076825"/>
          </a:xfrm>
          <a:prstGeom prst="rect">
            <a:avLst/>
          </a:prstGeom>
        </p:spPr>
      </p:pic>
      <p:pic>
        <p:nvPicPr>
          <p:cNvPr id="7" name="Picture 6"/>
          <p:cNvPicPr>
            <a:picLocks noChangeAspect="1"/>
          </p:cNvPicPr>
          <p:nvPr/>
        </p:nvPicPr>
        <p:blipFill>
          <a:blip r:embed="rId3"/>
          <a:stretch>
            <a:fillRect/>
          </a:stretch>
        </p:blipFill>
        <p:spPr>
          <a:xfrm>
            <a:off x="2638223" y="582535"/>
            <a:ext cx="5670508" cy="5567781"/>
          </a:xfrm>
          <a:prstGeom prst="rect">
            <a:avLst/>
          </a:prstGeom>
        </p:spPr>
      </p:pic>
      <p:pic>
        <p:nvPicPr>
          <p:cNvPr id="8" name="Picture 7"/>
          <p:cNvPicPr>
            <a:picLocks noChangeAspect="1"/>
          </p:cNvPicPr>
          <p:nvPr/>
        </p:nvPicPr>
        <p:blipFill>
          <a:blip r:embed="rId4"/>
          <a:stretch>
            <a:fillRect/>
          </a:stretch>
        </p:blipFill>
        <p:spPr>
          <a:xfrm>
            <a:off x="2794130" y="582535"/>
            <a:ext cx="5358693" cy="5307852"/>
          </a:xfrm>
          <a:prstGeom prst="rect">
            <a:avLst/>
          </a:prstGeom>
        </p:spPr>
      </p:pic>
      <p:pic>
        <p:nvPicPr>
          <p:cNvPr id="9" name="Picture 8"/>
          <p:cNvPicPr>
            <a:picLocks noChangeAspect="1"/>
          </p:cNvPicPr>
          <p:nvPr/>
        </p:nvPicPr>
        <p:blipFill>
          <a:blip r:embed="rId5"/>
          <a:stretch>
            <a:fillRect/>
          </a:stretch>
        </p:blipFill>
        <p:spPr>
          <a:xfrm>
            <a:off x="2752910" y="758186"/>
            <a:ext cx="5616439" cy="5297557"/>
          </a:xfrm>
          <a:prstGeom prst="rect">
            <a:avLst/>
          </a:prstGeom>
        </p:spPr>
      </p:pic>
    </p:spTree>
    <p:extLst>
      <p:ext uri="{BB962C8B-B14F-4D97-AF65-F5344CB8AC3E}">
        <p14:creationId xmlns:p14="http://schemas.microsoft.com/office/powerpoint/2010/main" val="2551354012"/>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62" y="34506"/>
            <a:ext cx="8596668" cy="1320800"/>
          </a:xfrm>
        </p:spPr>
        <p:txBody>
          <a:bodyPr/>
          <a:lstStyle/>
          <a:p>
            <a:r>
              <a:rPr lang="en-GB" dirty="0" smtClean="0">
                <a:solidFill>
                  <a:srgbClr val="0070C0"/>
                </a:solidFill>
              </a:rPr>
              <a:t>Exciting, multidisciplinary research area</a:t>
            </a:r>
            <a:endParaRPr lang="en-GB" dirty="0">
              <a:solidFill>
                <a:srgbClr val="0070C0"/>
              </a:solidFill>
            </a:endParaRPr>
          </a:p>
        </p:txBody>
      </p:sp>
      <p:sp>
        <p:nvSpPr>
          <p:cNvPr id="3" name="Content Placeholder 2"/>
          <p:cNvSpPr>
            <a:spLocks noGrp="1"/>
          </p:cNvSpPr>
          <p:nvPr>
            <p:ph sz="half" idx="1"/>
          </p:nvPr>
        </p:nvSpPr>
        <p:spPr>
          <a:xfrm>
            <a:off x="156550" y="797407"/>
            <a:ext cx="10398092" cy="3880772"/>
          </a:xfrm>
        </p:spPr>
        <p:txBody>
          <a:bodyPr/>
          <a:lstStyle/>
          <a:p>
            <a:r>
              <a:rPr lang="en-GB" b="1" dirty="0" smtClean="0">
                <a:solidFill>
                  <a:srgbClr val="0070C0"/>
                </a:solidFill>
              </a:rPr>
              <a:t>International research community: </a:t>
            </a:r>
            <a:r>
              <a:rPr lang="en-GB" dirty="0" smtClean="0">
                <a:solidFill>
                  <a:schemeClr val="tx1"/>
                </a:solidFill>
              </a:rPr>
              <a:t>device only available KU Leuven, Maastricht University</a:t>
            </a:r>
            <a:endParaRPr lang="en-GB" b="1" dirty="0" smtClean="0">
              <a:solidFill>
                <a:srgbClr val="0070C0"/>
              </a:solidFill>
            </a:endParaRPr>
          </a:p>
          <a:p>
            <a:r>
              <a:rPr lang="en-GB" dirty="0" smtClean="0"/>
              <a:t>Strengths at </a:t>
            </a:r>
            <a:r>
              <a:rPr lang="en-GB" dirty="0" err="1" smtClean="0"/>
              <a:t>ManchesterMet</a:t>
            </a:r>
            <a:r>
              <a:rPr lang="en-GB" dirty="0" smtClean="0"/>
              <a:t>: </a:t>
            </a:r>
            <a:r>
              <a:rPr lang="en-GB" b="1" dirty="0" smtClean="0">
                <a:solidFill>
                  <a:srgbClr val="0070C0"/>
                </a:solidFill>
              </a:rPr>
              <a:t>3D printing, screen-printing, electrochemical sensors</a:t>
            </a:r>
          </a:p>
          <a:p>
            <a:pPr lvl="1"/>
            <a:r>
              <a:rPr lang="en-GB" dirty="0" smtClean="0"/>
              <a:t>Disposable sensor chip: aimed at £1/measurement</a:t>
            </a:r>
          </a:p>
          <a:p>
            <a:r>
              <a:rPr lang="en-GB" b="1" dirty="0" smtClean="0">
                <a:solidFill>
                  <a:srgbClr val="0070C0"/>
                </a:solidFill>
              </a:rPr>
              <a:t>Versatile</a:t>
            </a:r>
            <a:r>
              <a:rPr lang="en-GB" dirty="0" smtClean="0">
                <a:solidFill>
                  <a:schemeClr val="tx1"/>
                </a:solidFill>
              </a:rPr>
              <a:t> </a:t>
            </a:r>
            <a:r>
              <a:rPr lang="en-GB" dirty="0" smtClean="0">
                <a:solidFill>
                  <a:schemeClr val="tx1"/>
                </a:solidFill>
                <a:sym typeface="Wingdings" panose="05000000000000000000" pitchFamily="2" charset="2"/>
              </a:rPr>
              <a:t> adapt sensor to virtually </a:t>
            </a:r>
            <a:r>
              <a:rPr lang="en-GB" b="1" dirty="0" smtClean="0">
                <a:solidFill>
                  <a:srgbClr val="0070C0"/>
                </a:solidFill>
                <a:sym typeface="Wingdings" panose="05000000000000000000" pitchFamily="2" charset="2"/>
              </a:rPr>
              <a:t>EVERY TARGET</a:t>
            </a:r>
            <a:endParaRPr lang="en-GB" b="1" dirty="0" smtClean="0">
              <a:solidFill>
                <a:srgbClr val="0070C0"/>
              </a:solidFill>
            </a:endParaRPr>
          </a:p>
          <a:p>
            <a:r>
              <a:rPr lang="en-GB" dirty="0" smtClean="0"/>
              <a:t>Attachment target to “functionalized” thermometer </a:t>
            </a:r>
            <a:r>
              <a:rPr lang="en-GB" dirty="0" smtClean="0">
                <a:sym typeface="Wingdings" panose="05000000000000000000" pitchFamily="2" charset="2"/>
              </a:rPr>
              <a:t> </a:t>
            </a:r>
            <a:r>
              <a:rPr lang="en-GB" b="1" dirty="0" smtClean="0">
                <a:solidFill>
                  <a:srgbClr val="0070C0"/>
                </a:solidFill>
                <a:sym typeface="Wingdings" panose="05000000000000000000" pitchFamily="2" charset="2"/>
              </a:rPr>
              <a:t>clear decrease in temperature</a:t>
            </a:r>
            <a:endParaRPr lang="en-GB" b="1" dirty="0">
              <a:solidFill>
                <a:srgbClr val="0070C0"/>
              </a:solidFill>
            </a:endParaRPr>
          </a:p>
        </p:txBody>
      </p:sp>
      <p:pic>
        <p:nvPicPr>
          <p:cNvPr id="5" name="Content Placeholder 6" descr="C:\Users\Francesco\AppData\Local\Microsoft\Windows\INetCache\Content.Word\Image for Marloes paper 2.jpg"/>
          <p:cNvPicPr>
            <a:picLocks/>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0946" r="14369"/>
          <a:stretch/>
        </p:blipFill>
        <p:spPr bwMode="auto">
          <a:xfrm>
            <a:off x="8136187" y="3231109"/>
            <a:ext cx="4045767" cy="3317098"/>
          </a:xfrm>
          <a:prstGeom prst="rect">
            <a:avLst/>
          </a:prstGeom>
          <a:noFill/>
          <a:ln>
            <a:noFill/>
          </a:ln>
          <a:extLst>
            <a:ext uri="{53640926-AAD7-44D8-BBD7-CCE9431645EC}">
              <a14:shadowObscured xmlns:a14="http://schemas.microsoft.com/office/drawing/2010/main"/>
            </a:ext>
          </a:extLst>
        </p:spPr>
      </p:pic>
      <p:pic>
        <p:nvPicPr>
          <p:cNvPr id="6" name="Picture 5" descr="\\staffhome\staff_home0\55118792\Documents\manchestermetropolianuniversityapplication\rth measurements\samples Leicester\EGRFthermocouple_11042017.t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9393" y="2824343"/>
            <a:ext cx="5250465" cy="4029184"/>
          </a:xfrm>
          <a:prstGeom prst="rect">
            <a:avLst/>
          </a:prstGeom>
          <a:noFill/>
          <a:ln>
            <a:noFill/>
          </a:ln>
        </p:spPr>
      </p:pic>
      <p:cxnSp>
        <p:nvCxnSpPr>
          <p:cNvPr id="7" name="Straight Arrow Connector 6"/>
          <p:cNvCxnSpPr/>
          <p:nvPr/>
        </p:nvCxnSpPr>
        <p:spPr>
          <a:xfrm flipV="1">
            <a:off x="2328392" y="5101137"/>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58350" y="5125687"/>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850651" y="5283962"/>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20984" y="5147782"/>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36352" y="5192894"/>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10805" y="5247786"/>
            <a:ext cx="474453" cy="29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stretch>
            <a:fillRect/>
          </a:stretch>
        </p:blipFill>
        <p:spPr>
          <a:xfrm>
            <a:off x="6337992" y="3957157"/>
            <a:ext cx="1000125" cy="2381250"/>
          </a:xfrm>
          <a:prstGeom prst="rect">
            <a:avLst/>
          </a:prstGeom>
        </p:spPr>
      </p:pic>
      <p:pic>
        <p:nvPicPr>
          <p:cNvPr id="13" name="Picture 12"/>
          <p:cNvPicPr>
            <a:picLocks noChangeAspect="1"/>
          </p:cNvPicPr>
          <p:nvPr/>
        </p:nvPicPr>
        <p:blipFill>
          <a:blip r:embed="rId6"/>
          <a:stretch>
            <a:fillRect/>
          </a:stretch>
        </p:blipFill>
        <p:spPr>
          <a:xfrm>
            <a:off x="382663" y="3852502"/>
            <a:ext cx="811920" cy="2576963"/>
          </a:xfrm>
          <a:prstGeom prst="rect">
            <a:avLst/>
          </a:prstGeom>
        </p:spPr>
      </p:pic>
      <p:sp>
        <p:nvSpPr>
          <p:cNvPr id="14" name="Rectangle 13"/>
          <p:cNvSpPr/>
          <p:nvPr/>
        </p:nvSpPr>
        <p:spPr>
          <a:xfrm>
            <a:off x="156550" y="3066531"/>
            <a:ext cx="1598515" cy="646331"/>
          </a:xfrm>
          <a:prstGeom prst="rect">
            <a:avLst/>
          </a:prstGeom>
        </p:spPr>
        <p:txBody>
          <a:bodyPr wrap="none">
            <a:spAutoFit/>
          </a:bodyPr>
          <a:lstStyle/>
          <a:p>
            <a:r>
              <a:rPr lang="en-GB" b="1" dirty="0" smtClean="0">
                <a:solidFill>
                  <a:srgbClr val="0070C0"/>
                </a:solidFill>
              </a:rPr>
              <a:t>Temperature</a:t>
            </a:r>
          </a:p>
          <a:p>
            <a:r>
              <a:rPr lang="en-GB" b="1" dirty="0">
                <a:solidFill>
                  <a:srgbClr val="0070C0"/>
                </a:solidFill>
              </a:rPr>
              <a:t>b</a:t>
            </a:r>
            <a:r>
              <a:rPr lang="en-GB" b="1" dirty="0" smtClean="0">
                <a:solidFill>
                  <a:srgbClr val="0070C0"/>
                </a:solidFill>
              </a:rPr>
              <a:t>efore (high)</a:t>
            </a:r>
            <a:endParaRPr lang="en-GB" dirty="0"/>
          </a:p>
        </p:txBody>
      </p:sp>
      <p:sp>
        <p:nvSpPr>
          <p:cNvPr id="15" name="Rectangle 14"/>
          <p:cNvSpPr/>
          <p:nvPr/>
        </p:nvSpPr>
        <p:spPr>
          <a:xfrm>
            <a:off x="6046747" y="3066531"/>
            <a:ext cx="2198038" cy="646331"/>
          </a:xfrm>
          <a:prstGeom prst="rect">
            <a:avLst/>
          </a:prstGeom>
        </p:spPr>
        <p:txBody>
          <a:bodyPr wrap="none">
            <a:spAutoFit/>
          </a:bodyPr>
          <a:lstStyle/>
          <a:p>
            <a:r>
              <a:rPr lang="en-GB" b="1" dirty="0" smtClean="0">
                <a:solidFill>
                  <a:srgbClr val="0070C0"/>
                </a:solidFill>
              </a:rPr>
              <a:t>Temperature</a:t>
            </a:r>
          </a:p>
          <a:p>
            <a:r>
              <a:rPr lang="en-GB" b="1" dirty="0">
                <a:solidFill>
                  <a:srgbClr val="0070C0"/>
                </a:solidFill>
              </a:rPr>
              <a:t>a</a:t>
            </a:r>
            <a:r>
              <a:rPr lang="en-GB" b="1" dirty="0" smtClean="0">
                <a:solidFill>
                  <a:srgbClr val="0070C0"/>
                </a:solidFill>
              </a:rPr>
              <a:t>fter binding (low)</a:t>
            </a:r>
            <a:endParaRPr lang="en-GB" dirty="0"/>
          </a:p>
        </p:txBody>
      </p:sp>
    </p:spTree>
    <p:extLst>
      <p:ext uri="{BB962C8B-B14F-4D97-AF65-F5344CB8AC3E}">
        <p14:creationId xmlns:p14="http://schemas.microsoft.com/office/powerpoint/2010/main" val="3355339101"/>
      </p:ext>
    </p:extLst>
  </p:cSld>
  <p:clrMapOvr>
    <a:masterClrMapping/>
  </p:clrMapOvr>
  <mc:AlternateContent xmlns:mc="http://schemas.openxmlformats.org/markup-compatibility/2006" xmlns:p14="http://schemas.microsoft.com/office/powerpoint/2010/main">
    <mc:Choice Requires="p14">
      <p:transition spd="slow" p14:dur="10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568" y="186906"/>
            <a:ext cx="8596668" cy="1320800"/>
          </a:xfrm>
        </p:spPr>
        <p:txBody>
          <a:bodyPr/>
          <a:lstStyle/>
          <a:p>
            <a:r>
              <a:rPr lang="en-GB" dirty="0" smtClean="0">
                <a:solidFill>
                  <a:srgbClr val="0070C0"/>
                </a:solidFill>
              </a:rPr>
              <a:t>Biomedical device with KU Leuven</a:t>
            </a:r>
            <a:endParaRPr lang="en-GB" dirty="0">
              <a:solidFill>
                <a:srgbClr val="0070C0"/>
              </a:solidFill>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738" y="1187187"/>
            <a:ext cx="5544385" cy="2392775"/>
          </a:xfrm>
        </p:spPr>
      </p:pic>
      <p:sp>
        <p:nvSpPr>
          <p:cNvPr id="5" name="Rectangle 4"/>
          <p:cNvSpPr/>
          <p:nvPr/>
        </p:nvSpPr>
        <p:spPr>
          <a:xfrm>
            <a:off x="677334" y="4267540"/>
            <a:ext cx="10537006" cy="2246769"/>
          </a:xfrm>
          <a:prstGeom prst="rect">
            <a:avLst/>
          </a:prstGeom>
        </p:spPr>
        <p:txBody>
          <a:bodyPr wrap="square">
            <a:spAutoFit/>
          </a:bodyPr>
          <a:lstStyle/>
          <a:p>
            <a:r>
              <a:rPr lang="en-GB" sz="2000" b="1" dirty="0">
                <a:solidFill>
                  <a:srgbClr val="0070C0"/>
                </a:solidFill>
              </a:rPr>
              <a:t>Commercial/clinical </a:t>
            </a:r>
            <a:r>
              <a:rPr lang="en-GB" sz="2000" b="1" dirty="0" smtClean="0">
                <a:solidFill>
                  <a:srgbClr val="0070C0"/>
                </a:solidFill>
              </a:rPr>
              <a:t>applications</a:t>
            </a:r>
          </a:p>
          <a:p>
            <a:r>
              <a:rPr lang="en-GB" sz="2000" dirty="0" smtClean="0"/>
              <a:t>Collaboration </a:t>
            </a:r>
            <a:r>
              <a:rPr lang="en-GB" sz="2000" dirty="0" err="1"/>
              <a:t>MIPDiagnostics</a:t>
            </a:r>
            <a:r>
              <a:rPr lang="en-GB" sz="2000" dirty="0"/>
              <a:t> (company) high affinity </a:t>
            </a:r>
            <a:r>
              <a:rPr lang="en-GB" sz="2000" dirty="0" smtClean="0"/>
              <a:t>nanoparticles</a:t>
            </a:r>
          </a:p>
          <a:p>
            <a:r>
              <a:rPr lang="en-GB" sz="2000" dirty="0" smtClean="0"/>
              <a:t>Knowledge </a:t>
            </a:r>
            <a:r>
              <a:rPr lang="en-GB" sz="2000" dirty="0"/>
              <a:t>Transfer Partnership in preparation Cambridge </a:t>
            </a:r>
            <a:r>
              <a:rPr lang="en-GB" sz="2000" dirty="0" err="1"/>
              <a:t>MedTech</a:t>
            </a:r>
            <a:r>
              <a:rPr lang="en-GB" sz="2000" dirty="0"/>
              <a:t> (2 projects, 3 </a:t>
            </a:r>
            <a:r>
              <a:rPr lang="en-GB" sz="2000" dirty="0" smtClean="0"/>
              <a:t>years)</a:t>
            </a:r>
          </a:p>
          <a:p>
            <a:r>
              <a:rPr lang="en-GB" sz="2000" dirty="0" smtClean="0"/>
              <a:t>Clinical </a:t>
            </a:r>
            <a:r>
              <a:rPr lang="en-GB" sz="2000" dirty="0"/>
              <a:t>partnership with Manchester Royal </a:t>
            </a:r>
            <a:r>
              <a:rPr lang="en-GB" sz="2000" dirty="0" smtClean="0"/>
              <a:t>Infirmary</a:t>
            </a:r>
          </a:p>
          <a:p>
            <a:endParaRPr lang="en-GB" sz="2000" dirty="0"/>
          </a:p>
          <a:p>
            <a:endParaRPr lang="en-GB" sz="2000" dirty="0" smtClean="0"/>
          </a:p>
          <a:p>
            <a:r>
              <a:rPr lang="en-GB" sz="2000" dirty="0" smtClean="0"/>
              <a:t>Sponsors </a:t>
            </a:r>
            <a:r>
              <a:rPr lang="en-GB" sz="2000" dirty="0"/>
              <a:t>Royal Society, Royal Society of Chemistry &amp; Newton fund</a:t>
            </a:r>
          </a:p>
        </p:txBody>
      </p:sp>
      <p:sp>
        <p:nvSpPr>
          <p:cNvPr id="7" name="Rectangle 6"/>
          <p:cNvSpPr/>
          <p:nvPr/>
        </p:nvSpPr>
        <p:spPr>
          <a:xfrm>
            <a:off x="6123014" y="1507706"/>
            <a:ext cx="5091326" cy="2308324"/>
          </a:xfrm>
          <a:prstGeom prst="rect">
            <a:avLst/>
          </a:prstGeom>
        </p:spPr>
        <p:txBody>
          <a:bodyPr wrap="square">
            <a:spAutoFit/>
          </a:bodyPr>
          <a:lstStyle/>
          <a:p>
            <a:r>
              <a:rPr lang="en-GB" b="1" dirty="0" smtClean="0">
                <a:solidFill>
                  <a:srgbClr val="0070C0"/>
                </a:solidFill>
              </a:rPr>
              <a:t>Biomedical device</a:t>
            </a:r>
          </a:p>
          <a:p>
            <a:r>
              <a:rPr lang="en-GB" dirty="0" smtClean="0"/>
              <a:t>Incorporation </a:t>
            </a:r>
            <a:r>
              <a:rPr lang="en-GB" dirty="0" err="1" smtClean="0"/>
              <a:t>ManMet</a:t>
            </a:r>
            <a:r>
              <a:rPr lang="en-GB" dirty="0" smtClean="0"/>
              <a:t> sensors in catheters </a:t>
            </a:r>
          </a:p>
          <a:p>
            <a:endParaRPr lang="en-GB" dirty="0" smtClean="0"/>
          </a:p>
          <a:p>
            <a:r>
              <a:rPr lang="en-GB" dirty="0" smtClean="0"/>
              <a:t>Measurements in body at KU Leuven</a:t>
            </a:r>
          </a:p>
          <a:p>
            <a:endParaRPr lang="en-GB" dirty="0"/>
          </a:p>
          <a:p>
            <a:r>
              <a:rPr lang="en-GB" b="1" dirty="0" smtClean="0">
                <a:solidFill>
                  <a:srgbClr val="0070C0"/>
                </a:solidFill>
              </a:rPr>
              <a:t>First application thermal sensors in-vivo</a:t>
            </a:r>
          </a:p>
          <a:p>
            <a:r>
              <a:rPr lang="en-GB" dirty="0"/>
              <a:t> </a:t>
            </a:r>
            <a:r>
              <a:rPr lang="en-GB" dirty="0" smtClean="0">
                <a:sym typeface="Wingdings" panose="05000000000000000000" pitchFamily="2" charset="2"/>
              </a:rPr>
              <a:t> idea of my PhD put into practice</a:t>
            </a:r>
            <a:endParaRPr lang="en-GB" dirty="0" smtClean="0"/>
          </a:p>
          <a:p>
            <a:endParaRPr lang="en-GB" dirty="0" smtClean="0"/>
          </a:p>
        </p:txBody>
      </p:sp>
    </p:spTree>
    <p:extLst>
      <p:ext uri="{BB962C8B-B14F-4D97-AF65-F5344CB8AC3E}">
        <p14:creationId xmlns:p14="http://schemas.microsoft.com/office/powerpoint/2010/main" val="2785522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26012" y="0"/>
            <a:ext cx="8596668" cy="1320800"/>
          </a:xfrm>
        </p:spPr>
        <p:txBody>
          <a:bodyPr/>
          <a:lstStyle/>
          <a:p>
            <a:r>
              <a:rPr lang="en-GB" dirty="0" smtClean="0">
                <a:solidFill>
                  <a:srgbClr val="0070C0"/>
                </a:solidFill>
              </a:rPr>
              <a:t>Impact work : applications</a:t>
            </a:r>
            <a:endParaRPr lang="en-GB" dirty="0">
              <a:solidFill>
                <a:srgbClr val="0070C0"/>
              </a:solidFill>
            </a:endParaRPr>
          </a:p>
        </p:txBody>
      </p:sp>
      <p:sp>
        <p:nvSpPr>
          <p:cNvPr id="6" name="Content Placeholder 2"/>
          <p:cNvSpPr>
            <a:spLocks noGrp="1"/>
          </p:cNvSpPr>
          <p:nvPr>
            <p:ph sz="half" idx="1"/>
          </p:nvPr>
        </p:nvSpPr>
        <p:spPr>
          <a:xfrm>
            <a:off x="100743" y="660400"/>
            <a:ext cx="11021937" cy="5598542"/>
          </a:xfrm>
        </p:spPr>
        <p:txBody>
          <a:bodyPr>
            <a:normAutofit/>
          </a:bodyPr>
          <a:lstStyle/>
          <a:p>
            <a:r>
              <a:rPr lang="en-GB" b="1" dirty="0" smtClean="0">
                <a:solidFill>
                  <a:srgbClr val="0070C0"/>
                </a:solidFill>
              </a:rPr>
              <a:t>Intellectual property</a:t>
            </a:r>
          </a:p>
          <a:p>
            <a:pPr lvl="1"/>
            <a:r>
              <a:rPr lang="en-GB" dirty="0" smtClean="0">
                <a:solidFill>
                  <a:schemeClr val="tx1"/>
                </a:solidFill>
              </a:rPr>
              <a:t>4 patents by myself on heat-transfer applications, 10 in total in area</a:t>
            </a:r>
          </a:p>
          <a:p>
            <a:pPr marL="0" indent="0">
              <a:buNone/>
            </a:pPr>
            <a:endParaRPr lang="en-GB" b="1" dirty="0" smtClean="0">
              <a:solidFill>
                <a:srgbClr val="0070C0"/>
              </a:solidFill>
            </a:endParaRPr>
          </a:p>
          <a:p>
            <a:r>
              <a:rPr lang="en-GB" b="1" dirty="0" smtClean="0">
                <a:solidFill>
                  <a:srgbClr val="0070C0"/>
                </a:solidFill>
              </a:rPr>
              <a:t>Knowledge exchange</a:t>
            </a:r>
          </a:p>
          <a:p>
            <a:pPr lvl="1"/>
            <a:r>
              <a:rPr lang="en-GB" dirty="0" smtClean="0">
                <a:solidFill>
                  <a:schemeClr val="tx1"/>
                </a:solidFill>
              </a:rPr>
              <a:t>Organization Bioinspired Materials conference (80 internationals 2017)</a:t>
            </a:r>
          </a:p>
          <a:p>
            <a:pPr lvl="1"/>
            <a:r>
              <a:rPr lang="en-GB" b="1" dirty="0" smtClean="0">
                <a:solidFill>
                  <a:srgbClr val="0070C0"/>
                </a:solidFill>
              </a:rPr>
              <a:t>Week in Westminster </a:t>
            </a:r>
            <a:r>
              <a:rPr lang="en-GB" dirty="0" smtClean="0">
                <a:solidFill>
                  <a:srgbClr val="0070C0"/>
                </a:solidFill>
              </a:rPr>
              <a:t>(4 days parliament</a:t>
            </a:r>
            <a:r>
              <a:rPr lang="en-GB" dirty="0" smtClean="0">
                <a:solidFill>
                  <a:schemeClr val="tx1"/>
                </a:solidFill>
              </a:rPr>
              <a:t>, paired senior policy officer DEFRA)</a:t>
            </a:r>
          </a:p>
          <a:p>
            <a:pPr lvl="2"/>
            <a:r>
              <a:rPr lang="en-GB" dirty="0" smtClean="0">
                <a:solidFill>
                  <a:schemeClr val="tx1"/>
                </a:solidFill>
              </a:rPr>
              <a:t>Ben Rayner (</a:t>
            </a:r>
            <a:r>
              <a:rPr lang="en-GB" dirty="0" err="1" smtClean="0">
                <a:solidFill>
                  <a:schemeClr val="tx1"/>
                </a:solidFill>
              </a:rPr>
              <a:t>ManchesterMet</a:t>
            </a:r>
            <a:r>
              <a:rPr lang="en-GB" dirty="0" smtClean="0">
                <a:solidFill>
                  <a:schemeClr val="tx1"/>
                </a:solidFill>
              </a:rPr>
              <a:t> graduate) return visit</a:t>
            </a:r>
          </a:p>
          <a:p>
            <a:pPr lvl="1"/>
            <a:r>
              <a:rPr lang="en-GB" b="1" dirty="0" smtClean="0">
                <a:solidFill>
                  <a:srgbClr val="0070C0"/>
                </a:solidFill>
              </a:rPr>
              <a:t>Public Engagement Champion </a:t>
            </a:r>
            <a:r>
              <a:rPr lang="en-GB" dirty="0" smtClean="0">
                <a:solidFill>
                  <a:schemeClr val="tx1"/>
                </a:solidFill>
              </a:rPr>
              <a:t>(Soapbox Science, Women in Engineering Day)</a:t>
            </a:r>
          </a:p>
          <a:p>
            <a:pPr lvl="1"/>
            <a:r>
              <a:rPr lang="en-GB" b="1" dirty="0" smtClean="0">
                <a:solidFill>
                  <a:srgbClr val="0070C0"/>
                </a:solidFill>
              </a:rPr>
              <a:t>IUPAC</a:t>
            </a:r>
            <a:r>
              <a:rPr lang="en-GB" dirty="0" smtClean="0">
                <a:solidFill>
                  <a:srgbClr val="0070C0"/>
                </a:solidFill>
              </a:rPr>
              <a:t>: </a:t>
            </a:r>
            <a:r>
              <a:rPr lang="en-GB" dirty="0" smtClean="0">
                <a:solidFill>
                  <a:schemeClr val="tx1"/>
                </a:solidFill>
              </a:rPr>
              <a:t>Polymer Division (IV), secretary local division Royal Society of Chemistry</a:t>
            </a:r>
            <a:endParaRPr lang="en-GB" dirty="0" smtClean="0">
              <a:solidFill>
                <a:srgbClr val="0070C0"/>
              </a:solidFill>
            </a:endParaRPr>
          </a:p>
          <a:p>
            <a:endParaRPr lang="en-GB" b="1" dirty="0" smtClean="0">
              <a:solidFill>
                <a:srgbClr val="0070C0"/>
              </a:solidFill>
            </a:endParaRPr>
          </a:p>
          <a:p>
            <a:pPr marL="0" indent="0">
              <a:buNone/>
            </a:pPr>
            <a:endParaRPr lang="en-GB" b="1" dirty="0" smtClean="0">
              <a:solidFill>
                <a:srgbClr val="0070C0"/>
              </a:solidFill>
            </a:endParaRPr>
          </a:p>
          <a:p>
            <a:pPr lvl="1"/>
            <a:endParaRPr lang="en-GB" b="1"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72" y="4244196"/>
            <a:ext cx="2908333" cy="254479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050" y="-16774"/>
            <a:ext cx="2317630" cy="347644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871" y="4214003"/>
            <a:ext cx="3473570" cy="260517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5631" y="3249804"/>
            <a:ext cx="2700336" cy="3599569"/>
          </a:xfrm>
          <a:prstGeom prst="rect">
            <a:avLst/>
          </a:prstGeom>
        </p:spPr>
      </p:pic>
    </p:spTree>
    <p:extLst>
      <p:ext uri="{BB962C8B-B14F-4D97-AF65-F5344CB8AC3E}">
        <p14:creationId xmlns:p14="http://schemas.microsoft.com/office/powerpoint/2010/main" val="68352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1110</TotalTime>
  <Words>749</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 Can we diagnose:  -heart attack -recurrence of cancer -antimicrobial resistant bacteria  with a simple thermometer?</vt:lpstr>
      <vt:lpstr>Universal sensor: Sensing future of healthcare</vt:lpstr>
      <vt:lpstr>Dr. Marloes Peeters</vt:lpstr>
      <vt:lpstr>Heat-Transfer (thermometer) patented setup</vt:lpstr>
      <vt:lpstr>PowerPoint Presentation</vt:lpstr>
      <vt:lpstr>PowerPoint Presentation</vt:lpstr>
      <vt:lpstr>Exciting, multidisciplinary research area</vt:lpstr>
      <vt:lpstr>Biomedical device with KU Leuven</vt:lpstr>
      <vt:lpstr>Impact work : applications</vt:lpstr>
      <vt:lpstr>My ultimate goal….</vt:lpstr>
      <vt:lpstr>References (www.marloespeeters.nl) </vt:lpstr>
      <vt:lpstr>Thanks 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Each presentation should be 10 minutes in length.     Please aim to spend three-quarters of the time talking about your research, especially focusing on its novelty, significance and impact.     The remainder of the time should be spent on one or more the following: your history, why you chose to come to Manchester Metropolitan, what is working well here for you, any obstacles that we should seek to address, and your plans for the future.</dc:title>
  <dc:creator>Marloes Peeters</dc:creator>
  <cp:lastModifiedBy>Marloes Peeters</cp:lastModifiedBy>
  <cp:revision>57</cp:revision>
  <cp:lastPrinted>2017-11-27T13:08:58Z</cp:lastPrinted>
  <dcterms:created xsi:type="dcterms:W3CDTF">2017-11-23T16:16:42Z</dcterms:created>
  <dcterms:modified xsi:type="dcterms:W3CDTF">2017-12-07T20:28:32Z</dcterms:modified>
</cp:coreProperties>
</file>