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7" r:id="rId2"/>
    <p:sldId id="420" r:id="rId3"/>
    <p:sldId id="259" r:id="rId4"/>
    <p:sldId id="445" r:id="rId5"/>
    <p:sldId id="464" r:id="rId6"/>
    <p:sldId id="268" r:id="rId7"/>
    <p:sldId id="446" r:id="rId8"/>
    <p:sldId id="447" r:id="rId9"/>
    <p:sldId id="448" r:id="rId10"/>
    <p:sldId id="449" r:id="rId11"/>
    <p:sldId id="450" r:id="rId12"/>
    <p:sldId id="452" r:id="rId13"/>
    <p:sldId id="451" r:id="rId14"/>
    <p:sldId id="467" r:id="rId15"/>
    <p:sldId id="465" r:id="rId16"/>
    <p:sldId id="466" r:id="rId17"/>
    <p:sldId id="453" r:id="rId18"/>
    <p:sldId id="458" r:id="rId19"/>
    <p:sldId id="454" r:id="rId20"/>
    <p:sldId id="459" r:id="rId21"/>
    <p:sldId id="455" r:id="rId22"/>
    <p:sldId id="456" r:id="rId23"/>
    <p:sldId id="457" r:id="rId24"/>
    <p:sldId id="460" r:id="rId25"/>
    <p:sldId id="461" r:id="rId26"/>
    <p:sldId id="462" r:id="rId27"/>
    <p:sldId id="463" r:id="rId28"/>
    <p:sldId id="421"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90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3163" initials="1" lastIdx="5" clrIdx="0"/>
  <p:cmAuthor id="2" name="Administra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7" autoAdjust="0"/>
    <p:restoredTop sz="81904" autoAdjust="0"/>
  </p:normalViewPr>
  <p:slideViewPr>
    <p:cSldViewPr snapToGrid="0">
      <p:cViewPr varScale="1">
        <p:scale>
          <a:sx n="93" d="100"/>
          <a:sy n="93" d="100"/>
        </p:scale>
        <p:origin x="1872" y="90"/>
      </p:cViewPr>
      <p:guideLst>
        <p:guide orient="horz" pos="2162"/>
        <p:guide pos="29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694168-A522-49EC-A665-DE0FC20AA204}" type="datetimeFigureOut">
              <a:rPr lang="zh-CN" altLang="en-US" smtClean="0"/>
              <a:t>2018/8/27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5A8B6-1B47-4034-9D4B-4CF727B43C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1</a:t>
            </a:r>
            <a:r>
              <a:rPr lang="zh-CN" altLang="en-US" sz="1200" dirty="0"/>
              <a:t>、</a:t>
            </a:r>
            <a:r>
              <a:rPr lang="en-US" altLang="zh-CN" sz="1200" dirty="0"/>
              <a:t>eureka</a:t>
            </a:r>
            <a:r>
              <a:rPr lang="zh-CN" altLang="en-US" sz="1200" dirty="0"/>
              <a:t>不能精确定义查找内容</a:t>
            </a:r>
            <a:r>
              <a:rPr lang="en-US" altLang="zh-CN"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n-ea"/>
              </a:rPr>
              <a:t>2</a:t>
            </a:r>
            <a:r>
              <a:rPr lang="zh-CN" altLang="en-US" sz="1200" dirty="0">
                <a:latin typeface="+mn-ea"/>
              </a:rPr>
              <a:t>、</a:t>
            </a:r>
            <a:r>
              <a:rPr lang="en-US" altLang="zh-CN" sz="1200" dirty="0">
                <a:latin typeface="+mn-ea"/>
              </a:rPr>
              <a:t>eureka</a:t>
            </a:r>
            <a:r>
              <a:rPr lang="zh-CN" altLang="en-US" sz="1200" dirty="0">
                <a:latin typeface="+mn-ea"/>
              </a:rPr>
              <a:t>会对一些数据进行删除处理</a:t>
            </a:r>
            <a:r>
              <a:rPr lang="en-US" altLang="zh-CN" sz="1200" dirty="0">
                <a:latin typeface="+mn-ea"/>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3</a:t>
            </a:r>
            <a:r>
              <a:rPr lang="zh-CN" altLang="en-US" sz="1200" dirty="0"/>
              <a:t>、</a:t>
            </a:r>
            <a:r>
              <a:rPr lang="en-US" altLang="zh-CN" sz="1200" dirty="0">
                <a:latin typeface="+mn-ea"/>
              </a:rPr>
              <a:t>eureka</a:t>
            </a:r>
            <a:r>
              <a:rPr lang="zh-CN" altLang="en-US" sz="1200" dirty="0">
                <a:latin typeface="+mn-ea"/>
              </a:rPr>
              <a:t>只能读取</a:t>
            </a:r>
            <a:r>
              <a:rPr lang="en-US" altLang="zh-CN" sz="1200" dirty="0">
                <a:latin typeface="+mn-ea"/>
              </a:rPr>
              <a:t>GBK;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n-ea"/>
              </a:rPr>
              <a:t>4</a:t>
            </a:r>
            <a:r>
              <a:rPr lang="zh-CN" altLang="en-US" sz="1200" dirty="0">
                <a:latin typeface="+mn-ea"/>
              </a:rPr>
              <a:t>、</a:t>
            </a:r>
            <a:r>
              <a:rPr lang="en-US" altLang="zh-CN" sz="1200" dirty="0">
                <a:latin typeface="+mn-ea"/>
              </a:rPr>
              <a:t>eureka</a:t>
            </a:r>
            <a:r>
              <a:rPr lang="zh-CN" altLang="en-US" sz="1200" dirty="0">
                <a:latin typeface="+mn-ea"/>
              </a:rPr>
              <a:t>使用</a:t>
            </a:r>
            <a:r>
              <a:rPr lang="en-US" altLang="zh-CN" sz="1200" dirty="0" err="1">
                <a:latin typeface="+mn-ea"/>
              </a:rPr>
              <a:t>xlrd</a:t>
            </a:r>
            <a:r>
              <a:rPr lang="zh-CN" altLang="en-US" sz="1200" dirty="0">
                <a:latin typeface="+mn-ea"/>
              </a:rPr>
              <a:t>处理</a:t>
            </a:r>
            <a:r>
              <a:rPr lang="en-US" altLang="zh-CN" sz="1200" dirty="0">
                <a:latin typeface="+mn-ea"/>
              </a:rPr>
              <a:t>.xlsx</a:t>
            </a:r>
            <a:r>
              <a:rPr lang="zh-CN" altLang="en-US" sz="1200" dirty="0">
                <a:latin typeface="+mn-ea"/>
              </a:rPr>
              <a:t>文件；</a:t>
            </a:r>
            <a:endParaRPr lang="en-US" altLang="zh-CN"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5</a:t>
            </a:r>
            <a:r>
              <a:rPr lang="zh-CN" altLang="en-US" sz="1200"/>
              <a:t>、以及增加后列关系的梳理会比较麻烦， 不利于维护</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63F5A8B6-1B47-4034-9D4B-4CF727B43C0E}" type="slidenum">
              <a:rPr lang="zh-CN" altLang="en-US" smtClean="0"/>
              <a:t>4</a:t>
            </a:fld>
            <a:endParaRPr lang="zh-CN" altLang="en-US"/>
          </a:p>
        </p:txBody>
      </p:sp>
    </p:spTree>
    <p:extLst>
      <p:ext uri="{BB962C8B-B14F-4D97-AF65-F5344CB8AC3E}">
        <p14:creationId xmlns:p14="http://schemas.microsoft.com/office/powerpoint/2010/main" val="3589278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查询的结果界面主要由一个类似</a:t>
            </a:r>
            <a:r>
              <a:rPr lang="en-US" altLang="zh-CN" dirty="0"/>
              <a:t>excel</a:t>
            </a:r>
            <a:r>
              <a:rPr lang="zh-CN" altLang="en-US" dirty="0"/>
              <a:t>表的表格，来源表，来源</a:t>
            </a:r>
            <a:r>
              <a:rPr lang="en-US" altLang="zh-CN" dirty="0"/>
              <a:t>sheet</a:t>
            </a:r>
            <a:r>
              <a:rPr lang="zh-CN" altLang="en-US" dirty="0"/>
              <a:t>，查询的关键字，和一个动态查询过程的进度格组成</a:t>
            </a:r>
          </a:p>
        </p:txBody>
      </p:sp>
    </p:spTree>
    <p:extLst>
      <p:ext uri="{BB962C8B-B14F-4D97-AF65-F5344CB8AC3E}">
        <p14:creationId xmlns:p14="http://schemas.microsoft.com/office/powerpoint/2010/main" val="3153165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查询的结果界面主要由一个类似</a:t>
            </a:r>
            <a:r>
              <a:rPr lang="en-US" altLang="zh-CN" dirty="0"/>
              <a:t>excel</a:t>
            </a:r>
            <a:r>
              <a:rPr lang="zh-CN" altLang="en-US" dirty="0"/>
              <a:t>表的表格，来源表，来源</a:t>
            </a:r>
            <a:r>
              <a:rPr lang="en-US" altLang="zh-CN" dirty="0"/>
              <a:t>sheet</a:t>
            </a:r>
            <a:r>
              <a:rPr lang="zh-CN" altLang="en-US" dirty="0"/>
              <a:t>，查询的关键字，和一个动态查询过程的进度格组成</a:t>
            </a:r>
          </a:p>
        </p:txBody>
      </p:sp>
    </p:spTree>
    <p:extLst>
      <p:ext uri="{BB962C8B-B14F-4D97-AF65-F5344CB8AC3E}">
        <p14:creationId xmlns:p14="http://schemas.microsoft.com/office/powerpoint/2010/main" val="28741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查询的结果界面主要由一个类似</a:t>
            </a:r>
            <a:r>
              <a:rPr lang="en-US" altLang="zh-CN" dirty="0"/>
              <a:t>excel</a:t>
            </a:r>
            <a:r>
              <a:rPr lang="zh-CN" altLang="en-US" dirty="0"/>
              <a:t>表的表格，来源表，来源</a:t>
            </a:r>
            <a:r>
              <a:rPr lang="en-US" altLang="zh-CN" dirty="0"/>
              <a:t>sheet</a:t>
            </a:r>
            <a:r>
              <a:rPr lang="zh-CN" altLang="en-US" dirty="0"/>
              <a:t>，查询的关键字，和一个动态查询过程的进度格组成</a:t>
            </a:r>
          </a:p>
        </p:txBody>
      </p:sp>
    </p:spTree>
    <p:extLst>
      <p:ext uri="{BB962C8B-B14F-4D97-AF65-F5344CB8AC3E}">
        <p14:creationId xmlns:p14="http://schemas.microsoft.com/office/powerpoint/2010/main" val="4248990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查询的结果界面主要由一个类似</a:t>
            </a:r>
            <a:r>
              <a:rPr lang="en-US" altLang="zh-CN" dirty="0"/>
              <a:t>excel</a:t>
            </a:r>
            <a:r>
              <a:rPr lang="zh-CN" altLang="en-US" dirty="0"/>
              <a:t>表的表格，来源表，来源</a:t>
            </a:r>
            <a:r>
              <a:rPr lang="en-US" altLang="zh-CN" dirty="0"/>
              <a:t>sheet</a:t>
            </a:r>
            <a:r>
              <a:rPr lang="zh-CN" altLang="en-US" dirty="0"/>
              <a:t>，查询的关键字，和一个动态查询过程的进度格组成</a:t>
            </a:r>
          </a:p>
        </p:txBody>
      </p:sp>
    </p:spTree>
    <p:extLst>
      <p:ext uri="{BB962C8B-B14F-4D97-AF65-F5344CB8AC3E}">
        <p14:creationId xmlns:p14="http://schemas.microsoft.com/office/powerpoint/2010/main" val="2031923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841715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xlsx</a:t>
            </a:r>
            <a:r>
              <a:rPr lang="zh-CN" altLang="en-US" dirty="0"/>
              <a:t>也可以用</a:t>
            </a:r>
            <a:r>
              <a:rPr lang="en-US" altLang="zh-CN" dirty="0" err="1"/>
              <a:t>xlrd</a:t>
            </a:r>
            <a:r>
              <a:rPr lang="zh-CN" altLang="en-US" dirty="0"/>
              <a:t>解析，但是如果单个</a:t>
            </a:r>
            <a:r>
              <a:rPr lang="en-US" altLang="zh-CN" dirty="0"/>
              <a:t>sheet</a:t>
            </a:r>
            <a:r>
              <a:rPr lang="zh-CN" altLang="en-US" dirty="0"/>
              <a:t>超过</a:t>
            </a:r>
            <a:r>
              <a:rPr lang="en-US" altLang="zh-CN" dirty="0"/>
              <a:t>65535</a:t>
            </a:r>
            <a:r>
              <a:rPr lang="zh-CN" altLang="en-US" dirty="0"/>
              <a:t>行，使用</a:t>
            </a:r>
            <a:r>
              <a:rPr lang="en-US" altLang="zh-CN" dirty="0" err="1"/>
              <a:t>xlrd</a:t>
            </a:r>
            <a:r>
              <a:rPr lang="zh-CN" altLang="en-US" dirty="0"/>
              <a:t>解析会出错，但是</a:t>
            </a:r>
            <a:r>
              <a:rPr lang="en-US" altLang="zh-CN" dirty="0" err="1"/>
              <a:t>openpyxl</a:t>
            </a:r>
            <a:r>
              <a:rPr lang="zh-CN" altLang="en-US" dirty="0"/>
              <a:t>不会有行数的限制，主要是机制是</a:t>
            </a:r>
            <a:r>
              <a:rPr lang="en-US" altLang="zh-CN" dirty="0" err="1"/>
              <a:t>openpyxl</a:t>
            </a:r>
            <a:r>
              <a:rPr lang="zh-CN" altLang="en-US" dirty="0"/>
              <a:t>是用生成器来读取文件数据。</a:t>
            </a:r>
            <a:endParaRPr lang="en-US" altLang="zh-CN" dirty="0"/>
          </a:p>
          <a:p>
            <a:endParaRPr lang="en-US" altLang="zh-CN" dirty="0"/>
          </a:p>
          <a:p>
            <a:r>
              <a:rPr lang="zh-CN" altLang="en-US" dirty="0"/>
              <a:t>主要是因为解析后，数据会自动保存为</a:t>
            </a:r>
            <a:r>
              <a:rPr lang="en-US" altLang="zh-CN" dirty="0" err="1"/>
              <a:t>unicode</a:t>
            </a:r>
            <a:r>
              <a:rPr lang="zh-CN" altLang="en-US" dirty="0"/>
              <a:t>编码格式</a:t>
            </a:r>
            <a:endParaRPr lang="en-US" altLang="zh-CN" dirty="0"/>
          </a:p>
        </p:txBody>
      </p:sp>
    </p:spTree>
    <p:extLst>
      <p:ext uri="{BB962C8B-B14F-4D97-AF65-F5344CB8AC3E}">
        <p14:creationId xmlns:p14="http://schemas.microsoft.com/office/powerpoint/2010/main" val="2678972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表头行选取策略：</a:t>
            </a:r>
            <a:endParaRPr lang="en-US" altLang="zh-CN" dirty="0"/>
          </a:p>
          <a:p>
            <a:r>
              <a:rPr lang="zh-CN" altLang="en-US" dirty="0"/>
              <a:t>选取前三行中非空空格</a:t>
            </a:r>
            <a:endParaRPr lang="en-US" altLang="zh-CN" dirty="0"/>
          </a:p>
        </p:txBody>
      </p:sp>
    </p:spTree>
    <p:extLst>
      <p:ext uri="{BB962C8B-B14F-4D97-AF65-F5344CB8AC3E}">
        <p14:creationId xmlns:p14="http://schemas.microsoft.com/office/powerpoint/2010/main" val="787833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1487305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Encoding:</a:t>
            </a:r>
            <a:r>
              <a:rPr lang="zh-CN" altLang="en-US" dirty="0"/>
              <a:t> 编码方式，</a:t>
            </a:r>
            <a:r>
              <a:rPr lang="en-US" altLang="zh-CN" dirty="0" err="1"/>
              <a:t>condidence</a:t>
            </a:r>
            <a:r>
              <a:rPr lang="en-US" altLang="zh-CN" dirty="0"/>
              <a:t>: </a:t>
            </a:r>
            <a:r>
              <a:rPr lang="zh-CN" altLang="en-US" dirty="0"/>
              <a:t>可信度</a:t>
            </a:r>
            <a:endParaRPr lang="en-US" altLang="zh-CN" dirty="0"/>
          </a:p>
          <a:p>
            <a:endParaRPr lang="zh-CN" altLang="en-US" dirty="0"/>
          </a:p>
        </p:txBody>
      </p:sp>
    </p:spTree>
    <p:extLst>
      <p:ext uri="{BB962C8B-B14F-4D97-AF65-F5344CB8AC3E}">
        <p14:creationId xmlns:p14="http://schemas.microsoft.com/office/powerpoint/2010/main" val="2659955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查询的结果界面主要由一个类似</a:t>
            </a:r>
            <a:r>
              <a:rPr lang="en-US" altLang="zh-CN" dirty="0"/>
              <a:t>excel</a:t>
            </a:r>
            <a:r>
              <a:rPr lang="zh-CN" altLang="en-US" dirty="0"/>
              <a:t>表的表格，来源表，来源</a:t>
            </a:r>
            <a:r>
              <a:rPr lang="en-US" altLang="zh-CN" dirty="0"/>
              <a:t>sheet</a:t>
            </a:r>
            <a:r>
              <a:rPr lang="zh-CN" altLang="en-US" dirty="0"/>
              <a:t>，查询的关键字，和一个动态查询过程的进度格组成</a:t>
            </a:r>
          </a:p>
        </p:txBody>
      </p:sp>
    </p:spTree>
    <p:extLst>
      <p:ext uri="{BB962C8B-B14F-4D97-AF65-F5344CB8AC3E}">
        <p14:creationId xmlns:p14="http://schemas.microsoft.com/office/powerpoint/2010/main" val="2436541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ea typeface="宋体" panose="02010600030101010101" pitchFamily="2" charset="-122"/>
            </a:endParaRPr>
          </a:p>
        </p:txBody>
      </p:sp>
    </p:spTree>
    <p:extLst>
      <p:ext uri="{BB962C8B-B14F-4D97-AF65-F5344CB8AC3E}">
        <p14:creationId xmlns:p14="http://schemas.microsoft.com/office/powerpoint/2010/main" val="3476584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468758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306083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230402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479103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81355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1</a:t>
            </a:r>
            <a:r>
              <a:rPr lang="zh-CN" altLang="en-US" dirty="0"/>
              <a:t>、监听工程的改变，主要作用是在不用重新运行项目，以刷新网页页面的方式，就可以看修改后的效果，避免了开发时候的效率低下和不方便</a:t>
            </a:r>
            <a:endParaRPr lang="en-US" altLang="zh-CN" dirty="0"/>
          </a:p>
          <a:p>
            <a:r>
              <a:rPr lang="en-US" altLang="zh-CN" dirty="0"/>
              <a:t>2</a:t>
            </a:r>
            <a:r>
              <a:rPr lang="zh-CN" altLang="en-US" dirty="0"/>
              <a:t>、在一项工程中，如果项目使用的是压缩文件而不原文件，可以合理的减少项目程序的大小</a:t>
            </a:r>
            <a:endParaRPr lang="en-US" altLang="zh-CN" dirty="0"/>
          </a:p>
          <a:p>
            <a:endParaRPr lang="zh-CN" altLang="en-US" dirty="0"/>
          </a:p>
        </p:txBody>
      </p:sp>
    </p:spTree>
    <p:extLst>
      <p:ext uri="{BB962C8B-B14F-4D97-AF65-F5344CB8AC3E}">
        <p14:creationId xmlns:p14="http://schemas.microsoft.com/office/powerpoint/2010/main" val="4181539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查询界面主要有导航条和一个查询表单</a:t>
            </a:r>
          </a:p>
        </p:txBody>
      </p:sp>
    </p:spTree>
    <p:extLst>
      <p:ext uri="{BB962C8B-B14F-4D97-AF65-F5344CB8AC3E}">
        <p14:creationId xmlns:p14="http://schemas.microsoft.com/office/powerpoint/2010/main" val="2354690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项目名称：自主选取</a:t>
            </a:r>
            <a:endParaRPr lang="en-US" altLang="zh-CN" dirty="0"/>
          </a:p>
          <a:p>
            <a:r>
              <a:rPr lang="en-US" altLang="zh-CN" dirty="0"/>
              <a:t>SVN</a:t>
            </a:r>
            <a:r>
              <a:rPr lang="zh-CN" altLang="en-US" dirty="0"/>
              <a:t>连接：远程数据存储仓储</a:t>
            </a:r>
            <a:endParaRPr lang="en-US" altLang="zh-CN" dirty="0"/>
          </a:p>
          <a:p>
            <a:r>
              <a:rPr lang="zh-CN" altLang="en-US" dirty="0"/>
              <a:t>保存位置：将远程仓库中的数据</a:t>
            </a:r>
            <a:r>
              <a:rPr lang="en-US" altLang="zh-CN" dirty="0"/>
              <a:t>pull</a:t>
            </a:r>
            <a:r>
              <a:rPr lang="zh-CN" altLang="en-US" dirty="0"/>
              <a:t>后存储在本地的哪个位置</a:t>
            </a:r>
            <a:endParaRPr lang="en-US" altLang="zh-CN" dirty="0"/>
          </a:p>
          <a:p>
            <a:endParaRPr lang="zh-CN" altLang="en-US" dirty="0"/>
          </a:p>
        </p:txBody>
      </p:sp>
    </p:spTree>
    <p:extLst>
      <p:ext uri="{BB962C8B-B14F-4D97-AF65-F5344CB8AC3E}">
        <p14:creationId xmlns:p14="http://schemas.microsoft.com/office/powerpoint/2010/main" val="1729381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当远程数据在加载的过程中，网页上不会有任务变化了，这样用户在使用时，会以为数据并没有加载，可能会关闭网页，导致数据加载中断。</a:t>
            </a:r>
            <a:endParaRPr lang="en-US" altLang="zh-CN" dirty="0"/>
          </a:p>
          <a:p>
            <a:r>
              <a:rPr lang="zh-CN" altLang="en-US" dirty="0"/>
              <a:t>所以为了更好的用户体验，我们设计了数据加载时，动态转动圆来表示数据在加载过程中，同时也有文字提示。</a:t>
            </a:r>
          </a:p>
        </p:txBody>
      </p:sp>
    </p:spTree>
    <p:extLst>
      <p:ext uri="{BB962C8B-B14F-4D97-AF65-F5344CB8AC3E}">
        <p14:creationId xmlns:p14="http://schemas.microsoft.com/office/powerpoint/2010/main" val="1474168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当远程数据在加载的过程中，网页上不会有任务变化了，这样用户在使用时，会以为数据并没有加载，可能会关闭网页，导致数据加载中断。</a:t>
            </a:r>
            <a:endParaRPr lang="en-US" altLang="zh-CN" dirty="0"/>
          </a:p>
          <a:p>
            <a:r>
              <a:rPr lang="zh-CN" altLang="en-US" dirty="0"/>
              <a:t>所以为了更好的用户体验，我们设计了数据加载时，动态转动圆来表示数据在加载过程中，同时也有文字提示。</a:t>
            </a:r>
            <a:endParaRPr lang="en-US" altLang="zh-CN" dirty="0"/>
          </a:p>
          <a:p>
            <a:endParaRPr lang="en-US" altLang="zh-CN" dirty="0"/>
          </a:p>
          <a:p>
            <a:r>
              <a:rPr lang="zh-CN" altLang="en-US" dirty="0"/>
              <a:t>本地数据加载至内存中，我们可以进度条的形式来显示</a:t>
            </a:r>
          </a:p>
        </p:txBody>
      </p:sp>
    </p:spTree>
    <p:extLst>
      <p:ext uri="{BB962C8B-B14F-4D97-AF65-F5344CB8AC3E}">
        <p14:creationId xmlns:p14="http://schemas.microsoft.com/office/powerpoint/2010/main" val="1726122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在数据加载至内存的过程中，可能遇见一些错误文件，这些文件不能被加载至内存中，所以这些文件需要我们以一个额外的方式来提示用户，并给出不能加载的原因</a:t>
            </a:r>
          </a:p>
        </p:txBody>
      </p:sp>
    </p:spTree>
    <p:extLst>
      <p:ext uri="{BB962C8B-B14F-4D97-AF65-F5344CB8AC3E}">
        <p14:creationId xmlns:p14="http://schemas.microsoft.com/office/powerpoint/2010/main" val="3690916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3AC2D9F-3E05-475F-BD86-D8EFEF7BB6E3}" type="datetimeFigureOut">
              <a:rPr lang="zh-CN" altLang="en-US" smtClean="0"/>
              <a:t>2018/8/27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85DD8A-884B-4FF7-BD9E-C4AA08B86C5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3AC2D9F-3E05-475F-BD86-D8EFEF7BB6E3}" type="datetimeFigureOut">
              <a:rPr lang="zh-CN" altLang="en-US" smtClean="0"/>
              <a:t>2018/8/27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85DD8A-884B-4FF7-BD9E-C4AA08B86C5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3AC2D9F-3E05-475F-BD86-D8EFEF7BB6E3}" type="datetimeFigureOut">
              <a:rPr lang="zh-CN" altLang="en-US" smtClean="0"/>
              <a:t>2018/8/27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85DD8A-884B-4FF7-BD9E-C4AA08B86C5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3AC2D9F-3E05-475F-BD86-D8EFEF7BB6E3}" type="datetimeFigureOut">
              <a:rPr lang="zh-CN" altLang="en-US" smtClean="0"/>
              <a:t>2018/8/27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85DD8A-884B-4FF7-BD9E-C4AA08B86C5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3AC2D9F-3E05-475F-BD86-D8EFEF7BB6E3}" type="datetimeFigureOut">
              <a:rPr lang="zh-CN" altLang="en-US" smtClean="0"/>
              <a:t>2018/8/27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85DD8A-884B-4FF7-BD9E-C4AA08B86C5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3AC2D9F-3E05-475F-BD86-D8EFEF7BB6E3}" type="datetimeFigureOut">
              <a:rPr lang="zh-CN" altLang="en-US" smtClean="0"/>
              <a:t>2018/8/27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B85DD8A-884B-4FF7-BD9E-C4AA08B86C5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3AC2D9F-3E05-475F-BD86-D8EFEF7BB6E3}" type="datetimeFigureOut">
              <a:rPr lang="zh-CN" altLang="en-US" smtClean="0"/>
              <a:t>2018/8/27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B85DD8A-884B-4FF7-BD9E-C4AA08B86C5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3AC2D9F-3E05-475F-BD86-D8EFEF7BB6E3}" type="datetimeFigureOut">
              <a:rPr lang="zh-CN" altLang="en-US" smtClean="0"/>
              <a:t>2018/8/27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B85DD8A-884B-4FF7-BD9E-C4AA08B86C5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C2D9F-3E05-475F-BD86-D8EFEF7BB6E3}" type="datetimeFigureOut">
              <a:rPr lang="zh-CN" altLang="en-US" smtClean="0"/>
              <a:t>2018/8/27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B85DD8A-884B-4FF7-BD9E-C4AA08B86C5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3AC2D9F-3E05-475F-BD86-D8EFEF7BB6E3}" type="datetimeFigureOut">
              <a:rPr lang="zh-CN" altLang="en-US" smtClean="0"/>
              <a:t>2018/8/27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B85DD8A-884B-4FF7-BD9E-C4AA08B86C5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3AC2D9F-3E05-475F-BD86-D8EFEF7BB6E3}" type="datetimeFigureOut">
              <a:rPr lang="zh-CN" altLang="en-US" smtClean="0"/>
              <a:t>2018/8/27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B85DD8A-884B-4FF7-BD9E-C4AA08B86C5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C2D9F-3E05-475F-BD86-D8EFEF7BB6E3}" type="datetimeFigureOut">
              <a:rPr lang="zh-CN" altLang="en-US" smtClean="0"/>
              <a:t>2018/8/27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5DD8A-884B-4FF7-BD9E-C4AA08B86C5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31574;&#21010;&#34920;&#26597;&#35810;&#24037;&#20855;-&#25216;&#26415;&#23454;&#29616;&#25991;&#26723;%20.doc"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4213" y="1774825"/>
            <a:ext cx="7772400" cy="430213"/>
          </a:xfrm>
        </p:spPr>
        <p:txBody>
          <a:bodyPr anchor="ctr">
            <a:normAutofit fontScale="90000"/>
          </a:bodyPr>
          <a:lstStyle/>
          <a:p>
            <a:br>
              <a:rPr lang="zh-CN" altLang="en-US" sz="2400"/>
            </a:br>
            <a:br>
              <a:rPr lang="zh-CN" altLang="en-US" sz="4000"/>
            </a:br>
            <a:endParaRPr lang="zh-CN" altLang="en-US" sz="1600"/>
          </a:p>
        </p:txBody>
      </p:sp>
      <p:sp>
        <p:nvSpPr>
          <p:cNvPr id="3075" name="Rectangle 3"/>
          <p:cNvSpPr>
            <a:spLocks noGrp="1" noChangeArrowheads="1"/>
          </p:cNvSpPr>
          <p:nvPr>
            <p:ph type="subTitle" idx="1"/>
          </p:nvPr>
        </p:nvSpPr>
        <p:spPr>
          <a:xfrm>
            <a:off x="1044575" y="4725988"/>
            <a:ext cx="6106723" cy="1176337"/>
          </a:xfrm>
        </p:spPr>
        <p:txBody>
          <a:bodyPr/>
          <a:lstStyle/>
          <a:p>
            <a:pPr algn="l"/>
            <a:r>
              <a:rPr lang="zh-CN" altLang="en-US" sz="1600" dirty="0"/>
              <a:t>                                             </a:t>
            </a:r>
            <a:r>
              <a:rPr lang="zh-CN" altLang="en-US" sz="1800" dirty="0"/>
              <a:t>答辩人：潘    雄 </a:t>
            </a:r>
          </a:p>
          <a:p>
            <a:pPr algn="l"/>
            <a:r>
              <a:rPr lang="zh-CN" altLang="en-US" sz="1800" dirty="0"/>
              <a:t>                                        导    师：刘腾福 杨忠豪</a:t>
            </a:r>
          </a:p>
          <a:p>
            <a:pPr algn="l"/>
            <a:r>
              <a:rPr lang="zh-CN" altLang="en-US" sz="1800" dirty="0"/>
              <a:t>                                        日    期：201</a:t>
            </a:r>
            <a:r>
              <a:rPr lang="en-US" altLang="zh-CN" sz="1800" dirty="0"/>
              <a:t>8</a:t>
            </a:r>
            <a:r>
              <a:rPr lang="zh-CN" altLang="en-US" sz="1800" dirty="0"/>
              <a:t>年</a:t>
            </a:r>
            <a:r>
              <a:rPr lang="en-US" altLang="zh-CN" sz="1800" dirty="0"/>
              <a:t>08</a:t>
            </a:r>
            <a:r>
              <a:rPr lang="zh-CN" altLang="en-US" sz="1800" dirty="0"/>
              <a:t>月</a:t>
            </a:r>
            <a:r>
              <a:rPr lang="en-US" altLang="zh-CN" sz="1800" dirty="0"/>
              <a:t>23</a:t>
            </a:r>
            <a:r>
              <a:rPr lang="zh-CN" altLang="en-US" sz="1800" dirty="0"/>
              <a:t>日</a:t>
            </a:r>
          </a:p>
        </p:txBody>
      </p:sp>
      <p:sp>
        <p:nvSpPr>
          <p:cNvPr id="3076" name="矩形 29"/>
          <p:cNvSpPr>
            <a:spLocks noChangeArrowheads="1"/>
          </p:cNvSpPr>
          <p:nvPr/>
        </p:nvSpPr>
        <p:spPr bwMode="auto">
          <a:xfrm>
            <a:off x="396875" y="3121819"/>
            <a:ext cx="8280400" cy="866775"/>
          </a:xfrm>
          <a:prstGeom prst="rect">
            <a:avLst/>
          </a:prstGeom>
          <a:solidFill>
            <a:srgbClr val="000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策划</a:t>
            </a:r>
            <a:r>
              <a:rPr lang="zh-CN" altLang="en-US" sz="2400" b="1">
                <a:solidFill>
                  <a:schemeClr val="bg1"/>
                </a:solidFill>
              </a:rPr>
              <a:t>表查询工具</a:t>
            </a:r>
            <a:endParaRPr lang="zh-CN" altLang="zh-CN" sz="2400" b="1" dirty="0">
              <a:solidFill>
                <a:schemeClr val="bg1"/>
              </a:solidFill>
            </a:endParaRPr>
          </a:p>
        </p:txBody>
      </p:sp>
      <p:sp>
        <p:nvSpPr>
          <p:cNvPr id="3077" name="Text Box 5"/>
          <p:cNvSpPr txBox="1">
            <a:spLocks noChangeArrowheads="1"/>
          </p:cNvSpPr>
          <p:nvPr/>
        </p:nvSpPr>
        <p:spPr bwMode="auto">
          <a:xfrm>
            <a:off x="2844800" y="2565400"/>
            <a:ext cx="32877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            </a:t>
            </a:r>
            <a:endParaRPr lang="zh-CN" altLang="en-US" sz="2800">
              <a:solidFill>
                <a:srgbClr val="FF0000"/>
              </a:solidFill>
            </a:endParaRPr>
          </a:p>
        </p:txBody>
      </p:sp>
      <p:sp>
        <p:nvSpPr>
          <p:cNvPr id="3080" name="Line 8"/>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pic>
        <p:nvPicPr>
          <p:cNvPr id="3" name="图片 2">
            <a:extLst>
              <a:ext uri="{FF2B5EF4-FFF2-40B4-BE49-F238E27FC236}">
                <a16:creationId xmlns:a16="http://schemas.microsoft.com/office/drawing/2014/main" id="{56481BCD-BC17-4996-9127-4DF90B58E5B8}"/>
              </a:ext>
            </a:extLst>
          </p:cNvPr>
          <p:cNvPicPr>
            <a:picLocks noChangeAspect="1"/>
          </p:cNvPicPr>
          <p:nvPr/>
        </p:nvPicPr>
        <p:blipFill>
          <a:blip r:embed="rId2"/>
          <a:stretch>
            <a:fillRect/>
          </a:stretch>
        </p:blipFill>
        <p:spPr>
          <a:xfrm>
            <a:off x="7462652" y="197218"/>
            <a:ext cx="1422770" cy="811497"/>
          </a:xfrm>
          <a:prstGeom prst="rect">
            <a:avLst/>
          </a:prstGeom>
        </p:spPr>
      </p:pic>
      <p:pic>
        <p:nvPicPr>
          <p:cNvPr id="4" name="图片 3">
            <a:extLst>
              <a:ext uri="{FF2B5EF4-FFF2-40B4-BE49-F238E27FC236}">
                <a16:creationId xmlns:a16="http://schemas.microsoft.com/office/drawing/2014/main" id="{7CED2512-9331-4785-82A5-7DAB005F8CE7}"/>
              </a:ext>
            </a:extLst>
          </p:cNvPr>
          <p:cNvPicPr>
            <a:picLocks noChangeAspect="1"/>
          </p:cNvPicPr>
          <p:nvPr/>
        </p:nvPicPr>
        <p:blipFill>
          <a:blip r:embed="rId3"/>
          <a:stretch>
            <a:fillRect/>
          </a:stretch>
        </p:blipFill>
        <p:spPr>
          <a:xfrm>
            <a:off x="2844800" y="1685613"/>
            <a:ext cx="3287712" cy="8046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10</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2100" y="435610"/>
            <a:ext cx="51346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3.</a:t>
            </a:r>
            <a:r>
              <a:rPr lang="zh-CN" altLang="en-US" sz="2800" b="1" dirty="0"/>
              <a:t>课题方案</a:t>
            </a:r>
            <a:r>
              <a:rPr lang="en-US" altLang="zh-CN" sz="2800" b="1" dirty="0"/>
              <a:t>----</a:t>
            </a:r>
            <a:r>
              <a:rPr lang="zh-CN" altLang="en-US" sz="2800" b="1" dirty="0"/>
              <a:t>前端</a:t>
            </a:r>
          </a:p>
          <a:p>
            <a:endParaRPr lang="zh-CN" altLang="en-US" sz="2800" b="1" dirty="0"/>
          </a:p>
          <a:p>
            <a:endParaRPr lang="zh-CN" altLang="en-US" sz="2800" b="1" dirty="0"/>
          </a:p>
        </p:txBody>
      </p:sp>
      <p:pic>
        <p:nvPicPr>
          <p:cNvPr id="23" name="图片 22">
            <a:extLst>
              <a:ext uri="{FF2B5EF4-FFF2-40B4-BE49-F238E27FC236}">
                <a16:creationId xmlns:a16="http://schemas.microsoft.com/office/drawing/2014/main" id="{D6D4BBFB-0014-4802-A6FF-FADB9B9E9270}"/>
              </a:ext>
            </a:extLst>
          </p:cNvPr>
          <p:cNvPicPr>
            <a:picLocks noChangeAspect="1"/>
          </p:cNvPicPr>
          <p:nvPr/>
        </p:nvPicPr>
        <p:blipFill>
          <a:blip r:embed="rId3"/>
          <a:stretch>
            <a:fillRect/>
          </a:stretch>
        </p:blipFill>
        <p:spPr>
          <a:xfrm>
            <a:off x="7462652" y="197218"/>
            <a:ext cx="1422770" cy="811497"/>
          </a:xfrm>
          <a:prstGeom prst="rect">
            <a:avLst/>
          </a:prstGeom>
        </p:spPr>
      </p:pic>
      <p:sp>
        <p:nvSpPr>
          <p:cNvPr id="13" name="矩形 12">
            <a:extLst>
              <a:ext uri="{FF2B5EF4-FFF2-40B4-BE49-F238E27FC236}">
                <a16:creationId xmlns:a16="http://schemas.microsoft.com/office/drawing/2014/main" id="{05177502-BD28-4B4E-8C87-3ECC0A2849E3}"/>
              </a:ext>
            </a:extLst>
          </p:cNvPr>
          <p:cNvSpPr/>
          <p:nvPr/>
        </p:nvSpPr>
        <p:spPr>
          <a:xfrm>
            <a:off x="1491120" y="3164615"/>
            <a:ext cx="5318990" cy="923330"/>
          </a:xfrm>
          <a:prstGeom prst="rect">
            <a:avLst/>
          </a:prstGeom>
        </p:spPr>
        <p:txBody>
          <a:bodyPr wrap="square">
            <a:spAutoFit/>
          </a:bodyPr>
          <a:lstStyle/>
          <a:p>
            <a:br>
              <a:rPr lang="en-US" altLang="zh-CN" dirty="0"/>
            </a:br>
            <a:br>
              <a:rPr lang="zh-CN" altLang="en-US" dirty="0"/>
            </a:br>
            <a:endParaRPr lang="en-US" altLang="zh-CN" dirty="0"/>
          </a:p>
        </p:txBody>
      </p:sp>
      <p:sp>
        <p:nvSpPr>
          <p:cNvPr id="15" name="AutoShape 14">
            <a:extLst>
              <a:ext uri="{FF2B5EF4-FFF2-40B4-BE49-F238E27FC236}">
                <a16:creationId xmlns:a16="http://schemas.microsoft.com/office/drawing/2014/main" id="{D552621F-5330-452A-A7C8-507945C3B535}"/>
              </a:ext>
            </a:extLst>
          </p:cNvPr>
          <p:cNvSpPr>
            <a:spLocks noChangeArrowheads="1"/>
          </p:cNvSpPr>
          <p:nvPr/>
        </p:nvSpPr>
        <p:spPr bwMode="auto">
          <a:xfrm>
            <a:off x="819565" y="1383469"/>
            <a:ext cx="360362" cy="349250"/>
          </a:xfrm>
          <a:prstGeom prst="diamond">
            <a:avLst/>
          </a:prstGeom>
          <a:solidFill>
            <a:srgbClr val="00417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b="1" dirty="0">
              <a:solidFill>
                <a:schemeClr val="bg1"/>
              </a:solidFill>
            </a:endParaRPr>
          </a:p>
        </p:txBody>
      </p:sp>
      <p:sp>
        <p:nvSpPr>
          <p:cNvPr id="5" name="文本框 4">
            <a:extLst>
              <a:ext uri="{FF2B5EF4-FFF2-40B4-BE49-F238E27FC236}">
                <a16:creationId xmlns:a16="http://schemas.microsoft.com/office/drawing/2014/main" id="{B35456DE-6EBC-476E-8B55-8C3A4EA5210D}"/>
              </a:ext>
            </a:extLst>
          </p:cNvPr>
          <p:cNvSpPr txBox="1"/>
          <p:nvPr/>
        </p:nvSpPr>
        <p:spPr>
          <a:xfrm>
            <a:off x="1179926" y="1363387"/>
            <a:ext cx="5278023" cy="646331"/>
          </a:xfrm>
          <a:prstGeom prst="rect">
            <a:avLst/>
          </a:prstGeom>
          <a:noFill/>
        </p:spPr>
        <p:txBody>
          <a:bodyPr wrap="square" rtlCol="0">
            <a:spAutoFit/>
          </a:bodyPr>
          <a:lstStyle/>
          <a:p>
            <a:r>
              <a:rPr lang="zh-CN" altLang="en-US" dirty="0"/>
              <a:t>前端主要的任务</a:t>
            </a:r>
            <a:r>
              <a:rPr lang="en-US" altLang="zh-CN" dirty="0"/>
              <a:t>----</a:t>
            </a:r>
            <a:r>
              <a:rPr lang="zh-CN" altLang="en-US" dirty="0"/>
              <a:t>数据载入的动态等待效果界面</a:t>
            </a:r>
            <a:endParaRPr lang="en-US" altLang="zh-CN" dirty="0"/>
          </a:p>
          <a:p>
            <a:endParaRPr lang="zh-CN" altLang="en-US" dirty="0"/>
          </a:p>
        </p:txBody>
      </p:sp>
      <p:pic>
        <p:nvPicPr>
          <p:cNvPr id="4098" name="图片 1">
            <a:extLst>
              <a:ext uri="{FF2B5EF4-FFF2-40B4-BE49-F238E27FC236}">
                <a16:creationId xmlns:a16="http://schemas.microsoft.com/office/drawing/2014/main" id="{6FBC2AF6-14B0-415D-9C7E-4810890882E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6439" y="2592747"/>
            <a:ext cx="6761796" cy="2596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0D2CD882-9E88-478D-B84E-CD1EED11F8C6}"/>
              </a:ext>
            </a:extLst>
          </p:cNvPr>
          <p:cNvSpPr/>
          <p:nvPr/>
        </p:nvSpPr>
        <p:spPr>
          <a:xfrm>
            <a:off x="3556258" y="5508635"/>
            <a:ext cx="2262158" cy="369332"/>
          </a:xfrm>
          <a:prstGeom prst="rect">
            <a:avLst/>
          </a:prstGeom>
        </p:spPr>
        <p:txBody>
          <a:bodyPr wrap="none">
            <a:spAutoFit/>
          </a:bodyPr>
          <a:lstStyle/>
          <a:p>
            <a:r>
              <a:rPr lang="zh-CN" altLang="zh-CN" kern="100" dirty="0">
                <a:latin typeface="Times New Roman" panose="02020603050405020304" pitchFamily="18" charset="0"/>
                <a:cs typeface="Times New Roman" panose="02020603050405020304" pitchFamily="18" charset="0"/>
              </a:rPr>
              <a:t>数据加载至本地界面</a:t>
            </a:r>
            <a:endParaRPr lang="zh-CN" altLang="en-US" dirty="0"/>
          </a:p>
        </p:txBody>
      </p:sp>
      <p:sp>
        <p:nvSpPr>
          <p:cNvPr id="2" name="文本框 1">
            <a:extLst>
              <a:ext uri="{FF2B5EF4-FFF2-40B4-BE49-F238E27FC236}">
                <a16:creationId xmlns:a16="http://schemas.microsoft.com/office/drawing/2014/main" id="{D9F9827D-46D9-49AA-8CCE-708F4C4F59DC}"/>
              </a:ext>
            </a:extLst>
          </p:cNvPr>
          <p:cNvSpPr txBox="1"/>
          <p:nvPr/>
        </p:nvSpPr>
        <p:spPr>
          <a:xfrm>
            <a:off x="1179926" y="1884500"/>
            <a:ext cx="5382037" cy="369332"/>
          </a:xfrm>
          <a:prstGeom prst="rect">
            <a:avLst/>
          </a:prstGeom>
          <a:noFill/>
        </p:spPr>
        <p:txBody>
          <a:bodyPr wrap="square" rtlCol="0">
            <a:spAutoFit/>
          </a:bodyPr>
          <a:lstStyle/>
          <a:p>
            <a:r>
              <a:rPr lang="zh-CN" altLang="en-US" dirty="0"/>
              <a:t>动态等待界面主要利用</a:t>
            </a:r>
            <a:r>
              <a:rPr lang="en-US" altLang="zh-CN" dirty="0" err="1"/>
              <a:t>css</a:t>
            </a:r>
            <a:r>
              <a:rPr lang="zh-CN" altLang="en-US" dirty="0"/>
              <a:t>动画效果</a:t>
            </a:r>
          </a:p>
        </p:txBody>
      </p:sp>
    </p:spTree>
    <p:extLst>
      <p:ext uri="{BB962C8B-B14F-4D97-AF65-F5344CB8AC3E}">
        <p14:creationId xmlns:p14="http://schemas.microsoft.com/office/powerpoint/2010/main" val="3547585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11</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2100" y="435610"/>
            <a:ext cx="51346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2.</a:t>
            </a:r>
            <a:r>
              <a:rPr lang="zh-CN" altLang="en-US" sz="2800" b="1" dirty="0"/>
              <a:t>课题分解</a:t>
            </a:r>
            <a:r>
              <a:rPr lang="en-US" altLang="zh-CN" sz="2800" b="1" dirty="0"/>
              <a:t>----</a:t>
            </a:r>
            <a:r>
              <a:rPr lang="zh-CN" altLang="en-US" sz="2800" b="1" dirty="0"/>
              <a:t>前端</a:t>
            </a:r>
          </a:p>
          <a:p>
            <a:endParaRPr lang="zh-CN" altLang="en-US" sz="2800" b="1" dirty="0"/>
          </a:p>
          <a:p>
            <a:endParaRPr lang="zh-CN" altLang="en-US" sz="2800" b="1" dirty="0"/>
          </a:p>
        </p:txBody>
      </p:sp>
      <p:pic>
        <p:nvPicPr>
          <p:cNvPr id="23" name="图片 22">
            <a:extLst>
              <a:ext uri="{FF2B5EF4-FFF2-40B4-BE49-F238E27FC236}">
                <a16:creationId xmlns:a16="http://schemas.microsoft.com/office/drawing/2014/main" id="{D6D4BBFB-0014-4802-A6FF-FADB9B9E9270}"/>
              </a:ext>
            </a:extLst>
          </p:cNvPr>
          <p:cNvPicPr>
            <a:picLocks noChangeAspect="1"/>
          </p:cNvPicPr>
          <p:nvPr/>
        </p:nvPicPr>
        <p:blipFill>
          <a:blip r:embed="rId3"/>
          <a:stretch>
            <a:fillRect/>
          </a:stretch>
        </p:blipFill>
        <p:spPr>
          <a:xfrm>
            <a:off x="7462652" y="197218"/>
            <a:ext cx="1422770" cy="811497"/>
          </a:xfrm>
          <a:prstGeom prst="rect">
            <a:avLst/>
          </a:prstGeom>
        </p:spPr>
      </p:pic>
      <p:sp>
        <p:nvSpPr>
          <p:cNvPr id="13" name="矩形 12">
            <a:extLst>
              <a:ext uri="{FF2B5EF4-FFF2-40B4-BE49-F238E27FC236}">
                <a16:creationId xmlns:a16="http://schemas.microsoft.com/office/drawing/2014/main" id="{05177502-BD28-4B4E-8C87-3ECC0A2849E3}"/>
              </a:ext>
            </a:extLst>
          </p:cNvPr>
          <p:cNvSpPr/>
          <p:nvPr/>
        </p:nvSpPr>
        <p:spPr>
          <a:xfrm>
            <a:off x="1491120" y="3164615"/>
            <a:ext cx="5318990" cy="923330"/>
          </a:xfrm>
          <a:prstGeom prst="rect">
            <a:avLst/>
          </a:prstGeom>
        </p:spPr>
        <p:txBody>
          <a:bodyPr wrap="square">
            <a:spAutoFit/>
          </a:bodyPr>
          <a:lstStyle/>
          <a:p>
            <a:br>
              <a:rPr lang="en-US" altLang="zh-CN" dirty="0"/>
            </a:br>
            <a:br>
              <a:rPr lang="zh-CN" altLang="en-US" dirty="0"/>
            </a:br>
            <a:endParaRPr lang="en-US" altLang="zh-CN" dirty="0"/>
          </a:p>
        </p:txBody>
      </p:sp>
      <p:sp>
        <p:nvSpPr>
          <p:cNvPr id="15" name="AutoShape 14">
            <a:extLst>
              <a:ext uri="{FF2B5EF4-FFF2-40B4-BE49-F238E27FC236}">
                <a16:creationId xmlns:a16="http://schemas.microsoft.com/office/drawing/2014/main" id="{D552621F-5330-452A-A7C8-507945C3B535}"/>
              </a:ext>
            </a:extLst>
          </p:cNvPr>
          <p:cNvSpPr>
            <a:spLocks noChangeArrowheads="1"/>
          </p:cNvSpPr>
          <p:nvPr/>
        </p:nvSpPr>
        <p:spPr bwMode="auto">
          <a:xfrm>
            <a:off x="819565" y="1383469"/>
            <a:ext cx="360362" cy="349250"/>
          </a:xfrm>
          <a:prstGeom prst="diamond">
            <a:avLst/>
          </a:prstGeom>
          <a:solidFill>
            <a:srgbClr val="00417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b="1" dirty="0">
              <a:solidFill>
                <a:schemeClr val="bg1"/>
              </a:solidFill>
            </a:endParaRPr>
          </a:p>
        </p:txBody>
      </p:sp>
      <p:sp>
        <p:nvSpPr>
          <p:cNvPr id="5" name="文本框 4">
            <a:extLst>
              <a:ext uri="{FF2B5EF4-FFF2-40B4-BE49-F238E27FC236}">
                <a16:creationId xmlns:a16="http://schemas.microsoft.com/office/drawing/2014/main" id="{B35456DE-6EBC-476E-8B55-8C3A4EA5210D}"/>
              </a:ext>
            </a:extLst>
          </p:cNvPr>
          <p:cNvSpPr txBox="1"/>
          <p:nvPr/>
        </p:nvSpPr>
        <p:spPr>
          <a:xfrm>
            <a:off x="1179926" y="1363387"/>
            <a:ext cx="5278023" cy="646331"/>
          </a:xfrm>
          <a:prstGeom prst="rect">
            <a:avLst/>
          </a:prstGeom>
          <a:noFill/>
        </p:spPr>
        <p:txBody>
          <a:bodyPr wrap="square" rtlCol="0">
            <a:spAutoFit/>
          </a:bodyPr>
          <a:lstStyle/>
          <a:p>
            <a:r>
              <a:rPr lang="zh-CN" altLang="en-US" dirty="0"/>
              <a:t>前端主要的任务</a:t>
            </a:r>
            <a:r>
              <a:rPr lang="en-US" altLang="zh-CN" dirty="0"/>
              <a:t>----</a:t>
            </a:r>
            <a:r>
              <a:rPr lang="zh-CN" altLang="en-US" dirty="0"/>
              <a:t>数据载入的动态等待效果界面</a:t>
            </a:r>
            <a:endParaRPr lang="en-US" altLang="zh-CN" dirty="0"/>
          </a:p>
          <a:p>
            <a:endParaRPr lang="zh-CN" altLang="en-US" dirty="0"/>
          </a:p>
        </p:txBody>
      </p:sp>
      <p:pic>
        <p:nvPicPr>
          <p:cNvPr id="14" name="图片 13">
            <a:extLst>
              <a:ext uri="{FF2B5EF4-FFF2-40B4-BE49-F238E27FC236}">
                <a16:creationId xmlns:a16="http://schemas.microsoft.com/office/drawing/2014/main" id="{F2DA899D-7714-433C-BF44-1D8EFC96143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5823" y="2789931"/>
            <a:ext cx="7095283" cy="2242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E653DA4D-AD10-40DC-A3BD-5C701039A117}"/>
              </a:ext>
            </a:extLst>
          </p:cNvPr>
          <p:cNvSpPr/>
          <p:nvPr/>
        </p:nvSpPr>
        <p:spPr>
          <a:xfrm>
            <a:off x="3365655" y="5309947"/>
            <a:ext cx="2723823" cy="369332"/>
          </a:xfrm>
          <a:prstGeom prst="rect">
            <a:avLst/>
          </a:prstGeom>
        </p:spPr>
        <p:txBody>
          <a:bodyPr wrap="none">
            <a:spAutoFit/>
          </a:bodyPr>
          <a:lstStyle/>
          <a:p>
            <a:r>
              <a:rPr lang="zh-CN" altLang="zh-CN" kern="100" dirty="0">
                <a:latin typeface="Times New Roman" panose="02020603050405020304" pitchFamily="18" charset="0"/>
                <a:cs typeface="Times New Roman" panose="02020603050405020304" pitchFamily="18" charset="0"/>
              </a:rPr>
              <a:t>本地数据加载至内存界面</a:t>
            </a:r>
            <a:endParaRPr lang="zh-CN" altLang="en-US" dirty="0"/>
          </a:p>
        </p:txBody>
      </p:sp>
      <p:sp>
        <p:nvSpPr>
          <p:cNvPr id="11" name="文本框 10">
            <a:extLst>
              <a:ext uri="{FF2B5EF4-FFF2-40B4-BE49-F238E27FC236}">
                <a16:creationId xmlns:a16="http://schemas.microsoft.com/office/drawing/2014/main" id="{ECCCF847-8CB1-4903-9C89-8BFD070EDCD7}"/>
              </a:ext>
            </a:extLst>
          </p:cNvPr>
          <p:cNvSpPr txBox="1"/>
          <p:nvPr/>
        </p:nvSpPr>
        <p:spPr>
          <a:xfrm>
            <a:off x="1175823" y="1999923"/>
            <a:ext cx="6437328" cy="646331"/>
          </a:xfrm>
          <a:prstGeom prst="rect">
            <a:avLst/>
          </a:prstGeom>
          <a:noFill/>
        </p:spPr>
        <p:txBody>
          <a:bodyPr wrap="square" rtlCol="0">
            <a:spAutoFit/>
          </a:bodyPr>
          <a:lstStyle/>
          <a:p>
            <a:r>
              <a:rPr lang="zh-CN" altLang="en-US" dirty="0"/>
              <a:t>进度条动态显示完成百分比主要利用</a:t>
            </a:r>
            <a:r>
              <a:rPr lang="en-US" altLang="zh-CN" dirty="0" err="1"/>
              <a:t>websocket</a:t>
            </a:r>
            <a:r>
              <a:rPr lang="zh-CN" altLang="en-US" dirty="0"/>
              <a:t>服务端传送数据的机制。</a:t>
            </a:r>
          </a:p>
        </p:txBody>
      </p:sp>
    </p:spTree>
    <p:extLst>
      <p:ext uri="{BB962C8B-B14F-4D97-AF65-F5344CB8AC3E}">
        <p14:creationId xmlns:p14="http://schemas.microsoft.com/office/powerpoint/2010/main" val="2430758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12</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2100" y="435610"/>
            <a:ext cx="51346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2.</a:t>
            </a:r>
            <a:r>
              <a:rPr lang="zh-CN" altLang="en-US" sz="2800" b="1" dirty="0"/>
              <a:t>课题分解</a:t>
            </a:r>
            <a:r>
              <a:rPr lang="en-US" altLang="zh-CN" sz="2800" b="1" dirty="0"/>
              <a:t>----</a:t>
            </a:r>
            <a:r>
              <a:rPr lang="zh-CN" altLang="en-US" sz="2800" b="1" dirty="0"/>
              <a:t>前端</a:t>
            </a:r>
          </a:p>
          <a:p>
            <a:endParaRPr lang="zh-CN" altLang="en-US" sz="2800" b="1" dirty="0"/>
          </a:p>
          <a:p>
            <a:endParaRPr lang="zh-CN" altLang="en-US" sz="2800" b="1" dirty="0"/>
          </a:p>
        </p:txBody>
      </p:sp>
      <p:pic>
        <p:nvPicPr>
          <p:cNvPr id="23" name="图片 22">
            <a:extLst>
              <a:ext uri="{FF2B5EF4-FFF2-40B4-BE49-F238E27FC236}">
                <a16:creationId xmlns:a16="http://schemas.microsoft.com/office/drawing/2014/main" id="{D6D4BBFB-0014-4802-A6FF-FADB9B9E9270}"/>
              </a:ext>
            </a:extLst>
          </p:cNvPr>
          <p:cNvPicPr>
            <a:picLocks noChangeAspect="1"/>
          </p:cNvPicPr>
          <p:nvPr/>
        </p:nvPicPr>
        <p:blipFill>
          <a:blip r:embed="rId3"/>
          <a:stretch>
            <a:fillRect/>
          </a:stretch>
        </p:blipFill>
        <p:spPr>
          <a:xfrm>
            <a:off x="7462652" y="197218"/>
            <a:ext cx="1422770" cy="811497"/>
          </a:xfrm>
          <a:prstGeom prst="rect">
            <a:avLst/>
          </a:prstGeom>
        </p:spPr>
      </p:pic>
      <p:sp>
        <p:nvSpPr>
          <p:cNvPr id="13" name="矩形 12">
            <a:extLst>
              <a:ext uri="{FF2B5EF4-FFF2-40B4-BE49-F238E27FC236}">
                <a16:creationId xmlns:a16="http://schemas.microsoft.com/office/drawing/2014/main" id="{05177502-BD28-4B4E-8C87-3ECC0A2849E3}"/>
              </a:ext>
            </a:extLst>
          </p:cNvPr>
          <p:cNvSpPr/>
          <p:nvPr/>
        </p:nvSpPr>
        <p:spPr>
          <a:xfrm>
            <a:off x="1491120" y="3164615"/>
            <a:ext cx="5318990" cy="923330"/>
          </a:xfrm>
          <a:prstGeom prst="rect">
            <a:avLst/>
          </a:prstGeom>
        </p:spPr>
        <p:txBody>
          <a:bodyPr wrap="square">
            <a:spAutoFit/>
          </a:bodyPr>
          <a:lstStyle/>
          <a:p>
            <a:br>
              <a:rPr lang="en-US" altLang="zh-CN" dirty="0"/>
            </a:br>
            <a:br>
              <a:rPr lang="zh-CN" altLang="en-US" dirty="0"/>
            </a:br>
            <a:endParaRPr lang="en-US" altLang="zh-CN" dirty="0"/>
          </a:p>
        </p:txBody>
      </p:sp>
      <p:sp>
        <p:nvSpPr>
          <p:cNvPr id="15" name="AutoShape 14">
            <a:extLst>
              <a:ext uri="{FF2B5EF4-FFF2-40B4-BE49-F238E27FC236}">
                <a16:creationId xmlns:a16="http://schemas.microsoft.com/office/drawing/2014/main" id="{D552621F-5330-452A-A7C8-507945C3B535}"/>
              </a:ext>
            </a:extLst>
          </p:cNvPr>
          <p:cNvSpPr>
            <a:spLocks noChangeArrowheads="1"/>
          </p:cNvSpPr>
          <p:nvPr/>
        </p:nvSpPr>
        <p:spPr bwMode="auto">
          <a:xfrm>
            <a:off x="819565" y="1383469"/>
            <a:ext cx="360362" cy="349250"/>
          </a:xfrm>
          <a:prstGeom prst="diamond">
            <a:avLst/>
          </a:prstGeom>
          <a:solidFill>
            <a:srgbClr val="00417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b="1" dirty="0">
              <a:solidFill>
                <a:schemeClr val="bg1"/>
              </a:solidFill>
            </a:endParaRPr>
          </a:p>
        </p:txBody>
      </p:sp>
      <p:sp>
        <p:nvSpPr>
          <p:cNvPr id="5" name="文本框 4">
            <a:extLst>
              <a:ext uri="{FF2B5EF4-FFF2-40B4-BE49-F238E27FC236}">
                <a16:creationId xmlns:a16="http://schemas.microsoft.com/office/drawing/2014/main" id="{B35456DE-6EBC-476E-8B55-8C3A4EA5210D}"/>
              </a:ext>
            </a:extLst>
          </p:cNvPr>
          <p:cNvSpPr txBox="1"/>
          <p:nvPr/>
        </p:nvSpPr>
        <p:spPr>
          <a:xfrm>
            <a:off x="1179926" y="1363387"/>
            <a:ext cx="5278023" cy="646331"/>
          </a:xfrm>
          <a:prstGeom prst="rect">
            <a:avLst/>
          </a:prstGeom>
          <a:noFill/>
        </p:spPr>
        <p:txBody>
          <a:bodyPr wrap="square" rtlCol="0">
            <a:spAutoFit/>
          </a:bodyPr>
          <a:lstStyle/>
          <a:p>
            <a:r>
              <a:rPr lang="zh-CN" altLang="en-US" dirty="0"/>
              <a:t>前端主要的任务</a:t>
            </a:r>
            <a:r>
              <a:rPr lang="en-US" altLang="zh-CN" dirty="0"/>
              <a:t>----</a:t>
            </a:r>
            <a:r>
              <a:rPr lang="zh-CN" altLang="en-US" dirty="0"/>
              <a:t>错误文件显示界面</a:t>
            </a:r>
            <a:endParaRPr lang="en-US" altLang="zh-CN" dirty="0"/>
          </a:p>
          <a:p>
            <a:endParaRPr lang="zh-CN" altLang="en-US" dirty="0"/>
          </a:p>
        </p:txBody>
      </p:sp>
      <p:pic>
        <p:nvPicPr>
          <p:cNvPr id="7170" name="图片 1">
            <a:extLst>
              <a:ext uri="{FF2B5EF4-FFF2-40B4-BE49-F238E27FC236}">
                <a16:creationId xmlns:a16="http://schemas.microsoft.com/office/drawing/2014/main" id="{1929454C-C73C-4333-B01E-8A9DBCF0DD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0540" y="1986601"/>
            <a:ext cx="7436735" cy="2982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FD318C44-E471-40AE-9634-7EB317B96B91}"/>
              </a:ext>
            </a:extLst>
          </p:cNvPr>
          <p:cNvSpPr/>
          <p:nvPr/>
        </p:nvSpPr>
        <p:spPr>
          <a:xfrm>
            <a:off x="1179925" y="5062456"/>
            <a:ext cx="6618159" cy="923330"/>
          </a:xfrm>
          <a:prstGeom prst="rect">
            <a:avLst/>
          </a:prstGeom>
        </p:spPr>
        <p:txBody>
          <a:bodyPr wrap="square">
            <a:spAutoFit/>
          </a:bodyPr>
          <a:lstStyle/>
          <a:p>
            <a:r>
              <a:rPr lang="zh-CN" altLang="en-US" dirty="0"/>
              <a:t>在数据加载至内存的过程中，可能遇见一些错误文件，这些文件不能被加载至内存中，所以要以一个额外的方式来提示用户，并给出不能加载的原因。</a:t>
            </a:r>
          </a:p>
        </p:txBody>
      </p:sp>
    </p:spTree>
    <p:extLst>
      <p:ext uri="{BB962C8B-B14F-4D97-AF65-F5344CB8AC3E}">
        <p14:creationId xmlns:p14="http://schemas.microsoft.com/office/powerpoint/2010/main" val="3613606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13</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2100" y="435610"/>
            <a:ext cx="51346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2.</a:t>
            </a:r>
            <a:r>
              <a:rPr lang="zh-CN" altLang="en-US" sz="2800" b="1" dirty="0"/>
              <a:t>课题分解</a:t>
            </a:r>
            <a:r>
              <a:rPr lang="en-US" altLang="zh-CN" sz="2800" b="1" dirty="0"/>
              <a:t>----</a:t>
            </a:r>
            <a:r>
              <a:rPr lang="zh-CN" altLang="en-US" sz="2800" b="1" dirty="0"/>
              <a:t>前端</a:t>
            </a:r>
          </a:p>
          <a:p>
            <a:endParaRPr lang="zh-CN" altLang="en-US" sz="2800" b="1" dirty="0"/>
          </a:p>
          <a:p>
            <a:endParaRPr lang="zh-CN" altLang="en-US" sz="2800" b="1" dirty="0"/>
          </a:p>
        </p:txBody>
      </p:sp>
      <p:pic>
        <p:nvPicPr>
          <p:cNvPr id="23" name="图片 22">
            <a:extLst>
              <a:ext uri="{FF2B5EF4-FFF2-40B4-BE49-F238E27FC236}">
                <a16:creationId xmlns:a16="http://schemas.microsoft.com/office/drawing/2014/main" id="{D6D4BBFB-0014-4802-A6FF-FADB9B9E9270}"/>
              </a:ext>
            </a:extLst>
          </p:cNvPr>
          <p:cNvPicPr>
            <a:picLocks noChangeAspect="1"/>
          </p:cNvPicPr>
          <p:nvPr/>
        </p:nvPicPr>
        <p:blipFill>
          <a:blip r:embed="rId3"/>
          <a:stretch>
            <a:fillRect/>
          </a:stretch>
        </p:blipFill>
        <p:spPr>
          <a:xfrm>
            <a:off x="7462652" y="197218"/>
            <a:ext cx="1422770" cy="811497"/>
          </a:xfrm>
          <a:prstGeom prst="rect">
            <a:avLst/>
          </a:prstGeom>
        </p:spPr>
      </p:pic>
      <p:sp>
        <p:nvSpPr>
          <p:cNvPr id="13" name="矩形 12">
            <a:extLst>
              <a:ext uri="{FF2B5EF4-FFF2-40B4-BE49-F238E27FC236}">
                <a16:creationId xmlns:a16="http://schemas.microsoft.com/office/drawing/2014/main" id="{05177502-BD28-4B4E-8C87-3ECC0A2849E3}"/>
              </a:ext>
            </a:extLst>
          </p:cNvPr>
          <p:cNvSpPr/>
          <p:nvPr/>
        </p:nvSpPr>
        <p:spPr>
          <a:xfrm>
            <a:off x="1491120" y="3164615"/>
            <a:ext cx="5318990" cy="923330"/>
          </a:xfrm>
          <a:prstGeom prst="rect">
            <a:avLst/>
          </a:prstGeom>
        </p:spPr>
        <p:txBody>
          <a:bodyPr wrap="square">
            <a:spAutoFit/>
          </a:bodyPr>
          <a:lstStyle/>
          <a:p>
            <a:br>
              <a:rPr lang="en-US" altLang="zh-CN" dirty="0"/>
            </a:br>
            <a:br>
              <a:rPr lang="zh-CN" altLang="en-US" dirty="0"/>
            </a:br>
            <a:endParaRPr lang="en-US" altLang="zh-CN" dirty="0"/>
          </a:p>
        </p:txBody>
      </p:sp>
      <p:sp>
        <p:nvSpPr>
          <p:cNvPr id="15" name="AutoShape 14">
            <a:extLst>
              <a:ext uri="{FF2B5EF4-FFF2-40B4-BE49-F238E27FC236}">
                <a16:creationId xmlns:a16="http://schemas.microsoft.com/office/drawing/2014/main" id="{D552621F-5330-452A-A7C8-507945C3B535}"/>
              </a:ext>
            </a:extLst>
          </p:cNvPr>
          <p:cNvSpPr>
            <a:spLocks noChangeArrowheads="1"/>
          </p:cNvSpPr>
          <p:nvPr/>
        </p:nvSpPr>
        <p:spPr bwMode="auto">
          <a:xfrm>
            <a:off x="819565" y="1383469"/>
            <a:ext cx="360362" cy="349250"/>
          </a:xfrm>
          <a:prstGeom prst="diamond">
            <a:avLst/>
          </a:prstGeom>
          <a:solidFill>
            <a:srgbClr val="00417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b="1" dirty="0">
              <a:solidFill>
                <a:schemeClr val="bg1"/>
              </a:solidFill>
            </a:endParaRPr>
          </a:p>
        </p:txBody>
      </p:sp>
      <p:sp>
        <p:nvSpPr>
          <p:cNvPr id="5" name="文本框 4">
            <a:extLst>
              <a:ext uri="{FF2B5EF4-FFF2-40B4-BE49-F238E27FC236}">
                <a16:creationId xmlns:a16="http://schemas.microsoft.com/office/drawing/2014/main" id="{B35456DE-6EBC-476E-8B55-8C3A4EA5210D}"/>
              </a:ext>
            </a:extLst>
          </p:cNvPr>
          <p:cNvSpPr txBox="1"/>
          <p:nvPr/>
        </p:nvSpPr>
        <p:spPr>
          <a:xfrm>
            <a:off x="1179926" y="1363387"/>
            <a:ext cx="5278023" cy="923330"/>
          </a:xfrm>
          <a:prstGeom prst="rect">
            <a:avLst/>
          </a:prstGeom>
          <a:noFill/>
        </p:spPr>
        <p:txBody>
          <a:bodyPr wrap="square" rtlCol="0">
            <a:spAutoFit/>
          </a:bodyPr>
          <a:lstStyle/>
          <a:p>
            <a:r>
              <a:rPr lang="zh-CN" altLang="en-US" dirty="0"/>
              <a:t>前端主要的任务</a:t>
            </a:r>
            <a:r>
              <a:rPr lang="en-US" altLang="zh-CN" dirty="0"/>
              <a:t>----</a:t>
            </a:r>
            <a:r>
              <a:rPr lang="zh-CN" altLang="en-US" dirty="0"/>
              <a:t>查询结果显示效果</a:t>
            </a:r>
            <a:endParaRPr lang="en-US" altLang="zh-CN" dirty="0"/>
          </a:p>
          <a:p>
            <a:endParaRPr lang="en-US" altLang="zh-CN" dirty="0"/>
          </a:p>
          <a:p>
            <a:endParaRPr lang="zh-CN" altLang="en-US" dirty="0"/>
          </a:p>
        </p:txBody>
      </p:sp>
      <p:pic>
        <p:nvPicPr>
          <p:cNvPr id="5122" name="图片 1">
            <a:extLst>
              <a:ext uri="{FF2B5EF4-FFF2-40B4-BE49-F238E27FC236}">
                <a16:creationId xmlns:a16="http://schemas.microsoft.com/office/drawing/2014/main" id="{C8F6627B-99A0-442C-8B60-1D5DE7E3C7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2686" y="2164297"/>
            <a:ext cx="7165247" cy="240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49E0CE5E-90D7-4BC0-A96C-C612749CE6DC}"/>
              </a:ext>
            </a:extLst>
          </p:cNvPr>
          <p:cNvSpPr txBox="1"/>
          <p:nvPr/>
        </p:nvSpPr>
        <p:spPr>
          <a:xfrm>
            <a:off x="1179926" y="5187527"/>
            <a:ext cx="6987789" cy="369332"/>
          </a:xfrm>
          <a:prstGeom prst="rect">
            <a:avLst/>
          </a:prstGeom>
          <a:noFill/>
        </p:spPr>
        <p:txBody>
          <a:bodyPr wrap="square" rtlCol="0">
            <a:spAutoFit/>
          </a:bodyPr>
          <a:lstStyle/>
          <a:p>
            <a:r>
              <a:rPr lang="zh-CN" altLang="en-US" dirty="0"/>
              <a:t>表格静态模式使用</a:t>
            </a:r>
            <a:r>
              <a:rPr lang="en-US" altLang="zh-CN" dirty="0"/>
              <a:t>art-template</a:t>
            </a:r>
            <a:r>
              <a:rPr lang="zh-CN" altLang="en-US" dirty="0"/>
              <a:t>生成，最终能动态的显示查询结果</a:t>
            </a:r>
          </a:p>
        </p:txBody>
      </p:sp>
    </p:spTree>
    <p:extLst>
      <p:ext uri="{BB962C8B-B14F-4D97-AF65-F5344CB8AC3E}">
        <p14:creationId xmlns:p14="http://schemas.microsoft.com/office/powerpoint/2010/main" val="1555982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14</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2100" y="435610"/>
            <a:ext cx="51346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2.</a:t>
            </a:r>
            <a:r>
              <a:rPr lang="zh-CN" altLang="en-US" sz="2800" b="1" dirty="0"/>
              <a:t>课题分解</a:t>
            </a:r>
            <a:r>
              <a:rPr lang="en-US" altLang="zh-CN" sz="2800" b="1" dirty="0"/>
              <a:t>----</a:t>
            </a:r>
            <a:r>
              <a:rPr lang="zh-CN" altLang="en-US" sz="2800" b="1" dirty="0"/>
              <a:t>前端</a:t>
            </a:r>
          </a:p>
          <a:p>
            <a:endParaRPr lang="zh-CN" altLang="en-US" sz="2800" b="1" dirty="0"/>
          </a:p>
          <a:p>
            <a:endParaRPr lang="zh-CN" altLang="en-US" sz="2800" b="1" dirty="0"/>
          </a:p>
        </p:txBody>
      </p:sp>
      <p:pic>
        <p:nvPicPr>
          <p:cNvPr id="23" name="图片 22">
            <a:extLst>
              <a:ext uri="{FF2B5EF4-FFF2-40B4-BE49-F238E27FC236}">
                <a16:creationId xmlns:a16="http://schemas.microsoft.com/office/drawing/2014/main" id="{D6D4BBFB-0014-4802-A6FF-FADB9B9E9270}"/>
              </a:ext>
            </a:extLst>
          </p:cNvPr>
          <p:cNvPicPr>
            <a:picLocks noChangeAspect="1"/>
          </p:cNvPicPr>
          <p:nvPr/>
        </p:nvPicPr>
        <p:blipFill>
          <a:blip r:embed="rId3"/>
          <a:stretch>
            <a:fillRect/>
          </a:stretch>
        </p:blipFill>
        <p:spPr>
          <a:xfrm>
            <a:off x="7462652" y="197218"/>
            <a:ext cx="1422770" cy="811497"/>
          </a:xfrm>
          <a:prstGeom prst="rect">
            <a:avLst/>
          </a:prstGeom>
        </p:spPr>
      </p:pic>
      <p:sp>
        <p:nvSpPr>
          <p:cNvPr id="13" name="矩形 12">
            <a:extLst>
              <a:ext uri="{FF2B5EF4-FFF2-40B4-BE49-F238E27FC236}">
                <a16:creationId xmlns:a16="http://schemas.microsoft.com/office/drawing/2014/main" id="{05177502-BD28-4B4E-8C87-3ECC0A2849E3}"/>
              </a:ext>
            </a:extLst>
          </p:cNvPr>
          <p:cNvSpPr/>
          <p:nvPr/>
        </p:nvSpPr>
        <p:spPr>
          <a:xfrm>
            <a:off x="1491120" y="3164615"/>
            <a:ext cx="5318990" cy="923330"/>
          </a:xfrm>
          <a:prstGeom prst="rect">
            <a:avLst/>
          </a:prstGeom>
        </p:spPr>
        <p:txBody>
          <a:bodyPr wrap="square">
            <a:spAutoFit/>
          </a:bodyPr>
          <a:lstStyle/>
          <a:p>
            <a:br>
              <a:rPr lang="en-US" altLang="zh-CN" dirty="0"/>
            </a:br>
            <a:br>
              <a:rPr lang="zh-CN" altLang="en-US" dirty="0"/>
            </a:br>
            <a:endParaRPr lang="en-US" altLang="zh-CN" dirty="0"/>
          </a:p>
        </p:txBody>
      </p:sp>
      <p:sp>
        <p:nvSpPr>
          <p:cNvPr id="15" name="AutoShape 14">
            <a:extLst>
              <a:ext uri="{FF2B5EF4-FFF2-40B4-BE49-F238E27FC236}">
                <a16:creationId xmlns:a16="http://schemas.microsoft.com/office/drawing/2014/main" id="{D552621F-5330-452A-A7C8-507945C3B535}"/>
              </a:ext>
            </a:extLst>
          </p:cNvPr>
          <p:cNvSpPr>
            <a:spLocks noChangeArrowheads="1"/>
          </p:cNvSpPr>
          <p:nvPr/>
        </p:nvSpPr>
        <p:spPr bwMode="auto">
          <a:xfrm>
            <a:off x="819565" y="1383469"/>
            <a:ext cx="360362" cy="349250"/>
          </a:xfrm>
          <a:prstGeom prst="diamond">
            <a:avLst/>
          </a:prstGeom>
          <a:solidFill>
            <a:srgbClr val="00417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b="1" dirty="0">
              <a:solidFill>
                <a:schemeClr val="bg1"/>
              </a:solidFill>
            </a:endParaRPr>
          </a:p>
        </p:txBody>
      </p:sp>
      <p:sp>
        <p:nvSpPr>
          <p:cNvPr id="5" name="文本框 4">
            <a:extLst>
              <a:ext uri="{FF2B5EF4-FFF2-40B4-BE49-F238E27FC236}">
                <a16:creationId xmlns:a16="http://schemas.microsoft.com/office/drawing/2014/main" id="{B35456DE-6EBC-476E-8B55-8C3A4EA5210D}"/>
              </a:ext>
            </a:extLst>
          </p:cNvPr>
          <p:cNvSpPr txBox="1"/>
          <p:nvPr/>
        </p:nvSpPr>
        <p:spPr>
          <a:xfrm>
            <a:off x="1179926" y="1363387"/>
            <a:ext cx="5278023" cy="923330"/>
          </a:xfrm>
          <a:prstGeom prst="rect">
            <a:avLst/>
          </a:prstGeom>
          <a:noFill/>
        </p:spPr>
        <p:txBody>
          <a:bodyPr wrap="square" rtlCol="0">
            <a:spAutoFit/>
          </a:bodyPr>
          <a:lstStyle/>
          <a:p>
            <a:r>
              <a:rPr lang="zh-CN" altLang="en-US" dirty="0"/>
              <a:t>前端主要的任务</a:t>
            </a:r>
            <a:r>
              <a:rPr lang="en-US" altLang="zh-CN" dirty="0"/>
              <a:t>----</a:t>
            </a:r>
            <a:r>
              <a:rPr lang="zh-CN" altLang="en-US" dirty="0"/>
              <a:t>查询结果显示效果</a:t>
            </a:r>
            <a:endParaRPr lang="en-US" altLang="zh-CN" dirty="0"/>
          </a:p>
          <a:p>
            <a:endParaRPr lang="en-US" altLang="zh-CN" dirty="0"/>
          </a:p>
          <a:p>
            <a:endParaRPr lang="zh-CN" altLang="en-US" dirty="0"/>
          </a:p>
        </p:txBody>
      </p:sp>
      <p:sp>
        <p:nvSpPr>
          <p:cNvPr id="2" name="文本框 1">
            <a:extLst>
              <a:ext uri="{FF2B5EF4-FFF2-40B4-BE49-F238E27FC236}">
                <a16:creationId xmlns:a16="http://schemas.microsoft.com/office/drawing/2014/main" id="{49E0CE5E-90D7-4BC0-A96C-C612749CE6DC}"/>
              </a:ext>
            </a:extLst>
          </p:cNvPr>
          <p:cNvSpPr txBox="1"/>
          <p:nvPr/>
        </p:nvSpPr>
        <p:spPr>
          <a:xfrm>
            <a:off x="1179926" y="2148952"/>
            <a:ext cx="7329102" cy="2031325"/>
          </a:xfrm>
          <a:prstGeom prst="rect">
            <a:avLst/>
          </a:prstGeom>
          <a:noFill/>
        </p:spPr>
        <p:txBody>
          <a:bodyPr wrap="square" rtlCol="0">
            <a:spAutoFit/>
          </a:bodyPr>
          <a:lstStyle/>
          <a:p>
            <a:r>
              <a:rPr lang="zh-CN" altLang="en-US" dirty="0"/>
              <a:t>表格静态模式使用</a:t>
            </a:r>
            <a:r>
              <a:rPr lang="en-US" altLang="zh-CN" dirty="0"/>
              <a:t>art-template</a:t>
            </a:r>
            <a:r>
              <a:rPr lang="zh-CN" altLang="en-US" dirty="0"/>
              <a:t>生成，为何不使用</a:t>
            </a:r>
            <a:r>
              <a:rPr lang="en-US" altLang="zh-CN" dirty="0" err="1"/>
              <a:t>django</a:t>
            </a:r>
            <a:r>
              <a:rPr lang="zh-CN" altLang="en-US" dirty="0"/>
              <a:t>自带的模板呢？</a:t>
            </a:r>
            <a:endParaRPr lang="en-US" altLang="zh-CN" dirty="0"/>
          </a:p>
          <a:p>
            <a:endParaRPr lang="en-US" altLang="zh-CN" dirty="0"/>
          </a:p>
          <a:p>
            <a:r>
              <a:rPr lang="zh-CN" altLang="en-US" dirty="0"/>
              <a:t>原因在于：</a:t>
            </a:r>
            <a:r>
              <a:rPr lang="en-US" altLang="zh-CN" dirty="0" err="1"/>
              <a:t>django</a:t>
            </a:r>
            <a:r>
              <a:rPr lang="zh-CN" altLang="en-US" dirty="0"/>
              <a:t>模板是一次性渲染，而我们的查询数据是在不停的发送，所以要不停的要渲染网页页面。</a:t>
            </a:r>
            <a:endParaRPr lang="en-US" altLang="zh-CN" dirty="0"/>
          </a:p>
          <a:p>
            <a:endParaRPr lang="en-US" altLang="zh-CN" dirty="0"/>
          </a:p>
          <a:p>
            <a:r>
              <a:rPr lang="zh-CN" altLang="en-US" dirty="0"/>
              <a:t>最终通过调研定位到</a:t>
            </a:r>
            <a:r>
              <a:rPr lang="en-US" altLang="zh-CN" dirty="0"/>
              <a:t>art-template</a:t>
            </a:r>
            <a:r>
              <a:rPr lang="zh-CN" altLang="en-US" dirty="0"/>
              <a:t>生成静态模板，当要渲染数据时，调用一次</a:t>
            </a:r>
            <a:r>
              <a:rPr lang="en-US" altLang="zh-CN" dirty="0"/>
              <a:t>art-template</a:t>
            </a:r>
            <a:r>
              <a:rPr lang="zh-CN" altLang="en-US" dirty="0"/>
              <a:t>模板，将模板以</a:t>
            </a:r>
            <a:r>
              <a:rPr lang="en-US" altLang="zh-CN" dirty="0"/>
              <a:t>append</a:t>
            </a:r>
            <a:r>
              <a:rPr lang="zh-CN" altLang="en-US" dirty="0"/>
              <a:t>的方式添加至网页页面中即可。</a:t>
            </a:r>
            <a:endParaRPr lang="en-US" altLang="zh-CN" dirty="0"/>
          </a:p>
        </p:txBody>
      </p:sp>
    </p:spTree>
    <p:extLst>
      <p:ext uri="{BB962C8B-B14F-4D97-AF65-F5344CB8AC3E}">
        <p14:creationId xmlns:p14="http://schemas.microsoft.com/office/powerpoint/2010/main" val="1271209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15</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2100" y="435610"/>
            <a:ext cx="51346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2.</a:t>
            </a:r>
            <a:r>
              <a:rPr lang="zh-CN" altLang="en-US" sz="2800" b="1" dirty="0"/>
              <a:t>课题分解</a:t>
            </a:r>
            <a:r>
              <a:rPr lang="en-US" altLang="zh-CN" sz="2800" b="1" dirty="0"/>
              <a:t>----</a:t>
            </a:r>
            <a:r>
              <a:rPr lang="zh-CN" altLang="en-US" sz="2800" b="1" dirty="0"/>
              <a:t>前端</a:t>
            </a:r>
          </a:p>
          <a:p>
            <a:endParaRPr lang="zh-CN" altLang="en-US" sz="2800" b="1" dirty="0"/>
          </a:p>
          <a:p>
            <a:endParaRPr lang="zh-CN" altLang="en-US" sz="2800" b="1" dirty="0"/>
          </a:p>
        </p:txBody>
      </p:sp>
      <p:pic>
        <p:nvPicPr>
          <p:cNvPr id="23" name="图片 22">
            <a:extLst>
              <a:ext uri="{FF2B5EF4-FFF2-40B4-BE49-F238E27FC236}">
                <a16:creationId xmlns:a16="http://schemas.microsoft.com/office/drawing/2014/main" id="{D6D4BBFB-0014-4802-A6FF-FADB9B9E9270}"/>
              </a:ext>
            </a:extLst>
          </p:cNvPr>
          <p:cNvPicPr>
            <a:picLocks noChangeAspect="1"/>
          </p:cNvPicPr>
          <p:nvPr/>
        </p:nvPicPr>
        <p:blipFill>
          <a:blip r:embed="rId3"/>
          <a:stretch>
            <a:fillRect/>
          </a:stretch>
        </p:blipFill>
        <p:spPr>
          <a:xfrm>
            <a:off x="7462652" y="197218"/>
            <a:ext cx="1422770" cy="811497"/>
          </a:xfrm>
          <a:prstGeom prst="rect">
            <a:avLst/>
          </a:prstGeom>
        </p:spPr>
      </p:pic>
      <p:sp>
        <p:nvSpPr>
          <p:cNvPr id="13" name="矩形 12">
            <a:extLst>
              <a:ext uri="{FF2B5EF4-FFF2-40B4-BE49-F238E27FC236}">
                <a16:creationId xmlns:a16="http://schemas.microsoft.com/office/drawing/2014/main" id="{05177502-BD28-4B4E-8C87-3ECC0A2849E3}"/>
              </a:ext>
            </a:extLst>
          </p:cNvPr>
          <p:cNvSpPr/>
          <p:nvPr/>
        </p:nvSpPr>
        <p:spPr>
          <a:xfrm>
            <a:off x="1491120" y="3164615"/>
            <a:ext cx="5318990" cy="923330"/>
          </a:xfrm>
          <a:prstGeom prst="rect">
            <a:avLst/>
          </a:prstGeom>
        </p:spPr>
        <p:txBody>
          <a:bodyPr wrap="square">
            <a:spAutoFit/>
          </a:bodyPr>
          <a:lstStyle/>
          <a:p>
            <a:br>
              <a:rPr lang="en-US" altLang="zh-CN" dirty="0"/>
            </a:br>
            <a:br>
              <a:rPr lang="zh-CN" altLang="en-US" dirty="0"/>
            </a:br>
            <a:endParaRPr lang="en-US" altLang="zh-CN" dirty="0"/>
          </a:p>
        </p:txBody>
      </p:sp>
      <p:sp>
        <p:nvSpPr>
          <p:cNvPr id="15" name="AutoShape 14">
            <a:extLst>
              <a:ext uri="{FF2B5EF4-FFF2-40B4-BE49-F238E27FC236}">
                <a16:creationId xmlns:a16="http://schemas.microsoft.com/office/drawing/2014/main" id="{D552621F-5330-452A-A7C8-507945C3B535}"/>
              </a:ext>
            </a:extLst>
          </p:cNvPr>
          <p:cNvSpPr>
            <a:spLocks noChangeArrowheads="1"/>
          </p:cNvSpPr>
          <p:nvPr/>
        </p:nvSpPr>
        <p:spPr bwMode="auto">
          <a:xfrm>
            <a:off x="819565" y="1383469"/>
            <a:ext cx="360362" cy="349250"/>
          </a:xfrm>
          <a:prstGeom prst="diamond">
            <a:avLst/>
          </a:prstGeom>
          <a:solidFill>
            <a:srgbClr val="00417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b="1" dirty="0">
              <a:solidFill>
                <a:schemeClr val="bg1"/>
              </a:solidFill>
            </a:endParaRPr>
          </a:p>
        </p:txBody>
      </p:sp>
      <p:sp>
        <p:nvSpPr>
          <p:cNvPr id="5" name="文本框 4">
            <a:extLst>
              <a:ext uri="{FF2B5EF4-FFF2-40B4-BE49-F238E27FC236}">
                <a16:creationId xmlns:a16="http://schemas.microsoft.com/office/drawing/2014/main" id="{B35456DE-6EBC-476E-8B55-8C3A4EA5210D}"/>
              </a:ext>
            </a:extLst>
          </p:cNvPr>
          <p:cNvSpPr txBox="1"/>
          <p:nvPr/>
        </p:nvSpPr>
        <p:spPr>
          <a:xfrm>
            <a:off x="1179926" y="1363387"/>
            <a:ext cx="5278023" cy="923330"/>
          </a:xfrm>
          <a:prstGeom prst="rect">
            <a:avLst/>
          </a:prstGeom>
          <a:noFill/>
        </p:spPr>
        <p:txBody>
          <a:bodyPr wrap="square" rtlCol="0">
            <a:spAutoFit/>
          </a:bodyPr>
          <a:lstStyle/>
          <a:p>
            <a:r>
              <a:rPr lang="zh-CN" altLang="en-US" dirty="0"/>
              <a:t>前端主要的任务</a:t>
            </a:r>
            <a:r>
              <a:rPr lang="en-US" altLang="zh-CN" dirty="0"/>
              <a:t>----</a:t>
            </a:r>
            <a:r>
              <a:rPr lang="zh-CN" altLang="en-US" dirty="0"/>
              <a:t>关键字标红</a:t>
            </a:r>
            <a:endParaRPr lang="en-US" altLang="zh-CN" dirty="0"/>
          </a:p>
          <a:p>
            <a:endParaRPr lang="en-US" altLang="zh-CN" dirty="0"/>
          </a:p>
          <a:p>
            <a:endParaRPr lang="zh-CN" altLang="en-US" dirty="0"/>
          </a:p>
        </p:txBody>
      </p:sp>
      <p:pic>
        <p:nvPicPr>
          <p:cNvPr id="1027" name="图片 1">
            <a:extLst>
              <a:ext uri="{FF2B5EF4-FFF2-40B4-BE49-F238E27FC236}">
                <a16:creationId xmlns:a16="http://schemas.microsoft.com/office/drawing/2014/main" id="{7E78DA62-7DB8-4D61-8128-2E7259E18E1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5402" y="1865990"/>
            <a:ext cx="6317478" cy="290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1E69C06A-CAC3-4E7A-B943-0532BC1EFBFD}"/>
              </a:ext>
            </a:extLst>
          </p:cNvPr>
          <p:cNvSpPr txBox="1"/>
          <p:nvPr/>
        </p:nvSpPr>
        <p:spPr>
          <a:xfrm>
            <a:off x="1335402" y="5434568"/>
            <a:ext cx="5332526" cy="369332"/>
          </a:xfrm>
          <a:prstGeom prst="rect">
            <a:avLst/>
          </a:prstGeom>
          <a:noFill/>
        </p:spPr>
        <p:txBody>
          <a:bodyPr wrap="square" rtlCol="0">
            <a:spAutoFit/>
          </a:bodyPr>
          <a:lstStyle/>
          <a:p>
            <a:r>
              <a:rPr lang="zh-CN" altLang="en-US" dirty="0"/>
              <a:t>如上所示的关键字标红技术是如何实现的呢？</a:t>
            </a:r>
          </a:p>
        </p:txBody>
      </p:sp>
    </p:spTree>
    <p:extLst>
      <p:ext uri="{BB962C8B-B14F-4D97-AF65-F5344CB8AC3E}">
        <p14:creationId xmlns:p14="http://schemas.microsoft.com/office/powerpoint/2010/main" val="880298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16</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2100" y="435610"/>
            <a:ext cx="51346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2.</a:t>
            </a:r>
            <a:r>
              <a:rPr lang="zh-CN" altLang="en-US" sz="2800" b="1" dirty="0"/>
              <a:t>课题分解</a:t>
            </a:r>
            <a:r>
              <a:rPr lang="en-US" altLang="zh-CN" sz="2800" b="1" dirty="0"/>
              <a:t>----</a:t>
            </a:r>
            <a:r>
              <a:rPr lang="zh-CN" altLang="en-US" sz="2800" b="1" dirty="0"/>
              <a:t>前端</a:t>
            </a:r>
          </a:p>
          <a:p>
            <a:endParaRPr lang="zh-CN" altLang="en-US" sz="2800" b="1" dirty="0"/>
          </a:p>
          <a:p>
            <a:endParaRPr lang="zh-CN" altLang="en-US" sz="2800" b="1" dirty="0"/>
          </a:p>
        </p:txBody>
      </p:sp>
      <p:pic>
        <p:nvPicPr>
          <p:cNvPr id="23" name="图片 22">
            <a:extLst>
              <a:ext uri="{FF2B5EF4-FFF2-40B4-BE49-F238E27FC236}">
                <a16:creationId xmlns:a16="http://schemas.microsoft.com/office/drawing/2014/main" id="{D6D4BBFB-0014-4802-A6FF-FADB9B9E9270}"/>
              </a:ext>
            </a:extLst>
          </p:cNvPr>
          <p:cNvPicPr>
            <a:picLocks noChangeAspect="1"/>
          </p:cNvPicPr>
          <p:nvPr/>
        </p:nvPicPr>
        <p:blipFill>
          <a:blip r:embed="rId3"/>
          <a:stretch>
            <a:fillRect/>
          </a:stretch>
        </p:blipFill>
        <p:spPr>
          <a:xfrm>
            <a:off x="7462652" y="197218"/>
            <a:ext cx="1422770" cy="811497"/>
          </a:xfrm>
          <a:prstGeom prst="rect">
            <a:avLst/>
          </a:prstGeom>
        </p:spPr>
      </p:pic>
      <p:sp>
        <p:nvSpPr>
          <p:cNvPr id="13" name="矩形 12">
            <a:extLst>
              <a:ext uri="{FF2B5EF4-FFF2-40B4-BE49-F238E27FC236}">
                <a16:creationId xmlns:a16="http://schemas.microsoft.com/office/drawing/2014/main" id="{05177502-BD28-4B4E-8C87-3ECC0A2849E3}"/>
              </a:ext>
            </a:extLst>
          </p:cNvPr>
          <p:cNvSpPr/>
          <p:nvPr/>
        </p:nvSpPr>
        <p:spPr>
          <a:xfrm>
            <a:off x="1316458" y="1919921"/>
            <a:ext cx="6522723" cy="3693319"/>
          </a:xfrm>
          <a:prstGeom prst="rect">
            <a:avLst/>
          </a:prstGeom>
        </p:spPr>
        <p:txBody>
          <a:bodyPr wrap="square">
            <a:spAutoFit/>
          </a:bodyPr>
          <a:lstStyle/>
          <a:p>
            <a:r>
              <a:rPr lang="zh-CN" altLang="en-US" dirty="0"/>
              <a:t>原理：</a:t>
            </a:r>
            <a:r>
              <a:rPr lang="zh-CN" altLang="zh-CN" dirty="0"/>
              <a:t>后台操作关键字的匹配过程中，匹配的文本以字符串的形式加入一些</a:t>
            </a:r>
            <a:r>
              <a:rPr lang="en-US" altLang="zh-CN" dirty="0"/>
              <a:t>html</a:t>
            </a:r>
            <a:r>
              <a:rPr lang="zh-CN" altLang="zh-CN" dirty="0"/>
              <a:t>元素的标签，然后将整个字符串代入到前端，前端处理技术以</a:t>
            </a:r>
            <a:r>
              <a:rPr lang="en-US" altLang="zh-CN" dirty="0"/>
              <a:t>html</a:t>
            </a:r>
            <a:r>
              <a:rPr lang="zh-CN" altLang="zh-CN" dirty="0"/>
              <a:t>的形式解析字符串，而不是普通字符串的形式解析。</a:t>
            </a:r>
            <a:endParaRPr lang="en-US" altLang="zh-CN" dirty="0"/>
          </a:p>
          <a:p>
            <a:endParaRPr lang="zh-CN" altLang="zh-CN" dirty="0"/>
          </a:p>
          <a:p>
            <a:r>
              <a:rPr lang="zh-CN" altLang="zh-CN" dirty="0"/>
              <a:t>如</a:t>
            </a:r>
            <a:r>
              <a:rPr lang="zh-CN" altLang="en-US" dirty="0"/>
              <a:t>：</a:t>
            </a:r>
            <a:r>
              <a:rPr lang="zh-CN" altLang="zh-CN" dirty="0"/>
              <a:t>关键字“普通商团满载奖励”，匹配的文本是“普通商团队员满载奖励”，则在后台需要对匹配的文本进行处理，处理的结果为</a:t>
            </a:r>
          </a:p>
          <a:p>
            <a:r>
              <a:rPr lang="en-US" altLang="zh-CN" dirty="0"/>
              <a:t>” &lt;span style="color: red"&gt;</a:t>
            </a:r>
            <a:r>
              <a:rPr lang="zh-CN" altLang="zh-CN" dirty="0"/>
              <a:t>普通商团</a:t>
            </a:r>
            <a:r>
              <a:rPr lang="en-US" altLang="zh-CN" dirty="0"/>
              <a:t>&lt;/span&gt;</a:t>
            </a:r>
            <a:r>
              <a:rPr lang="zh-CN" altLang="zh-CN" dirty="0"/>
              <a:t>队员</a:t>
            </a:r>
            <a:r>
              <a:rPr lang="en-US" altLang="zh-CN" dirty="0"/>
              <a:t>&lt;span style="color: red"&gt;</a:t>
            </a:r>
            <a:r>
              <a:rPr lang="zh-CN" altLang="zh-CN" dirty="0"/>
              <a:t>满载奖励</a:t>
            </a:r>
            <a:r>
              <a:rPr lang="en-US" altLang="zh-CN" dirty="0"/>
              <a:t>&lt;/span&gt;”</a:t>
            </a:r>
            <a:endParaRPr lang="zh-CN" altLang="zh-CN" dirty="0"/>
          </a:p>
          <a:p>
            <a:r>
              <a:rPr lang="zh-CN" altLang="zh-CN" dirty="0"/>
              <a:t>后台将处理完成后的匹配文本传到前端，前端通过转义的方式来解析匹配后的字符串就可以得到关键字标红的结果。至于关键字</a:t>
            </a:r>
            <a:r>
              <a:rPr lang="zh-CN" altLang="en-US" dirty="0"/>
              <a:t>的</a:t>
            </a:r>
            <a:r>
              <a:rPr lang="zh-CN" altLang="zh-CN" dirty="0"/>
              <a:t>拆分</a:t>
            </a:r>
            <a:r>
              <a:rPr lang="zh-CN" altLang="en-US" dirty="0"/>
              <a:t>主要是</a:t>
            </a:r>
            <a:r>
              <a:rPr lang="zh-CN" altLang="zh-CN" dirty="0"/>
              <a:t>正则表达式匹配的</a:t>
            </a:r>
            <a:r>
              <a:rPr lang="en-US" altLang="zh-CN" dirty="0"/>
              <a:t>groups</a:t>
            </a:r>
            <a:r>
              <a:rPr lang="zh-CN" altLang="zh-CN" dirty="0"/>
              <a:t>方法</a:t>
            </a:r>
            <a:r>
              <a:rPr lang="zh-CN" altLang="en-US" dirty="0"/>
              <a:t>。</a:t>
            </a:r>
            <a:endParaRPr lang="en-US" altLang="zh-CN" dirty="0"/>
          </a:p>
        </p:txBody>
      </p:sp>
      <p:sp>
        <p:nvSpPr>
          <p:cNvPr id="15" name="AutoShape 14">
            <a:extLst>
              <a:ext uri="{FF2B5EF4-FFF2-40B4-BE49-F238E27FC236}">
                <a16:creationId xmlns:a16="http://schemas.microsoft.com/office/drawing/2014/main" id="{D552621F-5330-452A-A7C8-507945C3B535}"/>
              </a:ext>
            </a:extLst>
          </p:cNvPr>
          <p:cNvSpPr>
            <a:spLocks noChangeArrowheads="1"/>
          </p:cNvSpPr>
          <p:nvPr/>
        </p:nvSpPr>
        <p:spPr bwMode="auto">
          <a:xfrm>
            <a:off x="819565" y="1383469"/>
            <a:ext cx="360362" cy="349250"/>
          </a:xfrm>
          <a:prstGeom prst="diamond">
            <a:avLst/>
          </a:prstGeom>
          <a:solidFill>
            <a:srgbClr val="00417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b="1" dirty="0">
              <a:solidFill>
                <a:schemeClr val="bg1"/>
              </a:solidFill>
            </a:endParaRPr>
          </a:p>
        </p:txBody>
      </p:sp>
      <p:sp>
        <p:nvSpPr>
          <p:cNvPr id="5" name="文本框 4">
            <a:extLst>
              <a:ext uri="{FF2B5EF4-FFF2-40B4-BE49-F238E27FC236}">
                <a16:creationId xmlns:a16="http://schemas.microsoft.com/office/drawing/2014/main" id="{B35456DE-6EBC-476E-8B55-8C3A4EA5210D}"/>
              </a:ext>
            </a:extLst>
          </p:cNvPr>
          <p:cNvSpPr txBox="1"/>
          <p:nvPr/>
        </p:nvSpPr>
        <p:spPr>
          <a:xfrm>
            <a:off x="1179926" y="1363387"/>
            <a:ext cx="5278023" cy="923330"/>
          </a:xfrm>
          <a:prstGeom prst="rect">
            <a:avLst/>
          </a:prstGeom>
          <a:noFill/>
        </p:spPr>
        <p:txBody>
          <a:bodyPr wrap="square" rtlCol="0">
            <a:spAutoFit/>
          </a:bodyPr>
          <a:lstStyle/>
          <a:p>
            <a:r>
              <a:rPr lang="zh-CN" altLang="en-US" dirty="0"/>
              <a:t>前端主要的任务</a:t>
            </a:r>
            <a:r>
              <a:rPr lang="en-US" altLang="zh-CN" dirty="0"/>
              <a:t>----</a:t>
            </a:r>
            <a:r>
              <a:rPr lang="zh-CN" altLang="en-US" dirty="0"/>
              <a:t>关键字标红</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750945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17</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2100" y="435610"/>
            <a:ext cx="51346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2.</a:t>
            </a:r>
            <a:r>
              <a:rPr lang="zh-CN" altLang="en-US" sz="2800" b="1" dirty="0"/>
              <a:t>课题分解</a:t>
            </a:r>
            <a:r>
              <a:rPr lang="en-US" altLang="zh-CN" sz="2800" b="1" dirty="0"/>
              <a:t>----</a:t>
            </a:r>
            <a:r>
              <a:rPr lang="zh-CN" altLang="en-US" sz="2800" b="1" dirty="0"/>
              <a:t>后端</a:t>
            </a:r>
          </a:p>
          <a:p>
            <a:endParaRPr lang="zh-CN" altLang="en-US" sz="2800" b="1" dirty="0"/>
          </a:p>
          <a:p>
            <a:endParaRPr lang="zh-CN" altLang="en-US" sz="2800" b="1" dirty="0"/>
          </a:p>
        </p:txBody>
      </p:sp>
      <p:pic>
        <p:nvPicPr>
          <p:cNvPr id="23" name="图片 22">
            <a:extLst>
              <a:ext uri="{FF2B5EF4-FFF2-40B4-BE49-F238E27FC236}">
                <a16:creationId xmlns:a16="http://schemas.microsoft.com/office/drawing/2014/main" id="{D6D4BBFB-0014-4802-A6FF-FADB9B9E9270}"/>
              </a:ext>
            </a:extLst>
          </p:cNvPr>
          <p:cNvPicPr>
            <a:picLocks noChangeAspect="1"/>
          </p:cNvPicPr>
          <p:nvPr/>
        </p:nvPicPr>
        <p:blipFill>
          <a:blip r:embed="rId3"/>
          <a:stretch>
            <a:fillRect/>
          </a:stretch>
        </p:blipFill>
        <p:spPr>
          <a:xfrm>
            <a:off x="7462652" y="197218"/>
            <a:ext cx="1422770" cy="811497"/>
          </a:xfrm>
          <a:prstGeom prst="rect">
            <a:avLst/>
          </a:prstGeom>
        </p:spPr>
      </p:pic>
      <p:sp>
        <p:nvSpPr>
          <p:cNvPr id="13" name="矩形 12">
            <a:extLst>
              <a:ext uri="{FF2B5EF4-FFF2-40B4-BE49-F238E27FC236}">
                <a16:creationId xmlns:a16="http://schemas.microsoft.com/office/drawing/2014/main" id="{05177502-BD28-4B4E-8C87-3ECC0A2849E3}"/>
              </a:ext>
            </a:extLst>
          </p:cNvPr>
          <p:cNvSpPr/>
          <p:nvPr/>
        </p:nvSpPr>
        <p:spPr>
          <a:xfrm>
            <a:off x="1491120" y="3164615"/>
            <a:ext cx="5318990" cy="923330"/>
          </a:xfrm>
          <a:prstGeom prst="rect">
            <a:avLst/>
          </a:prstGeom>
        </p:spPr>
        <p:txBody>
          <a:bodyPr wrap="square">
            <a:spAutoFit/>
          </a:bodyPr>
          <a:lstStyle/>
          <a:p>
            <a:br>
              <a:rPr lang="en-US" altLang="zh-CN" dirty="0"/>
            </a:br>
            <a:br>
              <a:rPr lang="zh-CN" altLang="en-US" dirty="0"/>
            </a:br>
            <a:endParaRPr lang="en-US" altLang="zh-CN" dirty="0"/>
          </a:p>
        </p:txBody>
      </p:sp>
      <p:sp>
        <p:nvSpPr>
          <p:cNvPr id="15" name="AutoShape 14">
            <a:extLst>
              <a:ext uri="{FF2B5EF4-FFF2-40B4-BE49-F238E27FC236}">
                <a16:creationId xmlns:a16="http://schemas.microsoft.com/office/drawing/2014/main" id="{D552621F-5330-452A-A7C8-507945C3B535}"/>
              </a:ext>
            </a:extLst>
          </p:cNvPr>
          <p:cNvSpPr>
            <a:spLocks noChangeArrowheads="1"/>
          </p:cNvSpPr>
          <p:nvPr/>
        </p:nvSpPr>
        <p:spPr bwMode="auto">
          <a:xfrm>
            <a:off x="819565" y="1383469"/>
            <a:ext cx="360362" cy="349250"/>
          </a:xfrm>
          <a:prstGeom prst="diamond">
            <a:avLst/>
          </a:prstGeom>
          <a:solidFill>
            <a:srgbClr val="00417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b="1" dirty="0">
              <a:solidFill>
                <a:schemeClr val="bg1"/>
              </a:solidFill>
            </a:endParaRPr>
          </a:p>
        </p:txBody>
      </p:sp>
      <p:sp>
        <p:nvSpPr>
          <p:cNvPr id="5" name="文本框 4">
            <a:extLst>
              <a:ext uri="{FF2B5EF4-FFF2-40B4-BE49-F238E27FC236}">
                <a16:creationId xmlns:a16="http://schemas.microsoft.com/office/drawing/2014/main" id="{B35456DE-6EBC-476E-8B55-8C3A4EA5210D}"/>
              </a:ext>
            </a:extLst>
          </p:cNvPr>
          <p:cNvSpPr txBox="1"/>
          <p:nvPr/>
        </p:nvSpPr>
        <p:spPr>
          <a:xfrm>
            <a:off x="1179926" y="1363387"/>
            <a:ext cx="5278023" cy="646331"/>
          </a:xfrm>
          <a:prstGeom prst="rect">
            <a:avLst/>
          </a:prstGeom>
          <a:noFill/>
        </p:spPr>
        <p:txBody>
          <a:bodyPr wrap="square" rtlCol="0">
            <a:spAutoFit/>
          </a:bodyPr>
          <a:lstStyle/>
          <a:p>
            <a:r>
              <a:rPr lang="zh-CN" altLang="en-US" dirty="0"/>
              <a:t>后端主要任务</a:t>
            </a:r>
            <a:endParaRPr lang="en-US" altLang="zh-CN" dirty="0"/>
          </a:p>
          <a:p>
            <a:endParaRPr lang="zh-CN" altLang="en-US" dirty="0"/>
          </a:p>
        </p:txBody>
      </p:sp>
      <p:sp>
        <p:nvSpPr>
          <p:cNvPr id="2" name="文本框 1">
            <a:extLst>
              <a:ext uri="{FF2B5EF4-FFF2-40B4-BE49-F238E27FC236}">
                <a16:creationId xmlns:a16="http://schemas.microsoft.com/office/drawing/2014/main" id="{71BECC76-7AEC-41EE-8BE3-E04453996D74}"/>
              </a:ext>
            </a:extLst>
          </p:cNvPr>
          <p:cNvSpPr txBox="1"/>
          <p:nvPr/>
        </p:nvSpPr>
        <p:spPr>
          <a:xfrm>
            <a:off x="1227525" y="2129891"/>
            <a:ext cx="3263760" cy="2585323"/>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a:t>
            </a:r>
            <a:r>
              <a:rPr lang="en-US" altLang="zh-CN" dirty="0" err="1"/>
              <a:t>xls</a:t>
            </a:r>
            <a:r>
              <a:rPr lang="en-US" altLang="zh-CN" dirty="0"/>
              <a:t>, .xlsx, .csv</a:t>
            </a:r>
            <a:r>
              <a:rPr lang="zh-CN" altLang="en-US" dirty="0"/>
              <a:t>文件数据解析</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文件编码格式检测</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精确查询算法</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模糊查询算法</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err="1"/>
              <a:t>Websocket</a:t>
            </a:r>
            <a:r>
              <a:rPr lang="zh-CN" altLang="en-US" dirty="0"/>
              <a:t>服务端通信构建</a:t>
            </a:r>
          </a:p>
        </p:txBody>
      </p:sp>
    </p:spTree>
    <p:extLst>
      <p:ext uri="{BB962C8B-B14F-4D97-AF65-F5344CB8AC3E}">
        <p14:creationId xmlns:p14="http://schemas.microsoft.com/office/powerpoint/2010/main" val="2556636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18</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2100" y="435610"/>
            <a:ext cx="51346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2.</a:t>
            </a:r>
            <a:r>
              <a:rPr lang="zh-CN" altLang="en-US" sz="2800" b="1" dirty="0"/>
              <a:t>课题分解</a:t>
            </a:r>
            <a:r>
              <a:rPr lang="en-US" altLang="zh-CN" sz="2800" b="1" dirty="0"/>
              <a:t>----</a:t>
            </a:r>
            <a:r>
              <a:rPr lang="zh-CN" altLang="en-US" sz="2800" b="1" dirty="0"/>
              <a:t>后端</a:t>
            </a:r>
          </a:p>
          <a:p>
            <a:endParaRPr lang="zh-CN" altLang="en-US" sz="2800" b="1" dirty="0"/>
          </a:p>
          <a:p>
            <a:endParaRPr lang="zh-CN" altLang="en-US" sz="2800" b="1" dirty="0"/>
          </a:p>
        </p:txBody>
      </p:sp>
      <p:pic>
        <p:nvPicPr>
          <p:cNvPr id="23" name="图片 22">
            <a:extLst>
              <a:ext uri="{FF2B5EF4-FFF2-40B4-BE49-F238E27FC236}">
                <a16:creationId xmlns:a16="http://schemas.microsoft.com/office/drawing/2014/main" id="{D6D4BBFB-0014-4802-A6FF-FADB9B9E9270}"/>
              </a:ext>
            </a:extLst>
          </p:cNvPr>
          <p:cNvPicPr>
            <a:picLocks noChangeAspect="1"/>
          </p:cNvPicPr>
          <p:nvPr/>
        </p:nvPicPr>
        <p:blipFill>
          <a:blip r:embed="rId3"/>
          <a:stretch>
            <a:fillRect/>
          </a:stretch>
        </p:blipFill>
        <p:spPr>
          <a:xfrm>
            <a:off x="7462652" y="197218"/>
            <a:ext cx="1422770" cy="811497"/>
          </a:xfrm>
          <a:prstGeom prst="rect">
            <a:avLst/>
          </a:prstGeom>
        </p:spPr>
      </p:pic>
      <p:sp>
        <p:nvSpPr>
          <p:cNvPr id="13" name="矩形 12">
            <a:extLst>
              <a:ext uri="{FF2B5EF4-FFF2-40B4-BE49-F238E27FC236}">
                <a16:creationId xmlns:a16="http://schemas.microsoft.com/office/drawing/2014/main" id="{05177502-BD28-4B4E-8C87-3ECC0A2849E3}"/>
              </a:ext>
            </a:extLst>
          </p:cNvPr>
          <p:cNvSpPr/>
          <p:nvPr/>
        </p:nvSpPr>
        <p:spPr>
          <a:xfrm>
            <a:off x="1491120" y="3164615"/>
            <a:ext cx="5318990" cy="923330"/>
          </a:xfrm>
          <a:prstGeom prst="rect">
            <a:avLst/>
          </a:prstGeom>
        </p:spPr>
        <p:txBody>
          <a:bodyPr wrap="square">
            <a:spAutoFit/>
          </a:bodyPr>
          <a:lstStyle/>
          <a:p>
            <a:br>
              <a:rPr lang="en-US" altLang="zh-CN" dirty="0"/>
            </a:br>
            <a:br>
              <a:rPr lang="zh-CN" altLang="en-US" dirty="0"/>
            </a:br>
            <a:endParaRPr lang="en-US" altLang="zh-CN" dirty="0"/>
          </a:p>
        </p:txBody>
      </p:sp>
      <p:sp>
        <p:nvSpPr>
          <p:cNvPr id="15" name="AutoShape 14">
            <a:extLst>
              <a:ext uri="{FF2B5EF4-FFF2-40B4-BE49-F238E27FC236}">
                <a16:creationId xmlns:a16="http://schemas.microsoft.com/office/drawing/2014/main" id="{D552621F-5330-452A-A7C8-507945C3B535}"/>
              </a:ext>
            </a:extLst>
          </p:cNvPr>
          <p:cNvSpPr>
            <a:spLocks noChangeArrowheads="1"/>
          </p:cNvSpPr>
          <p:nvPr/>
        </p:nvSpPr>
        <p:spPr bwMode="auto">
          <a:xfrm>
            <a:off x="819565" y="1383469"/>
            <a:ext cx="360362" cy="349250"/>
          </a:xfrm>
          <a:prstGeom prst="diamond">
            <a:avLst/>
          </a:prstGeom>
          <a:solidFill>
            <a:srgbClr val="00417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b="1" dirty="0">
              <a:solidFill>
                <a:schemeClr val="bg1"/>
              </a:solidFill>
            </a:endParaRPr>
          </a:p>
        </p:txBody>
      </p:sp>
      <p:sp>
        <p:nvSpPr>
          <p:cNvPr id="5" name="文本框 4">
            <a:extLst>
              <a:ext uri="{FF2B5EF4-FFF2-40B4-BE49-F238E27FC236}">
                <a16:creationId xmlns:a16="http://schemas.microsoft.com/office/drawing/2014/main" id="{B35456DE-6EBC-476E-8B55-8C3A4EA5210D}"/>
              </a:ext>
            </a:extLst>
          </p:cNvPr>
          <p:cNvSpPr txBox="1"/>
          <p:nvPr/>
        </p:nvSpPr>
        <p:spPr>
          <a:xfrm>
            <a:off x="1179926" y="1363387"/>
            <a:ext cx="5630184" cy="923330"/>
          </a:xfrm>
          <a:prstGeom prst="rect">
            <a:avLst/>
          </a:prstGeom>
          <a:noFill/>
        </p:spPr>
        <p:txBody>
          <a:bodyPr wrap="square" rtlCol="0">
            <a:spAutoFit/>
          </a:bodyPr>
          <a:lstStyle/>
          <a:p>
            <a:r>
              <a:rPr lang="zh-CN" altLang="en-US" dirty="0"/>
              <a:t>后端主要任务</a:t>
            </a:r>
            <a:r>
              <a:rPr lang="en-US" altLang="zh-CN" dirty="0"/>
              <a:t>----.</a:t>
            </a:r>
            <a:r>
              <a:rPr lang="en-US" altLang="zh-CN" dirty="0" err="1"/>
              <a:t>xls</a:t>
            </a:r>
            <a:r>
              <a:rPr lang="en-US" altLang="zh-CN" dirty="0"/>
              <a:t>, .xlsx, .csv</a:t>
            </a:r>
            <a:r>
              <a:rPr lang="zh-CN" altLang="en-US" dirty="0"/>
              <a:t>文件数据解析</a:t>
            </a:r>
            <a:endParaRPr lang="en-US" altLang="zh-CN" dirty="0"/>
          </a:p>
          <a:p>
            <a:endParaRPr lang="en-US" altLang="zh-CN" dirty="0"/>
          </a:p>
          <a:p>
            <a:endParaRPr lang="zh-CN" altLang="en-US" dirty="0"/>
          </a:p>
        </p:txBody>
      </p:sp>
      <p:sp>
        <p:nvSpPr>
          <p:cNvPr id="2" name="文本框 1">
            <a:extLst>
              <a:ext uri="{FF2B5EF4-FFF2-40B4-BE49-F238E27FC236}">
                <a16:creationId xmlns:a16="http://schemas.microsoft.com/office/drawing/2014/main" id="{65B60D27-A914-43FD-9987-98372DFD9561}"/>
              </a:ext>
            </a:extLst>
          </p:cNvPr>
          <p:cNvSpPr txBox="1"/>
          <p:nvPr/>
        </p:nvSpPr>
        <p:spPr>
          <a:xfrm>
            <a:off x="1179926" y="2192357"/>
            <a:ext cx="6664084" cy="3139321"/>
          </a:xfrm>
          <a:prstGeom prst="rect">
            <a:avLst/>
          </a:prstGeom>
          <a:noFill/>
        </p:spPr>
        <p:txBody>
          <a:bodyPr wrap="square" rtlCol="0">
            <a:spAutoFit/>
          </a:bodyPr>
          <a:lstStyle/>
          <a:p>
            <a:r>
              <a:rPr lang="en-US" altLang="zh-CN" dirty="0"/>
              <a:t>.</a:t>
            </a:r>
            <a:r>
              <a:rPr lang="en-US" altLang="zh-CN" dirty="0" err="1"/>
              <a:t>xls</a:t>
            </a:r>
            <a:r>
              <a:rPr lang="zh-CN" altLang="en-US" dirty="0"/>
              <a:t>文件： </a:t>
            </a:r>
            <a:r>
              <a:rPr lang="en-US" altLang="zh-CN" dirty="0"/>
              <a:t>03</a:t>
            </a:r>
            <a:r>
              <a:rPr lang="zh-CN" altLang="en-US" dirty="0"/>
              <a:t>版或之前</a:t>
            </a:r>
            <a:r>
              <a:rPr lang="en-US" altLang="zh-CN" dirty="0"/>
              <a:t>excel</a:t>
            </a:r>
            <a:r>
              <a:rPr lang="zh-CN" altLang="en-US" dirty="0"/>
              <a:t>文件</a:t>
            </a:r>
            <a:endParaRPr lang="en-US" altLang="zh-CN" dirty="0"/>
          </a:p>
          <a:p>
            <a:r>
              <a:rPr lang="zh-CN" altLang="en-US" dirty="0"/>
              <a:t>解析依赖第三方库</a:t>
            </a:r>
            <a:r>
              <a:rPr lang="en-US" altLang="zh-CN" dirty="0" err="1"/>
              <a:t>xlrd</a:t>
            </a:r>
            <a:endParaRPr lang="en-US" altLang="zh-CN" dirty="0"/>
          </a:p>
          <a:p>
            <a:endParaRPr lang="en-US" altLang="zh-CN" dirty="0"/>
          </a:p>
          <a:p>
            <a:r>
              <a:rPr lang="en-US" altLang="zh-CN" dirty="0"/>
              <a:t>.xlsx</a:t>
            </a:r>
            <a:r>
              <a:rPr lang="zh-CN" altLang="en-US" dirty="0"/>
              <a:t>文件： </a:t>
            </a:r>
            <a:r>
              <a:rPr lang="en-US" altLang="zh-CN" dirty="0"/>
              <a:t>07</a:t>
            </a:r>
            <a:r>
              <a:rPr lang="zh-CN" altLang="en-US" dirty="0"/>
              <a:t>或之后</a:t>
            </a:r>
            <a:r>
              <a:rPr lang="en-US" altLang="zh-CN" dirty="0"/>
              <a:t>excel</a:t>
            </a:r>
            <a:r>
              <a:rPr lang="zh-CN" altLang="en-US" dirty="0"/>
              <a:t>文件</a:t>
            </a:r>
            <a:endParaRPr lang="en-US" altLang="zh-CN" dirty="0"/>
          </a:p>
          <a:p>
            <a:r>
              <a:rPr lang="zh-CN" altLang="en-US" dirty="0"/>
              <a:t>解析依赖第三方库</a:t>
            </a:r>
            <a:r>
              <a:rPr lang="en-US" altLang="zh-CN" dirty="0" err="1"/>
              <a:t>openpyxl</a:t>
            </a:r>
            <a:endParaRPr lang="en-US" altLang="zh-CN" dirty="0"/>
          </a:p>
          <a:p>
            <a:endParaRPr lang="en-US" altLang="zh-CN" dirty="0"/>
          </a:p>
          <a:p>
            <a:r>
              <a:rPr lang="en-US" altLang="zh-CN" dirty="0"/>
              <a:t>.csv</a:t>
            </a:r>
            <a:r>
              <a:rPr lang="zh-CN" altLang="en-US" dirty="0"/>
              <a:t>文件</a:t>
            </a:r>
            <a:endParaRPr lang="en-US" altLang="zh-CN" dirty="0"/>
          </a:p>
          <a:p>
            <a:r>
              <a:rPr lang="zh-CN" altLang="en-US" dirty="0"/>
              <a:t>解析依赖第三方库</a:t>
            </a:r>
            <a:r>
              <a:rPr lang="en-US" altLang="zh-CN" dirty="0" err="1"/>
              <a:t>unicodecsv</a:t>
            </a:r>
            <a:r>
              <a:rPr lang="zh-CN" altLang="en-US" dirty="0"/>
              <a:t>，而不选择</a:t>
            </a:r>
            <a:r>
              <a:rPr lang="en-US" altLang="zh-CN" dirty="0"/>
              <a:t>csv</a:t>
            </a:r>
            <a:r>
              <a:rPr lang="zh-CN" altLang="en-US" dirty="0"/>
              <a:t>模块。</a:t>
            </a:r>
            <a:endParaRPr lang="en-US" altLang="zh-CN" dirty="0"/>
          </a:p>
          <a:p>
            <a:endParaRPr lang="en-US" altLang="zh-CN" dirty="0"/>
          </a:p>
          <a:p>
            <a:endParaRPr lang="en-US" altLang="zh-CN" dirty="0"/>
          </a:p>
          <a:p>
            <a:r>
              <a:rPr lang="zh-CN" altLang="en-US" dirty="0"/>
              <a:t>解析三个文件时，需要特别注意的一点是，表头行的判断</a:t>
            </a:r>
            <a:endParaRPr lang="en-US" altLang="zh-CN" dirty="0"/>
          </a:p>
        </p:txBody>
      </p:sp>
    </p:spTree>
    <p:extLst>
      <p:ext uri="{BB962C8B-B14F-4D97-AF65-F5344CB8AC3E}">
        <p14:creationId xmlns:p14="http://schemas.microsoft.com/office/powerpoint/2010/main" val="2636246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19</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2100" y="435610"/>
            <a:ext cx="51346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2.</a:t>
            </a:r>
            <a:r>
              <a:rPr lang="zh-CN" altLang="en-US" sz="2800" b="1" dirty="0"/>
              <a:t>课题分解</a:t>
            </a:r>
            <a:r>
              <a:rPr lang="en-US" altLang="zh-CN" sz="2800" b="1" dirty="0"/>
              <a:t>----</a:t>
            </a:r>
            <a:r>
              <a:rPr lang="zh-CN" altLang="en-US" sz="2800" b="1" dirty="0"/>
              <a:t>后端</a:t>
            </a:r>
          </a:p>
          <a:p>
            <a:endParaRPr lang="zh-CN" altLang="en-US" sz="2800" b="1" dirty="0"/>
          </a:p>
          <a:p>
            <a:endParaRPr lang="zh-CN" altLang="en-US" sz="2800" b="1" dirty="0"/>
          </a:p>
        </p:txBody>
      </p:sp>
      <p:pic>
        <p:nvPicPr>
          <p:cNvPr id="23" name="图片 22">
            <a:extLst>
              <a:ext uri="{FF2B5EF4-FFF2-40B4-BE49-F238E27FC236}">
                <a16:creationId xmlns:a16="http://schemas.microsoft.com/office/drawing/2014/main" id="{D6D4BBFB-0014-4802-A6FF-FADB9B9E9270}"/>
              </a:ext>
            </a:extLst>
          </p:cNvPr>
          <p:cNvPicPr>
            <a:picLocks noChangeAspect="1"/>
          </p:cNvPicPr>
          <p:nvPr/>
        </p:nvPicPr>
        <p:blipFill>
          <a:blip r:embed="rId3"/>
          <a:stretch>
            <a:fillRect/>
          </a:stretch>
        </p:blipFill>
        <p:spPr>
          <a:xfrm>
            <a:off x="7462652" y="197218"/>
            <a:ext cx="1422770" cy="811497"/>
          </a:xfrm>
          <a:prstGeom prst="rect">
            <a:avLst/>
          </a:prstGeom>
        </p:spPr>
      </p:pic>
      <p:sp>
        <p:nvSpPr>
          <p:cNvPr id="13" name="矩形 12">
            <a:extLst>
              <a:ext uri="{FF2B5EF4-FFF2-40B4-BE49-F238E27FC236}">
                <a16:creationId xmlns:a16="http://schemas.microsoft.com/office/drawing/2014/main" id="{05177502-BD28-4B4E-8C87-3ECC0A2849E3}"/>
              </a:ext>
            </a:extLst>
          </p:cNvPr>
          <p:cNvSpPr/>
          <p:nvPr/>
        </p:nvSpPr>
        <p:spPr>
          <a:xfrm>
            <a:off x="1491120" y="3164615"/>
            <a:ext cx="5318990" cy="923330"/>
          </a:xfrm>
          <a:prstGeom prst="rect">
            <a:avLst/>
          </a:prstGeom>
        </p:spPr>
        <p:txBody>
          <a:bodyPr wrap="square">
            <a:spAutoFit/>
          </a:bodyPr>
          <a:lstStyle/>
          <a:p>
            <a:br>
              <a:rPr lang="en-US" altLang="zh-CN" dirty="0"/>
            </a:br>
            <a:br>
              <a:rPr lang="zh-CN" altLang="en-US" dirty="0"/>
            </a:br>
            <a:endParaRPr lang="en-US" altLang="zh-CN" dirty="0"/>
          </a:p>
        </p:txBody>
      </p:sp>
      <p:sp>
        <p:nvSpPr>
          <p:cNvPr id="5" name="文本框 4">
            <a:extLst>
              <a:ext uri="{FF2B5EF4-FFF2-40B4-BE49-F238E27FC236}">
                <a16:creationId xmlns:a16="http://schemas.microsoft.com/office/drawing/2014/main" id="{B35456DE-6EBC-476E-8B55-8C3A4EA5210D}"/>
              </a:ext>
            </a:extLst>
          </p:cNvPr>
          <p:cNvSpPr txBox="1"/>
          <p:nvPr/>
        </p:nvSpPr>
        <p:spPr>
          <a:xfrm>
            <a:off x="1179926" y="1363387"/>
            <a:ext cx="5630184" cy="646331"/>
          </a:xfrm>
          <a:prstGeom prst="rect">
            <a:avLst/>
          </a:prstGeom>
          <a:noFill/>
        </p:spPr>
        <p:txBody>
          <a:bodyPr wrap="square" rtlCol="0">
            <a:spAutoFit/>
          </a:bodyPr>
          <a:lstStyle/>
          <a:p>
            <a:endParaRPr lang="en-US" altLang="zh-CN" dirty="0"/>
          </a:p>
          <a:p>
            <a:endParaRPr lang="zh-CN" altLang="en-US" dirty="0"/>
          </a:p>
        </p:txBody>
      </p:sp>
      <p:sp>
        <p:nvSpPr>
          <p:cNvPr id="2" name="文本框 1">
            <a:extLst>
              <a:ext uri="{FF2B5EF4-FFF2-40B4-BE49-F238E27FC236}">
                <a16:creationId xmlns:a16="http://schemas.microsoft.com/office/drawing/2014/main" id="{65B60D27-A914-43FD-9987-98372DFD9561}"/>
              </a:ext>
            </a:extLst>
          </p:cNvPr>
          <p:cNvSpPr txBox="1"/>
          <p:nvPr/>
        </p:nvSpPr>
        <p:spPr>
          <a:xfrm>
            <a:off x="292099" y="1178721"/>
            <a:ext cx="7893433" cy="646331"/>
          </a:xfrm>
          <a:prstGeom prst="rect">
            <a:avLst/>
          </a:prstGeom>
          <a:noFill/>
        </p:spPr>
        <p:txBody>
          <a:bodyPr wrap="square" rtlCol="0">
            <a:spAutoFit/>
          </a:bodyPr>
          <a:lstStyle/>
          <a:p>
            <a:r>
              <a:rPr lang="zh-CN" altLang="en-US" dirty="0"/>
              <a:t>解析三个文件时，需要特别注意的一点是，表头行的判断，通常表头行一般在前三行。如下两张表，表头分别在第一行和第二行</a:t>
            </a:r>
            <a:endParaRPr lang="en-US" altLang="zh-CN" dirty="0"/>
          </a:p>
        </p:txBody>
      </p:sp>
      <p:pic>
        <p:nvPicPr>
          <p:cNvPr id="3" name="图片 2">
            <a:extLst>
              <a:ext uri="{FF2B5EF4-FFF2-40B4-BE49-F238E27FC236}">
                <a16:creationId xmlns:a16="http://schemas.microsoft.com/office/drawing/2014/main" id="{BE8EF515-93E9-4C52-B1C5-6412E9E26A36}"/>
              </a:ext>
            </a:extLst>
          </p:cNvPr>
          <p:cNvPicPr>
            <a:picLocks noChangeAspect="1"/>
          </p:cNvPicPr>
          <p:nvPr/>
        </p:nvPicPr>
        <p:blipFill>
          <a:blip r:embed="rId4"/>
          <a:stretch>
            <a:fillRect/>
          </a:stretch>
        </p:blipFill>
        <p:spPr>
          <a:xfrm>
            <a:off x="292098" y="1932200"/>
            <a:ext cx="8251695" cy="2967335"/>
          </a:xfrm>
          <a:prstGeom prst="rect">
            <a:avLst/>
          </a:prstGeom>
        </p:spPr>
      </p:pic>
      <p:pic>
        <p:nvPicPr>
          <p:cNvPr id="4" name="图片 3">
            <a:extLst>
              <a:ext uri="{FF2B5EF4-FFF2-40B4-BE49-F238E27FC236}">
                <a16:creationId xmlns:a16="http://schemas.microsoft.com/office/drawing/2014/main" id="{8ACEE314-7553-429A-986F-687F99845B9E}"/>
              </a:ext>
            </a:extLst>
          </p:cNvPr>
          <p:cNvPicPr>
            <a:picLocks noChangeAspect="1"/>
          </p:cNvPicPr>
          <p:nvPr/>
        </p:nvPicPr>
        <p:blipFill>
          <a:blip r:embed="rId5"/>
          <a:stretch>
            <a:fillRect/>
          </a:stretch>
        </p:blipFill>
        <p:spPr>
          <a:xfrm>
            <a:off x="263655" y="3890416"/>
            <a:ext cx="8251695" cy="2349639"/>
          </a:xfrm>
          <a:prstGeom prst="rect">
            <a:avLst/>
          </a:prstGeom>
        </p:spPr>
      </p:pic>
    </p:spTree>
    <p:extLst>
      <p:ext uri="{BB962C8B-B14F-4D97-AF65-F5344CB8AC3E}">
        <p14:creationId xmlns:p14="http://schemas.microsoft.com/office/powerpoint/2010/main" val="2049163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2</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539750" y="404813"/>
            <a:ext cx="14128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t>目录</a:t>
            </a:r>
          </a:p>
        </p:txBody>
      </p:sp>
      <p:sp>
        <p:nvSpPr>
          <p:cNvPr id="4101" name="AutoShape 5"/>
          <p:cNvSpPr>
            <a:spLocks noChangeArrowheads="1"/>
          </p:cNvSpPr>
          <p:nvPr/>
        </p:nvSpPr>
        <p:spPr bwMode="auto">
          <a:xfrm>
            <a:off x="2052638" y="4005263"/>
            <a:ext cx="4967287" cy="360362"/>
          </a:xfrm>
          <a:prstGeom prst="hexagon">
            <a:avLst>
              <a:gd name="adj" fmla="val 54435"/>
              <a:gd name="vf" fmla="val 115470"/>
            </a:avLst>
          </a:prstGeom>
          <a:solidFill>
            <a:schemeClr val="bg1"/>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en-US" altLang="zh-CN" b="1" dirty="0"/>
          </a:p>
          <a:p>
            <a:pPr algn="ctr"/>
            <a:r>
              <a:rPr lang="zh-CN" altLang="en-US" b="1" dirty="0"/>
              <a:t>课题方案</a:t>
            </a:r>
          </a:p>
          <a:p>
            <a:pPr algn="ctr"/>
            <a:endParaRPr lang="zh-CN" altLang="en-US" b="1" dirty="0"/>
          </a:p>
        </p:txBody>
      </p:sp>
      <p:sp>
        <p:nvSpPr>
          <p:cNvPr id="4103" name="AutoShape 7"/>
          <p:cNvSpPr>
            <a:spLocks noChangeArrowheads="1"/>
          </p:cNvSpPr>
          <p:nvPr/>
        </p:nvSpPr>
        <p:spPr bwMode="auto">
          <a:xfrm>
            <a:off x="2052638" y="2709863"/>
            <a:ext cx="4967287" cy="360362"/>
          </a:xfrm>
          <a:prstGeom prst="hexagon">
            <a:avLst>
              <a:gd name="adj" fmla="val 54435"/>
              <a:gd name="vf" fmla="val 115470"/>
            </a:avLst>
          </a:prstGeom>
          <a:solidFill>
            <a:schemeClr val="bg1">
              <a:alpha val="0"/>
            </a:schemeClr>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en-US" altLang="zh-CN" b="1" dirty="0"/>
          </a:p>
          <a:p>
            <a:pPr algn="ctr"/>
            <a:r>
              <a:rPr lang="zh-CN" altLang="en-US" b="1" dirty="0"/>
              <a:t>项目成果</a:t>
            </a:r>
          </a:p>
          <a:p>
            <a:pPr algn="ctr"/>
            <a:endParaRPr lang="zh-CN" altLang="en-US" b="1" dirty="0"/>
          </a:p>
        </p:txBody>
      </p:sp>
      <p:sp>
        <p:nvSpPr>
          <p:cNvPr id="4104" name="AutoShape 8"/>
          <p:cNvSpPr>
            <a:spLocks noChangeArrowheads="1"/>
          </p:cNvSpPr>
          <p:nvPr/>
        </p:nvSpPr>
        <p:spPr bwMode="auto">
          <a:xfrm>
            <a:off x="2052638" y="3357563"/>
            <a:ext cx="4967287" cy="360362"/>
          </a:xfrm>
          <a:prstGeom prst="hexagon">
            <a:avLst>
              <a:gd name="adj" fmla="val 54435"/>
              <a:gd name="vf" fmla="val 115470"/>
            </a:avLst>
          </a:prstGeom>
          <a:solidFill>
            <a:schemeClr val="bg1"/>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b="1" dirty="0"/>
              <a:t>课题分解</a:t>
            </a:r>
          </a:p>
        </p:txBody>
      </p:sp>
      <p:sp>
        <p:nvSpPr>
          <p:cNvPr id="4105" name="AutoShape 9"/>
          <p:cNvSpPr>
            <a:spLocks noChangeArrowheads="1"/>
          </p:cNvSpPr>
          <p:nvPr/>
        </p:nvSpPr>
        <p:spPr bwMode="auto">
          <a:xfrm>
            <a:off x="2052638" y="2060575"/>
            <a:ext cx="4967287" cy="360363"/>
          </a:xfrm>
          <a:prstGeom prst="hexagon">
            <a:avLst>
              <a:gd name="adj" fmla="val 54435"/>
              <a:gd name="vf" fmla="val 115470"/>
            </a:avLst>
          </a:prstGeom>
        </p:spPr>
        <p:style>
          <a:lnRef idx="2">
            <a:schemeClr val="dk1"/>
          </a:lnRef>
          <a:fillRef idx="1">
            <a:schemeClr val="lt1"/>
          </a:fillRef>
          <a:effectRef idx="0">
            <a:schemeClr val="dk1"/>
          </a:effectRef>
          <a:fontRef idx="minor">
            <a:schemeClr val="dk1"/>
          </a:fontRef>
        </p:style>
        <p:txBody>
          <a:bodyPr wrap="none" anchor="ctr"/>
          <a:lstStyle/>
          <a:p>
            <a:pPr algn="ctr"/>
            <a:r>
              <a:rPr lang="zh-CN" altLang="en-US" b="1" dirty="0"/>
              <a:t>研究背景及现状</a:t>
            </a:r>
          </a:p>
        </p:txBody>
      </p:sp>
      <p:sp>
        <p:nvSpPr>
          <p:cNvPr id="4107" name="AutoShape 11"/>
          <p:cNvSpPr>
            <a:spLocks noChangeArrowheads="1"/>
          </p:cNvSpPr>
          <p:nvPr/>
        </p:nvSpPr>
        <p:spPr bwMode="auto">
          <a:xfrm>
            <a:off x="2052638" y="4005263"/>
            <a:ext cx="360362" cy="349250"/>
          </a:xfrm>
          <a:prstGeom prst="diamond">
            <a:avLst/>
          </a:prstGeom>
          <a:solidFill>
            <a:srgbClr val="00417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b="1" dirty="0">
                <a:solidFill>
                  <a:schemeClr val="bg1"/>
                </a:solidFill>
              </a:rPr>
              <a:t>4</a:t>
            </a:r>
          </a:p>
        </p:txBody>
      </p:sp>
      <p:sp>
        <p:nvSpPr>
          <p:cNvPr id="4108" name="AutoShape 12"/>
          <p:cNvSpPr>
            <a:spLocks noChangeArrowheads="1"/>
          </p:cNvSpPr>
          <p:nvPr/>
        </p:nvSpPr>
        <p:spPr bwMode="auto">
          <a:xfrm>
            <a:off x="2052638" y="2709863"/>
            <a:ext cx="360362" cy="349250"/>
          </a:xfrm>
          <a:prstGeom prst="diamond">
            <a:avLst/>
          </a:prstGeom>
          <a:solidFill>
            <a:srgbClr val="00417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b="1" dirty="0">
                <a:solidFill>
                  <a:schemeClr val="bg1"/>
                </a:solidFill>
              </a:rPr>
              <a:t>2</a:t>
            </a:r>
          </a:p>
        </p:txBody>
      </p:sp>
      <p:sp>
        <p:nvSpPr>
          <p:cNvPr id="4109" name="AutoShape 13"/>
          <p:cNvSpPr>
            <a:spLocks noChangeArrowheads="1"/>
          </p:cNvSpPr>
          <p:nvPr/>
        </p:nvSpPr>
        <p:spPr bwMode="auto">
          <a:xfrm>
            <a:off x="2052638" y="3357563"/>
            <a:ext cx="360362" cy="349250"/>
          </a:xfrm>
          <a:prstGeom prst="diamond">
            <a:avLst/>
          </a:prstGeom>
          <a:solidFill>
            <a:srgbClr val="00417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b="1">
                <a:solidFill>
                  <a:schemeClr val="bg1"/>
                </a:solidFill>
              </a:rPr>
              <a:t>3</a:t>
            </a:r>
          </a:p>
        </p:txBody>
      </p:sp>
      <p:sp>
        <p:nvSpPr>
          <p:cNvPr id="4110" name="AutoShape 14"/>
          <p:cNvSpPr>
            <a:spLocks noChangeArrowheads="1"/>
          </p:cNvSpPr>
          <p:nvPr/>
        </p:nvSpPr>
        <p:spPr bwMode="auto">
          <a:xfrm>
            <a:off x="2052638" y="2060575"/>
            <a:ext cx="360362" cy="349250"/>
          </a:xfrm>
          <a:prstGeom prst="diamond">
            <a:avLst/>
          </a:prstGeom>
          <a:solidFill>
            <a:srgbClr val="00417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b="1" dirty="0">
                <a:solidFill>
                  <a:schemeClr val="bg1"/>
                </a:solidFill>
              </a:rPr>
              <a:t>1</a:t>
            </a:r>
          </a:p>
        </p:txBody>
      </p:sp>
      <p:pic>
        <p:nvPicPr>
          <p:cNvPr id="17" name="图片 16">
            <a:extLst>
              <a:ext uri="{FF2B5EF4-FFF2-40B4-BE49-F238E27FC236}">
                <a16:creationId xmlns:a16="http://schemas.microsoft.com/office/drawing/2014/main" id="{C74CD277-2D5E-4D22-AA9E-ADBE4FE9B1BF}"/>
              </a:ext>
            </a:extLst>
          </p:cNvPr>
          <p:cNvPicPr>
            <a:picLocks noChangeAspect="1"/>
          </p:cNvPicPr>
          <p:nvPr/>
        </p:nvPicPr>
        <p:blipFill>
          <a:blip r:embed="rId2"/>
          <a:stretch>
            <a:fillRect/>
          </a:stretch>
        </p:blipFill>
        <p:spPr>
          <a:xfrm>
            <a:off x="7462652" y="197218"/>
            <a:ext cx="1422770" cy="811497"/>
          </a:xfrm>
          <a:prstGeom prst="rect">
            <a:avLst/>
          </a:prstGeom>
        </p:spPr>
      </p:pic>
      <p:sp>
        <p:nvSpPr>
          <p:cNvPr id="18" name="AutoShape 5">
            <a:extLst>
              <a:ext uri="{FF2B5EF4-FFF2-40B4-BE49-F238E27FC236}">
                <a16:creationId xmlns:a16="http://schemas.microsoft.com/office/drawing/2014/main" id="{F0755832-D825-4A9F-9E1F-48056E6BCC84}"/>
              </a:ext>
            </a:extLst>
          </p:cNvPr>
          <p:cNvSpPr>
            <a:spLocks noChangeArrowheads="1"/>
          </p:cNvSpPr>
          <p:nvPr/>
        </p:nvSpPr>
        <p:spPr bwMode="auto">
          <a:xfrm>
            <a:off x="2052638" y="4652963"/>
            <a:ext cx="4967287" cy="360362"/>
          </a:xfrm>
          <a:prstGeom prst="hexagon">
            <a:avLst>
              <a:gd name="adj" fmla="val 54435"/>
              <a:gd name="vf" fmla="val 115470"/>
            </a:avLst>
          </a:prstGeom>
          <a:solidFill>
            <a:schemeClr val="bg1"/>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b="1" dirty="0"/>
              <a:t>致谢</a:t>
            </a:r>
          </a:p>
        </p:txBody>
      </p:sp>
      <p:sp>
        <p:nvSpPr>
          <p:cNvPr id="19" name="AutoShape 11">
            <a:extLst>
              <a:ext uri="{FF2B5EF4-FFF2-40B4-BE49-F238E27FC236}">
                <a16:creationId xmlns:a16="http://schemas.microsoft.com/office/drawing/2014/main" id="{0CC108B4-8864-43C8-8458-6B36E9B05C90}"/>
              </a:ext>
            </a:extLst>
          </p:cNvPr>
          <p:cNvSpPr>
            <a:spLocks noChangeArrowheads="1"/>
          </p:cNvSpPr>
          <p:nvPr/>
        </p:nvSpPr>
        <p:spPr bwMode="auto">
          <a:xfrm>
            <a:off x="2052638" y="4652963"/>
            <a:ext cx="360362" cy="349250"/>
          </a:xfrm>
          <a:prstGeom prst="diamond">
            <a:avLst/>
          </a:prstGeom>
          <a:solidFill>
            <a:srgbClr val="00417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b="1" dirty="0">
                <a:solidFill>
                  <a:schemeClr val="bg1"/>
                </a:solidFill>
              </a:rPr>
              <a:t>5</a:t>
            </a:r>
            <a:endParaRPr lang="zh-CN" altLang="en-US" b="1"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20</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2100" y="435610"/>
            <a:ext cx="51346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2.</a:t>
            </a:r>
            <a:r>
              <a:rPr lang="zh-CN" altLang="en-US" sz="2800" b="1" dirty="0"/>
              <a:t>课题分解</a:t>
            </a:r>
            <a:r>
              <a:rPr lang="en-US" altLang="zh-CN" sz="2800" b="1" dirty="0"/>
              <a:t>----</a:t>
            </a:r>
            <a:r>
              <a:rPr lang="zh-CN" altLang="en-US" sz="2800" b="1" dirty="0"/>
              <a:t>后端</a:t>
            </a:r>
          </a:p>
          <a:p>
            <a:endParaRPr lang="zh-CN" altLang="en-US" sz="2800" b="1" dirty="0"/>
          </a:p>
          <a:p>
            <a:endParaRPr lang="zh-CN" altLang="en-US" sz="2800" b="1" dirty="0"/>
          </a:p>
        </p:txBody>
      </p:sp>
      <p:pic>
        <p:nvPicPr>
          <p:cNvPr id="23" name="图片 22">
            <a:extLst>
              <a:ext uri="{FF2B5EF4-FFF2-40B4-BE49-F238E27FC236}">
                <a16:creationId xmlns:a16="http://schemas.microsoft.com/office/drawing/2014/main" id="{D6D4BBFB-0014-4802-A6FF-FADB9B9E9270}"/>
              </a:ext>
            </a:extLst>
          </p:cNvPr>
          <p:cNvPicPr>
            <a:picLocks noChangeAspect="1"/>
          </p:cNvPicPr>
          <p:nvPr/>
        </p:nvPicPr>
        <p:blipFill>
          <a:blip r:embed="rId3"/>
          <a:stretch>
            <a:fillRect/>
          </a:stretch>
        </p:blipFill>
        <p:spPr>
          <a:xfrm>
            <a:off x="7462652" y="197218"/>
            <a:ext cx="1422770" cy="811497"/>
          </a:xfrm>
          <a:prstGeom prst="rect">
            <a:avLst/>
          </a:prstGeom>
        </p:spPr>
      </p:pic>
      <p:sp>
        <p:nvSpPr>
          <p:cNvPr id="13" name="矩形 12">
            <a:extLst>
              <a:ext uri="{FF2B5EF4-FFF2-40B4-BE49-F238E27FC236}">
                <a16:creationId xmlns:a16="http://schemas.microsoft.com/office/drawing/2014/main" id="{05177502-BD28-4B4E-8C87-3ECC0A2849E3}"/>
              </a:ext>
            </a:extLst>
          </p:cNvPr>
          <p:cNvSpPr/>
          <p:nvPr/>
        </p:nvSpPr>
        <p:spPr>
          <a:xfrm>
            <a:off x="1491120" y="3164615"/>
            <a:ext cx="5318990" cy="923330"/>
          </a:xfrm>
          <a:prstGeom prst="rect">
            <a:avLst/>
          </a:prstGeom>
        </p:spPr>
        <p:txBody>
          <a:bodyPr wrap="square">
            <a:spAutoFit/>
          </a:bodyPr>
          <a:lstStyle/>
          <a:p>
            <a:br>
              <a:rPr lang="en-US" altLang="zh-CN" dirty="0"/>
            </a:br>
            <a:br>
              <a:rPr lang="zh-CN" altLang="en-US" dirty="0"/>
            </a:br>
            <a:endParaRPr lang="en-US" altLang="zh-CN" dirty="0"/>
          </a:p>
        </p:txBody>
      </p:sp>
      <p:sp>
        <p:nvSpPr>
          <p:cNvPr id="15" name="AutoShape 14">
            <a:extLst>
              <a:ext uri="{FF2B5EF4-FFF2-40B4-BE49-F238E27FC236}">
                <a16:creationId xmlns:a16="http://schemas.microsoft.com/office/drawing/2014/main" id="{D552621F-5330-452A-A7C8-507945C3B535}"/>
              </a:ext>
            </a:extLst>
          </p:cNvPr>
          <p:cNvSpPr>
            <a:spLocks noChangeArrowheads="1"/>
          </p:cNvSpPr>
          <p:nvPr/>
        </p:nvSpPr>
        <p:spPr bwMode="auto">
          <a:xfrm>
            <a:off x="819565" y="1383469"/>
            <a:ext cx="360362" cy="349250"/>
          </a:xfrm>
          <a:prstGeom prst="diamond">
            <a:avLst/>
          </a:prstGeom>
          <a:solidFill>
            <a:srgbClr val="00417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b="1" dirty="0">
              <a:solidFill>
                <a:schemeClr val="bg1"/>
              </a:solidFill>
            </a:endParaRPr>
          </a:p>
        </p:txBody>
      </p:sp>
      <p:sp>
        <p:nvSpPr>
          <p:cNvPr id="5" name="文本框 4">
            <a:extLst>
              <a:ext uri="{FF2B5EF4-FFF2-40B4-BE49-F238E27FC236}">
                <a16:creationId xmlns:a16="http://schemas.microsoft.com/office/drawing/2014/main" id="{B35456DE-6EBC-476E-8B55-8C3A4EA5210D}"/>
              </a:ext>
            </a:extLst>
          </p:cNvPr>
          <p:cNvSpPr txBox="1"/>
          <p:nvPr/>
        </p:nvSpPr>
        <p:spPr>
          <a:xfrm>
            <a:off x="1179926" y="1363387"/>
            <a:ext cx="5630184" cy="923330"/>
          </a:xfrm>
          <a:prstGeom prst="rect">
            <a:avLst/>
          </a:prstGeom>
          <a:noFill/>
        </p:spPr>
        <p:txBody>
          <a:bodyPr wrap="square" rtlCol="0">
            <a:spAutoFit/>
          </a:bodyPr>
          <a:lstStyle/>
          <a:p>
            <a:r>
              <a:rPr lang="zh-CN" altLang="en-US" dirty="0"/>
              <a:t>后端主要任务</a:t>
            </a:r>
            <a:r>
              <a:rPr lang="en-US" altLang="zh-CN" dirty="0"/>
              <a:t>----.</a:t>
            </a:r>
            <a:r>
              <a:rPr lang="en-US" altLang="zh-CN" dirty="0" err="1"/>
              <a:t>xls</a:t>
            </a:r>
            <a:r>
              <a:rPr lang="en-US" altLang="zh-CN" dirty="0"/>
              <a:t>, .xlsx, .csv</a:t>
            </a:r>
            <a:r>
              <a:rPr lang="zh-CN" altLang="en-US" dirty="0"/>
              <a:t>文件数据解析</a:t>
            </a:r>
            <a:endParaRPr lang="en-US" altLang="zh-CN" dirty="0"/>
          </a:p>
          <a:p>
            <a:endParaRPr lang="en-US" altLang="zh-CN" dirty="0"/>
          </a:p>
          <a:p>
            <a:endParaRPr lang="zh-CN" altLang="en-US" dirty="0"/>
          </a:p>
        </p:txBody>
      </p:sp>
      <p:sp>
        <p:nvSpPr>
          <p:cNvPr id="2" name="文本框 1">
            <a:extLst>
              <a:ext uri="{FF2B5EF4-FFF2-40B4-BE49-F238E27FC236}">
                <a16:creationId xmlns:a16="http://schemas.microsoft.com/office/drawing/2014/main" id="{65B60D27-A914-43FD-9987-98372DFD9561}"/>
              </a:ext>
            </a:extLst>
          </p:cNvPr>
          <p:cNvSpPr txBox="1"/>
          <p:nvPr/>
        </p:nvSpPr>
        <p:spPr>
          <a:xfrm>
            <a:off x="1179926" y="2486177"/>
            <a:ext cx="3664774" cy="2031325"/>
          </a:xfrm>
          <a:prstGeom prst="rect">
            <a:avLst/>
          </a:prstGeom>
          <a:noFill/>
        </p:spPr>
        <p:txBody>
          <a:bodyPr wrap="square" rtlCol="0">
            <a:spAutoFit/>
          </a:bodyPr>
          <a:lstStyle/>
          <a:p>
            <a:r>
              <a:rPr lang="zh-CN" altLang="en-US" dirty="0"/>
              <a:t>数据最后解析成的格式如下：  </a:t>
            </a:r>
            <a:endParaRPr lang="en-US" altLang="zh-CN" dirty="0"/>
          </a:p>
          <a:p>
            <a:endParaRPr lang="en-US" altLang="zh-CN" dirty="0"/>
          </a:p>
          <a:p>
            <a:r>
              <a:rPr lang="en-US" altLang="zh-CN" dirty="0"/>
              <a:t>{</a:t>
            </a:r>
          </a:p>
          <a:p>
            <a:r>
              <a:rPr lang="en-US" altLang="zh-CN" dirty="0"/>
              <a:t>‘</a:t>
            </a:r>
            <a:r>
              <a:rPr lang="en-US" altLang="zh-CN" dirty="0" err="1"/>
              <a:t>tname</a:t>
            </a:r>
            <a:r>
              <a:rPr lang="en-US" altLang="zh-CN" dirty="0"/>
              <a:t>’:’</a:t>
            </a:r>
            <a:r>
              <a:rPr lang="zh-CN" altLang="zh-CN" dirty="0"/>
              <a:t>表名</a:t>
            </a:r>
            <a:r>
              <a:rPr lang="en-US" altLang="zh-CN" dirty="0"/>
              <a:t>’,</a:t>
            </a:r>
            <a:endParaRPr lang="zh-CN" altLang="zh-CN" dirty="0"/>
          </a:p>
          <a:p>
            <a:r>
              <a:rPr lang="en-US" altLang="zh-CN" dirty="0"/>
              <a:t>‘sheets’:{‘sheet</a:t>
            </a:r>
            <a:r>
              <a:rPr lang="zh-CN" altLang="en-US" dirty="0"/>
              <a:t>名</a:t>
            </a:r>
            <a:r>
              <a:rPr lang="en-US" altLang="zh-CN" dirty="0"/>
              <a:t>’:sheet</a:t>
            </a:r>
            <a:r>
              <a:rPr lang="zh-CN" altLang="zh-CN" dirty="0"/>
              <a:t>数据</a:t>
            </a:r>
            <a:r>
              <a:rPr lang="en-US" altLang="zh-CN" dirty="0"/>
              <a:t>,…},</a:t>
            </a:r>
            <a:endParaRPr lang="zh-CN" altLang="zh-CN" dirty="0"/>
          </a:p>
          <a:p>
            <a:r>
              <a:rPr lang="en-US" altLang="zh-CN" dirty="0"/>
              <a:t>}</a:t>
            </a:r>
            <a:endParaRPr lang="zh-CN" altLang="zh-CN" dirty="0"/>
          </a:p>
          <a:p>
            <a:endParaRPr lang="en-US" altLang="zh-CN" dirty="0"/>
          </a:p>
        </p:txBody>
      </p:sp>
      <p:sp>
        <p:nvSpPr>
          <p:cNvPr id="3" name="矩形 2">
            <a:extLst>
              <a:ext uri="{FF2B5EF4-FFF2-40B4-BE49-F238E27FC236}">
                <a16:creationId xmlns:a16="http://schemas.microsoft.com/office/drawing/2014/main" id="{BEF01F97-50FE-44AF-A107-BBD4FE10E274}"/>
              </a:ext>
            </a:extLst>
          </p:cNvPr>
          <p:cNvSpPr/>
          <p:nvPr/>
        </p:nvSpPr>
        <p:spPr>
          <a:xfrm>
            <a:off x="4537075" y="2486177"/>
            <a:ext cx="2890652" cy="2308324"/>
          </a:xfrm>
          <a:prstGeom prst="rect">
            <a:avLst/>
          </a:prstGeom>
        </p:spPr>
        <p:txBody>
          <a:bodyPr wrap="square">
            <a:spAutoFit/>
          </a:bodyPr>
          <a:lstStyle/>
          <a:p>
            <a:r>
              <a:rPr lang="zh-CN" altLang="zh-CN" dirty="0"/>
              <a:t>其中每个</a:t>
            </a:r>
            <a:r>
              <a:rPr lang="en-US" altLang="zh-CN" dirty="0"/>
              <a:t>sheet</a:t>
            </a:r>
            <a:r>
              <a:rPr lang="zh-CN" altLang="zh-CN" dirty="0"/>
              <a:t>的结构如下：</a:t>
            </a:r>
            <a:endParaRPr lang="en-US" altLang="zh-CN" dirty="0"/>
          </a:p>
          <a:p>
            <a:r>
              <a:rPr lang="en-US" altLang="zh-CN" dirty="0"/>
              <a:t>{</a:t>
            </a:r>
            <a:endParaRPr lang="zh-CN" altLang="zh-CN" dirty="0"/>
          </a:p>
          <a:p>
            <a:r>
              <a:rPr lang="en-US" altLang="zh-CN" dirty="0"/>
              <a:t>‘</a:t>
            </a:r>
            <a:r>
              <a:rPr lang="en-US" altLang="zh-CN" dirty="0" err="1"/>
              <a:t>sname</a:t>
            </a:r>
            <a:r>
              <a:rPr lang="en-US" altLang="zh-CN" dirty="0"/>
              <a:t>’:’sheet</a:t>
            </a:r>
            <a:r>
              <a:rPr lang="zh-CN" altLang="zh-CN" dirty="0"/>
              <a:t>名</a:t>
            </a:r>
            <a:r>
              <a:rPr lang="en-US" altLang="zh-CN" dirty="0"/>
              <a:t>’,</a:t>
            </a:r>
            <a:endParaRPr lang="zh-CN" altLang="zh-CN" dirty="0"/>
          </a:p>
          <a:p>
            <a:r>
              <a:rPr lang="en-US" altLang="zh-CN" dirty="0"/>
              <a:t>‘content’:[[sheet</a:t>
            </a:r>
            <a:r>
              <a:rPr lang="zh-CN" altLang="zh-CN" dirty="0"/>
              <a:t>数据</a:t>
            </a:r>
            <a:r>
              <a:rPr lang="en-US" altLang="zh-CN" dirty="0"/>
              <a:t>]]</a:t>
            </a:r>
            <a:endParaRPr lang="zh-CN" altLang="zh-CN" dirty="0"/>
          </a:p>
          <a:p>
            <a:r>
              <a:rPr lang="en-US" altLang="zh-CN" dirty="0"/>
              <a:t>‘</a:t>
            </a:r>
            <a:r>
              <a:rPr lang="en-US" altLang="zh-CN" dirty="0" err="1"/>
              <a:t>rows’:sheet</a:t>
            </a:r>
            <a:r>
              <a:rPr lang="zh-CN" altLang="zh-CN" dirty="0"/>
              <a:t>的行数</a:t>
            </a:r>
            <a:r>
              <a:rPr lang="en-US" altLang="zh-CN" dirty="0"/>
              <a:t>,</a:t>
            </a:r>
            <a:endParaRPr lang="zh-CN" altLang="zh-CN" dirty="0"/>
          </a:p>
          <a:p>
            <a:r>
              <a:rPr lang="en-US" altLang="zh-CN" dirty="0"/>
              <a:t> ‘col’: sheet</a:t>
            </a:r>
            <a:r>
              <a:rPr lang="zh-CN" altLang="zh-CN" dirty="0"/>
              <a:t>的列数</a:t>
            </a:r>
          </a:p>
          <a:p>
            <a:r>
              <a:rPr lang="en-US" altLang="zh-CN" dirty="0"/>
              <a:t>‘header’: </a:t>
            </a:r>
            <a:r>
              <a:rPr lang="zh-CN" altLang="zh-CN" dirty="0"/>
              <a:t>表头数据</a:t>
            </a:r>
          </a:p>
          <a:p>
            <a:r>
              <a:rPr lang="en-US" altLang="zh-CN" dirty="0"/>
              <a:t>}</a:t>
            </a:r>
            <a:endParaRPr lang="zh-CN" altLang="zh-CN" dirty="0"/>
          </a:p>
        </p:txBody>
      </p:sp>
    </p:spTree>
    <p:extLst>
      <p:ext uri="{BB962C8B-B14F-4D97-AF65-F5344CB8AC3E}">
        <p14:creationId xmlns:p14="http://schemas.microsoft.com/office/powerpoint/2010/main" val="3788714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21</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2100" y="435610"/>
            <a:ext cx="51346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2.</a:t>
            </a:r>
            <a:r>
              <a:rPr lang="zh-CN" altLang="en-US" sz="2800" b="1" dirty="0"/>
              <a:t>课题分解</a:t>
            </a:r>
            <a:r>
              <a:rPr lang="en-US" altLang="zh-CN" sz="2800" b="1" dirty="0"/>
              <a:t>----</a:t>
            </a:r>
            <a:r>
              <a:rPr lang="zh-CN" altLang="en-US" sz="2800" b="1" dirty="0"/>
              <a:t>后端</a:t>
            </a:r>
          </a:p>
          <a:p>
            <a:endParaRPr lang="zh-CN" altLang="en-US" sz="2800" b="1" dirty="0"/>
          </a:p>
          <a:p>
            <a:endParaRPr lang="zh-CN" altLang="en-US" sz="2800" b="1" dirty="0"/>
          </a:p>
        </p:txBody>
      </p:sp>
      <p:pic>
        <p:nvPicPr>
          <p:cNvPr id="23" name="图片 22">
            <a:extLst>
              <a:ext uri="{FF2B5EF4-FFF2-40B4-BE49-F238E27FC236}">
                <a16:creationId xmlns:a16="http://schemas.microsoft.com/office/drawing/2014/main" id="{D6D4BBFB-0014-4802-A6FF-FADB9B9E9270}"/>
              </a:ext>
            </a:extLst>
          </p:cNvPr>
          <p:cNvPicPr>
            <a:picLocks noChangeAspect="1"/>
          </p:cNvPicPr>
          <p:nvPr/>
        </p:nvPicPr>
        <p:blipFill>
          <a:blip r:embed="rId3"/>
          <a:stretch>
            <a:fillRect/>
          </a:stretch>
        </p:blipFill>
        <p:spPr>
          <a:xfrm>
            <a:off x="7462652" y="197218"/>
            <a:ext cx="1422770" cy="811497"/>
          </a:xfrm>
          <a:prstGeom prst="rect">
            <a:avLst/>
          </a:prstGeom>
        </p:spPr>
      </p:pic>
      <p:sp>
        <p:nvSpPr>
          <p:cNvPr id="15" name="AutoShape 14">
            <a:extLst>
              <a:ext uri="{FF2B5EF4-FFF2-40B4-BE49-F238E27FC236}">
                <a16:creationId xmlns:a16="http://schemas.microsoft.com/office/drawing/2014/main" id="{D552621F-5330-452A-A7C8-507945C3B535}"/>
              </a:ext>
            </a:extLst>
          </p:cNvPr>
          <p:cNvSpPr>
            <a:spLocks noChangeArrowheads="1"/>
          </p:cNvSpPr>
          <p:nvPr/>
        </p:nvSpPr>
        <p:spPr bwMode="auto">
          <a:xfrm>
            <a:off x="819565" y="1383469"/>
            <a:ext cx="360362" cy="349250"/>
          </a:xfrm>
          <a:prstGeom prst="diamond">
            <a:avLst/>
          </a:prstGeom>
          <a:solidFill>
            <a:srgbClr val="00417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b="1" dirty="0">
              <a:solidFill>
                <a:schemeClr val="bg1"/>
              </a:solidFill>
            </a:endParaRPr>
          </a:p>
        </p:txBody>
      </p:sp>
      <p:sp>
        <p:nvSpPr>
          <p:cNvPr id="5" name="文本框 4">
            <a:extLst>
              <a:ext uri="{FF2B5EF4-FFF2-40B4-BE49-F238E27FC236}">
                <a16:creationId xmlns:a16="http://schemas.microsoft.com/office/drawing/2014/main" id="{B35456DE-6EBC-476E-8B55-8C3A4EA5210D}"/>
              </a:ext>
            </a:extLst>
          </p:cNvPr>
          <p:cNvSpPr txBox="1"/>
          <p:nvPr/>
        </p:nvSpPr>
        <p:spPr>
          <a:xfrm>
            <a:off x="1179926" y="1363387"/>
            <a:ext cx="5278023" cy="923330"/>
          </a:xfrm>
          <a:prstGeom prst="rect">
            <a:avLst/>
          </a:prstGeom>
          <a:noFill/>
        </p:spPr>
        <p:txBody>
          <a:bodyPr wrap="square" rtlCol="0">
            <a:spAutoFit/>
          </a:bodyPr>
          <a:lstStyle/>
          <a:p>
            <a:r>
              <a:rPr lang="zh-CN" altLang="en-US" dirty="0"/>
              <a:t>后端主要任务</a:t>
            </a:r>
            <a:r>
              <a:rPr lang="en-US" altLang="zh-CN" dirty="0"/>
              <a:t>----</a:t>
            </a:r>
            <a:r>
              <a:rPr lang="zh-CN" altLang="en-US" dirty="0"/>
              <a:t>文件编码格式检测</a:t>
            </a:r>
            <a:endParaRPr lang="en-US" altLang="zh-CN" dirty="0"/>
          </a:p>
          <a:p>
            <a:endParaRPr lang="en-US" altLang="zh-CN" dirty="0"/>
          </a:p>
          <a:p>
            <a:endParaRPr lang="zh-CN" altLang="en-US" dirty="0"/>
          </a:p>
        </p:txBody>
      </p:sp>
      <p:sp>
        <p:nvSpPr>
          <p:cNvPr id="2" name="文本框 1">
            <a:extLst>
              <a:ext uri="{FF2B5EF4-FFF2-40B4-BE49-F238E27FC236}">
                <a16:creationId xmlns:a16="http://schemas.microsoft.com/office/drawing/2014/main" id="{9EE829D6-A8D7-4227-B32A-9F076A43B2B0}"/>
              </a:ext>
            </a:extLst>
          </p:cNvPr>
          <p:cNvSpPr txBox="1"/>
          <p:nvPr/>
        </p:nvSpPr>
        <p:spPr>
          <a:xfrm>
            <a:off x="1179925" y="2079334"/>
            <a:ext cx="6643087" cy="4108817"/>
          </a:xfrm>
          <a:prstGeom prst="rect">
            <a:avLst/>
          </a:prstGeom>
          <a:noFill/>
        </p:spPr>
        <p:txBody>
          <a:bodyPr wrap="square" rtlCol="0">
            <a:spAutoFit/>
          </a:bodyPr>
          <a:lstStyle/>
          <a:p>
            <a:r>
              <a:rPr lang="zh-CN" altLang="en-US" dirty="0"/>
              <a:t>在解析文件时，通常需要指定文件的编码格式，解绑，将文件数据存储</a:t>
            </a:r>
            <a:r>
              <a:rPr lang="en-US" altLang="zh-CN" dirty="0"/>
              <a:t>Unicode</a:t>
            </a:r>
            <a:r>
              <a:rPr lang="zh-CN" altLang="en-US" dirty="0"/>
              <a:t>格式。</a:t>
            </a:r>
            <a:endParaRPr lang="en-US" altLang="zh-CN" dirty="0"/>
          </a:p>
          <a:p>
            <a:endParaRPr lang="en-US" altLang="zh-CN" dirty="0"/>
          </a:p>
          <a:p>
            <a:r>
              <a:rPr lang="zh-CN" altLang="en-US" dirty="0"/>
              <a:t>解绑文件的编码格式，第一步是需要知道文件的原编码格式。</a:t>
            </a:r>
            <a:endParaRPr lang="en-US" altLang="zh-CN" dirty="0"/>
          </a:p>
          <a:p>
            <a:endParaRPr lang="en-US" altLang="zh-CN" dirty="0"/>
          </a:p>
          <a:p>
            <a:r>
              <a:rPr lang="zh-CN" altLang="en-US" dirty="0"/>
              <a:t>检测文件的编码格式主要应用了第三方库</a:t>
            </a:r>
            <a:r>
              <a:rPr lang="en-US" altLang="zh-CN" dirty="0" err="1"/>
              <a:t>chardet</a:t>
            </a:r>
            <a:r>
              <a:rPr lang="en-US" altLang="zh-CN" dirty="0"/>
              <a:t>, </a:t>
            </a:r>
            <a:r>
              <a:rPr lang="zh-CN" altLang="en-US" dirty="0"/>
              <a:t>在</a:t>
            </a:r>
            <a:r>
              <a:rPr lang="en-US" altLang="zh-CN" dirty="0" err="1"/>
              <a:t>chardet</a:t>
            </a:r>
            <a:r>
              <a:rPr lang="zh-CN" altLang="en-US" dirty="0"/>
              <a:t>中</a:t>
            </a:r>
            <a:r>
              <a:rPr lang="en-US" altLang="zh-CN" dirty="0"/>
              <a:t>detect</a:t>
            </a:r>
            <a:r>
              <a:rPr lang="zh-CN" altLang="en-US" dirty="0"/>
              <a:t>方法带回一个字典型数据，数据中有编码信息。如：</a:t>
            </a:r>
            <a:endParaRPr lang="en-US" altLang="zh-CN" dirty="0"/>
          </a:p>
          <a:p>
            <a:r>
              <a:rPr lang="en-US" altLang="zh-CN" dirty="0"/>
              <a:t>{'encoding': 'ascii', 'confidence': 1.0, 'language': ‘’}</a:t>
            </a:r>
          </a:p>
          <a:p>
            <a:endParaRPr lang="en-US" altLang="zh-CN" dirty="0"/>
          </a:p>
          <a:p>
            <a:r>
              <a:rPr lang="zh-CN" altLang="en-US" dirty="0"/>
              <a:t>有了编码格式检测后，对于源文件的编码格式就没有定性要求了。</a:t>
            </a:r>
            <a:endParaRPr lang="en-US" altLang="zh-CN" dirty="0"/>
          </a:p>
          <a:p>
            <a:r>
              <a:rPr lang="zh-CN" altLang="en-US" dirty="0">
                <a:latin typeface="+mn-ea"/>
              </a:rPr>
              <a:t>也就能对各种编码的</a:t>
            </a:r>
            <a:r>
              <a:rPr lang="en-US" altLang="zh-CN" dirty="0">
                <a:latin typeface="+mn-ea"/>
              </a:rPr>
              <a:t>excel</a:t>
            </a:r>
            <a:r>
              <a:rPr lang="zh-CN" altLang="en-US" dirty="0">
                <a:latin typeface="+mn-ea"/>
              </a:rPr>
              <a:t>文件</a:t>
            </a:r>
            <a:r>
              <a:rPr lang="en-US" altLang="zh-CN" dirty="0">
                <a:latin typeface="+mn-ea"/>
              </a:rPr>
              <a:t>,</a:t>
            </a:r>
            <a:r>
              <a:rPr lang="zh-CN" altLang="en-US" dirty="0">
                <a:latin typeface="+mn-ea"/>
              </a:rPr>
              <a:t>进行读取</a:t>
            </a:r>
            <a:r>
              <a:rPr lang="en-US" altLang="zh-CN" dirty="0">
                <a:latin typeface="+mn-ea"/>
              </a:rPr>
              <a:t>;</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066589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22</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2100" y="435610"/>
            <a:ext cx="51346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2.</a:t>
            </a:r>
            <a:r>
              <a:rPr lang="zh-CN" altLang="en-US" sz="2800" b="1" dirty="0"/>
              <a:t>课题分解</a:t>
            </a:r>
            <a:r>
              <a:rPr lang="en-US" altLang="zh-CN" sz="2800" b="1" dirty="0"/>
              <a:t>----</a:t>
            </a:r>
            <a:r>
              <a:rPr lang="zh-CN" altLang="en-US" sz="2800" b="1" dirty="0"/>
              <a:t>后端</a:t>
            </a:r>
          </a:p>
          <a:p>
            <a:endParaRPr lang="zh-CN" altLang="en-US" sz="2800" b="1" dirty="0"/>
          </a:p>
          <a:p>
            <a:endParaRPr lang="zh-CN" altLang="en-US" sz="2800" b="1" dirty="0"/>
          </a:p>
        </p:txBody>
      </p:sp>
      <p:pic>
        <p:nvPicPr>
          <p:cNvPr id="23" name="图片 22">
            <a:extLst>
              <a:ext uri="{FF2B5EF4-FFF2-40B4-BE49-F238E27FC236}">
                <a16:creationId xmlns:a16="http://schemas.microsoft.com/office/drawing/2014/main" id="{D6D4BBFB-0014-4802-A6FF-FADB9B9E9270}"/>
              </a:ext>
            </a:extLst>
          </p:cNvPr>
          <p:cNvPicPr>
            <a:picLocks noChangeAspect="1"/>
          </p:cNvPicPr>
          <p:nvPr/>
        </p:nvPicPr>
        <p:blipFill>
          <a:blip r:embed="rId3"/>
          <a:stretch>
            <a:fillRect/>
          </a:stretch>
        </p:blipFill>
        <p:spPr>
          <a:xfrm>
            <a:off x="7462652" y="197218"/>
            <a:ext cx="1422770" cy="811497"/>
          </a:xfrm>
          <a:prstGeom prst="rect">
            <a:avLst/>
          </a:prstGeom>
        </p:spPr>
      </p:pic>
      <p:sp>
        <p:nvSpPr>
          <p:cNvPr id="13" name="矩形 12">
            <a:extLst>
              <a:ext uri="{FF2B5EF4-FFF2-40B4-BE49-F238E27FC236}">
                <a16:creationId xmlns:a16="http://schemas.microsoft.com/office/drawing/2014/main" id="{05177502-BD28-4B4E-8C87-3ECC0A2849E3}"/>
              </a:ext>
            </a:extLst>
          </p:cNvPr>
          <p:cNvSpPr/>
          <p:nvPr/>
        </p:nvSpPr>
        <p:spPr>
          <a:xfrm>
            <a:off x="1491120" y="3164615"/>
            <a:ext cx="5318990" cy="923330"/>
          </a:xfrm>
          <a:prstGeom prst="rect">
            <a:avLst/>
          </a:prstGeom>
        </p:spPr>
        <p:txBody>
          <a:bodyPr wrap="square">
            <a:spAutoFit/>
          </a:bodyPr>
          <a:lstStyle/>
          <a:p>
            <a:br>
              <a:rPr lang="en-US" altLang="zh-CN" dirty="0"/>
            </a:br>
            <a:br>
              <a:rPr lang="zh-CN" altLang="en-US" dirty="0"/>
            </a:br>
            <a:endParaRPr lang="en-US" altLang="zh-CN" dirty="0"/>
          </a:p>
        </p:txBody>
      </p:sp>
      <p:sp>
        <p:nvSpPr>
          <p:cNvPr id="15" name="AutoShape 14">
            <a:extLst>
              <a:ext uri="{FF2B5EF4-FFF2-40B4-BE49-F238E27FC236}">
                <a16:creationId xmlns:a16="http://schemas.microsoft.com/office/drawing/2014/main" id="{D552621F-5330-452A-A7C8-507945C3B535}"/>
              </a:ext>
            </a:extLst>
          </p:cNvPr>
          <p:cNvSpPr>
            <a:spLocks noChangeArrowheads="1"/>
          </p:cNvSpPr>
          <p:nvPr/>
        </p:nvSpPr>
        <p:spPr bwMode="auto">
          <a:xfrm>
            <a:off x="819565" y="1383469"/>
            <a:ext cx="360362" cy="349250"/>
          </a:xfrm>
          <a:prstGeom prst="diamond">
            <a:avLst/>
          </a:prstGeom>
          <a:solidFill>
            <a:srgbClr val="00417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b="1" dirty="0">
              <a:solidFill>
                <a:schemeClr val="bg1"/>
              </a:solidFill>
            </a:endParaRPr>
          </a:p>
        </p:txBody>
      </p:sp>
      <p:sp>
        <p:nvSpPr>
          <p:cNvPr id="5" name="文本框 4">
            <a:extLst>
              <a:ext uri="{FF2B5EF4-FFF2-40B4-BE49-F238E27FC236}">
                <a16:creationId xmlns:a16="http://schemas.microsoft.com/office/drawing/2014/main" id="{B35456DE-6EBC-476E-8B55-8C3A4EA5210D}"/>
              </a:ext>
            </a:extLst>
          </p:cNvPr>
          <p:cNvSpPr txBox="1"/>
          <p:nvPr/>
        </p:nvSpPr>
        <p:spPr>
          <a:xfrm>
            <a:off x="1179926" y="1363387"/>
            <a:ext cx="5278023" cy="646331"/>
          </a:xfrm>
          <a:prstGeom prst="rect">
            <a:avLst/>
          </a:prstGeom>
          <a:noFill/>
        </p:spPr>
        <p:txBody>
          <a:bodyPr wrap="square" rtlCol="0">
            <a:spAutoFit/>
          </a:bodyPr>
          <a:lstStyle/>
          <a:p>
            <a:r>
              <a:rPr lang="zh-CN" altLang="en-US" dirty="0"/>
              <a:t>后端主要任务</a:t>
            </a:r>
            <a:r>
              <a:rPr lang="en-US" altLang="zh-CN" dirty="0"/>
              <a:t>----</a:t>
            </a:r>
            <a:r>
              <a:rPr lang="zh-CN" altLang="en-US" dirty="0"/>
              <a:t>精确查询算法</a:t>
            </a:r>
            <a:endParaRPr lang="en-US" altLang="zh-CN" dirty="0"/>
          </a:p>
          <a:p>
            <a:endParaRPr lang="zh-CN" altLang="en-US" dirty="0"/>
          </a:p>
        </p:txBody>
      </p:sp>
      <p:sp>
        <p:nvSpPr>
          <p:cNvPr id="2" name="文本框 1">
            <a:extLst>
              <a:ext uri="{FF2B5EF4-FFF2-40B4-BE49-F238E27FC236}">
                <a16:creationId xmlns:a16="http://schemas.microsoft.com/office/drawing/2014/main" id="{CF0F236D-228D-4831-899D-B65E47399B7D}"/>
              </a:ext>
            </a:extLst>
          </p:cNvPr>
          <p:cNvSpPr txBox="1"/>
          <p:nvPr/>
        </p:nvSpPr>
        <p:spPr>
          <a:xfrm>
            <a:off x="1235010" y="2134339"/>
            <a:ext cx="6675101" cy="1200329"/>
          </a:xfrm>
          <a:prstGeom prst="rect">
            <a:avLst/>
          </a:prstGeom>
          <a:noFill/>
        </p:spPr>
        <p:txBody>
          <a:bodyPr wrap="square" rtlCol="0">
            <a:spAutoFit/>
          </a:bodyPr>
          <a:lstStyle/>
          <a:p>
            <a:r>
              <a:rPr lang="zh-CN" altLang="en-US" dirty="0"/>
              <a:t>方法</a:t>
            </a:r>
            <a:r>
              <a:rPr lang="en-US" altLang="zh-CN" dirty="0"/>
              <a:t>1</a:t>
            </a:r>
            <a:r>
              <a:rPr lang="zh-CN" altLang="en-US" dirty="0"/>
              <a:t>：利用</a:t>
            </a:r>
            <a:r>
              <a:rPr lang="en-US" altLang="zh-CN" dirty="0"/>
              <a:t>python</a:t>
            </a:r>
            <a:r>
              <a:rPr lang="zh-CN" altLang="en-US" dirty="0"/>
              <a:t>语言中</a:t>
            </a:r>
            <a:r>
              <a:rPr lang="en-US" altLang="zh-CN" dirty="0"/>
              <a:t>list</a:t>
            </a:r>
            <a:r>
              <a:rPr lang="zh-CN" altLang="en-US" dirty="0"/>
              <a:t>中的</a:t>
            </a:r>
            <a:r>
              <a:rPr lang="en-US" altLang="zh-CN" dirty="0"/>
              <a:t>in</a:t>
            </a:r>
            <a:r>
              <a:rPr lang="zh-CN" altLang="en-US" dirty="0"/>
              <a:t>方法</a:t>
            </a:r>
            <a:endParaRPr lang="en-US" altLang="zh-CN" dirty="0"/>
          </a:p>
          <a:p>
            <a:r>
              <a:rPr lang="zh-CN" altLang="en-US" dirty="0"/>
              <a:t>如：利用</a:t>
            </a:r>
            <a:r>
              <a:rPr lang="en-US" altLang="zh-CN" dirty="0"/>
              <a:t> if keyword in row  </a:t>
            </a:r>
            <a:r>
              <a:rPr lang="zh-CN" altLang="en-US" dirty="0"/>
              <a:t>处理</a:t>
            </a:r>
            <a:r>
              <a:rPr lang="en-US" altLang="zh-CN" dirty="0"/>
              <a:t>keyword</a:t>
            </a:r>
            <a:r>
              <a:rPr lang="zh-CN" altLang="en-US" dirty="0"/>
              <a:t>是否存在于</a:t>
            </a:r>
            <a:r>
              <a:rPr lang="en-US" altLang="zh-CN" dirty="0"/>
              <a:t>row</a:t>
            </a:r>
            <a:r>
              <a:rPr lang="zh-CN" altLang="en-US" dirty="0"/>
              <a:t>代表的行数据中</a:t>
            </a:r>
            <a:endParaRPr lang="en-US" altLang="zh-CN" dirty="0"/>
          </a:p>
          <a:p>
            <a:endParaRPr lang="zh-CN" altLang="en-US" dirty="0"/>
          </a:p>
        </p:txBody>
      </p:sp>
      <p:sp>
        <p:nvSpPr>
          <p:cNvPr id="10" name="文本框 9">
            <a:extLst>
              <a:ext uri="{FF2B5EF4-FFF2-40B4-BE49-F238E27FC236}">
                <a16:creationId xmlns:a16="http://schemas.microsoft.com/office/drawing/2014/main" id="{7EAC4C68-66B0-4126-8106-ADDD6C575390}"/>
              </a:ext>
            </a:extLst>
          </p:cNvPr>
          <p:cNvSpPr txBox="1"/>
          <p:nvPr/>
        </p:nvSpPr>
        <p:spPr>
          <a:xfrm>
            <a:off x="1199524" y="3277121"/>
            <a:ext cx="6675101" cy="646331"/>
          </a:xfrm>
          <a:prstGeom prst="rect">
            <a:avLst/>
          </a:prstGeom>
          <a:noFill/>
        </p:spPr>
        <p:txBody>
          <a:bodyPr wrap="square" rtlCol="0">
            <a:spAutoFit/>
          </a:bodyPr>
          <a:lstStyle/>
          <a:p>
            <a:r>
              <a:rPr lang="en-US" altLang="zh-CN" dirty="0"/>
              <a:t> </a:t>
            </a:r>
            <a:r>
              <a:rPr lang="zh-CN" altLang="en-US" dirty="0"/>
              <a:t>方法</a:t>
            </a:r>
            <a:r>
              <a:rPr lang="en-US" altLang="zh-CN" dirty="0"/>
              <a:t>2</a:t>
            </a:r>
            <a:r>
              <a:rPr lang="zh-CN" altLang="en-US" dirty="0"/>
              <a:t>：使用正则表达式对一行数据进行匹配</a:t>
            </a:r>
            <a:endParaRPr lang="en-US" altLang="zh-CN" dirty="0"/>
          </a:p>
          <a:p>
            <a:endParaRPr lang="zh-CN" altLang="en-US" dirty="0"/>
          </a:p>
        </p:txBody>
      </p:sp>
      <p:sp>
        <p:nvSpPr>
          <p:cNvPr id="3" name="文本框 2">
            <a:extLst>
              <a:ext uri="{FF2B5EF4-FFF2-40B4-BE49-F238E27FC236}">
                <a16:creationId xmlns:a16="http://schemas.microsoft.com/office/drawing/2014/main" id="{C6C4B0D2-AACC-42EE-83E3-D2FF65BC0742}"/>
              </a:ext>
            </a:extLst>
          </p:cNvPr>
          <p:cNvSpPr txBox="1"/>
          <p:nvPr/>
        </p:nvSpPr>
        <p:spPr>
          <a:xfrm>
            <a:off x="1235010" y="4015785"/>
            <a:ext cx="5318990" cy="369332"/>
          </a:xfrm>
          <a:prstGeom prst="rect">
            <a:avLst/>
          </a:prstGeom>
          <a:noFill/>
        </p:spPr>
        <p:txBody>
          <a:bodyPr wrap="square" rtlCol="0">
            <a:spAutoFit/>
          </a:bodyPr>
          <a:lstStyle/>
          <a:p>
            <a:r>
              <a:rPr lang="zh-CN" altLang="en-US" dirty="0"/>
              <a:t>对比两种方法的时间，最终确定使用方法</a:t>
            </a:r>
            <a:r>
              <a:rPr lang="en-US" altLang="zh-CN" dirty="0"/>
              <a:t>1</a:t>
            </a:r>
            <a:endParaRPr lang="zh-CN" altLang="en-US" dirty="0"/>
          </a:p>
        </p:txBody>
      </p:sp>
      <p:sp>
        <p:nvSpPr>
          <p:cNvPr id="4" name="矩形 3">
            <a:extLst>
              <a:ext uri="{FF2B5EF4-FFF2-40B4-BE49-F238E27FC236}">
                <a16:creationId xmlns:a16="http://schemas.microsoft.com/office/drawing/2014/main" id="{D93105D0-D857-4872-B817-BD60BDD75CD0}"/>
              </a:ext>
            </a:extLst>
          </p:cNvPr>
          <p:cNvSpPr/>
          <p:nvPr/>
        </p:nvSpPr>
        <p:spPr>
          <a:xfrm>
            <a:off x="999746" y="4568293"/>
            <a:ext cx="6370538" cy="1496820"/>
          </a:xfrm>
          <a:prstGeom prst="rect">
            <a:avLst/>
          </a:prstGeom>
        </p:spPr>
        <p:txBody>
          <a:bodyPr wrap="square">
            <a:spAutoFit/>
          </a:bodyPr>
          <a:lstStyle/>
          <a:p>
            <a:pPr indent="266700" algn="just">
              <a:lnSpc>
                <a:spcPct val="130000"/>
              </a:lnSpc>
              <a:spcAft>
                <a:spcPts val="0"/>
              </a:spcAft>
            </a:pPr>
            <a:r>
              <a:rPr lang="zh-CN" altLang="zh-CN" kern="100" dirty="0">
                <a:latin typeface="Times New Roman" panose="02020603050405020304" pitchFamily="18" charset="0"/>
              </a:rPr>
              <a:t>精确查询：查询</a:t>
            </a:r>
            <a:r>
              <a:rPr lang="en-US" altLang="zh-CN" kern="100" dirty="0">
                <a:latin typeface="Times New Roman" panose="02020603050405020304" pitchFamily="18" charset="0"/>
              </a:rPr>
              <a:t>594</a:t>
            </a:r>
            <a:r>
              <a:rPr lang="zh-CN" altLang="zh-CN" kern="100" dirty="0">
                <a:latin typeface="Times New Roman" panose="02020603050405020304" pitchFamily="18" charset="0"/>
              </a:rPr>
              <a:t>个文件</a:t>
            </a:r>
          </a:p>
          <a:p>
            <a:pPr indent="266700" algn="just">
              <a:lnSpc>
                <a:spcPct val="130000"/>
              </a:lnSpc>
              <a:spcAft>
                <a:spcPts val="0"/>
              </a:spcAft>
            </a:pPr>
            <a:r>
              <a:rPr lang="zh-CN" altLang="en-US" kern="100" dirty="0">
                <a:latin typeface="Times New Roman" panose="02020603050405020304" pitchFamily="18" charset="0"/>
              </a:rPr>
              <a:t>方法</a:t>
            </a:r>
            <a:r>
              <a:rPr lang="en-US" altLang="zh-CN" kern="100" dirty="0">
                <a:latin typeface="Times New Roman" panose="02020603050405020304" pitchFamily="18" charset="0"/>
              </a:rPr>
              <a:t>1</a:t>
            </a:r>
            <a:r>
              <a:rPr lang="zh-CN" altLang="zh-CN" kern="100" dirty="0">
                <a:latin typeface="Times New Roman" panose="02020603050405020304" pitchFamily="18" charset="0"/>
              </a:rPr>
              <a:t>： 查询时间：</a:t>
            </a:r>
            <a:r>
              <a:rPr lang="en-US" altLang="zh-CN" kern="100" dirty="0">
                <a:latin typeface="Times New Roman" panose="02020603050405020304" pitchFamily="18" charset="0"/>
              </a:rPr>
              <a:t> -0.260716594184s</a:t>
            </a:r>
          </a:p>
          <a:p>
            <a:pPr indent="266700" algn="just">
              <a:lnSpc>
                <a:spcPct val="130000"/>
              </a:lnSpc>
            </a:pPr>
            <a:r>
              <a:rPr lang="zh-CN" altLang="en-US" kern="100" dirty="0">
                <a:latin typeface="Times New Roman" panose="02020603050405020304" pitchFamily="18" charset="0"/>
              </a:rPr>
              <a:t>方法</a:t>
            </a:r>
            <a:r>
              <a:rPr lang="en-US" altLang="zh-CN" kern="100" dirty="0">
                <a:latin typeface="Times New Roman" panose="02020603050405020304" pitchFamily="18" charset="0"/>
              </a:rPr>
              <a:t>2</a:t>
            </a:r>
            <a:r>
              <a:rPr lang="zh-CN" altLang="zh-CN" kern="100" dirty="0">
                <a:latin typeface="Times New Roman" panose="02020603050405020304" pitchFamily="18" charset="0"/>
              </a:rPr>
              <a:t>：查询时间：</a:t>
            </a:r>
            <a:r>
              <a:rPr lang="en-US" altLang="zh-CN" kern="100" dirty="0">
                <a:latin typeface="Times New Roman" panose="02020603050405020304" pitchFamily="18" charset="0"/>
              </a:rPr>
              <a:t> -0.62830420413s</a:t>
            </a:r>
            <a:endParaRPr lang="zh-CN" altLang="zh-CN" kern="100" dirty="0">
              <a:latin typeface="Times New Roman" panose="02020603050405020304" pitchFamily="18" charset="0"/>
            </a:endParaRPr>
          </a:p>
          <a:p>
            <a:pPr indent="266700" algn="just">
              <a:lnSpc>
                <a:spcPct val="130000"/>
              </a:lnSpc>
              <a:spcAft>
                <a:spcPts val="0"/>
              </a:spcAft>
            </a:pPr>
            <a:endParaRPr lang="zh-CN" altLang="zh-CN" kern="100" dirty="0">
              <a:latin typeface="Times New Roman" panose="02020603050405020304" pitchFamily="18" charset="0"/>
            </a:endParaRPr>
          </a:p>
        </p:txBody>
      </p:sp>
    </p:spTree>
    <p:extLst>
      <p:ext uri="{BB962C8B-B14F-4D97-AF65-F5344CB8AC3E}">
        <p14:creationId xmlns:p14="http://schemas.microsoft.com/office/powerpoint/2010/main" val="3006873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23</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2100" y="435610"/>
            <a:ext cx="51346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2.</a:t>
            </a:r>
            <a:r>
              <a:rPr lang="zh-CN" altLang="en-US" sz="2800" b="1" dirty="0"/>
              <a:t>课题分解</a:t>
            </a:r>
            <a:r>
              <a:rPr lang="en-US" altLang="zh-CN" sz="2800" b="1" dirty="0"/>
              <a:t>----</a:t>
            </a:r>
            <a:r>
              <a:rPr lang="zh-CN" altLang="en-US" sz="2800" b="1" dirty="0"/>
              <a:t>后端</a:t>
            </a:r>
          </a:p>
          <a:p>
            <a:endParaRPr lang="zh-CN" altLang="en-US" sz="2800" b="1" dirty="0"/>
          </a:p>
          <a:p>
            <a:endParaRPr lang="zh-CN" altLang="en-US" sz="2800" b="1" dirty="0"/>
          </a:p>
        </p:txBody>
      </p:sp>
      <p:pic>
        <p:nvPicPr>
          <p:cNvPr id="23" name="图片 22">
            <a:extLst>
              <a:ext uri="{FF2B5EF4-FFF2-40B4-BE49-F238E27FC236}">
                <a16:creationId xmlns:a16="http://schemas.microsoft.com/office/drawing/2014/main" id="{D6D4BBFB-0014-4802-A6FF-FADB9B9E9270}"/>
              </a:ext>
            </a:extLst>
          </p:cNvPr>
          <p:cNvPicPr>
            <a:picLocks noChangeAspect="1"/>
          </p:cNvPicPr>
          <p:nvPr/>
        </p:nvPicPr>
        <p:blipFill>
          <a:blip r:embed="rId3"/>
          <a:stretch>
            <a:fillRect/>
          </a:stretch>
        </p:blipFill>
        <p:spPr>
          <a:xfrm>
            <a:off x="7462652" y="197218"/>
            <a:ext cx="1422770" cy="811497"/>
          </a:xfrm>
          <a:prstGeom prst="rect">
            <a:avLst/>
          </a:prstGeom>
        </p:spPr>
      </p:pic>
      <p:sp>
        <p:nvSpPr>
          <p:cNvPr id="13" name="矩形 12">
            <a:extLst>
              <a:ext uri="{FF2B5EF4-FFF2-40B4-BE49-F238E27FC236}">
                <a16:creationId xmlns:a16="http://schemas.microsoft.com/office/drawing/2014/main" id="{05177502-BD28-4B4E-8C87-3ECC0A2849E3}"/>
              </a:ext>
            </a:extLst>
          </p:cNvPr>
          <p:cNvSpPr/>
          <p:nvPr/>
        </p:nvSpPr>
        <p:spPr>
          <a:xfrm>
            <a:off x="1138958" y="3016487"/>
            <a:ext cx="6323693" cy="3693319"/>
          </a:xfrm>
          <a:prstGeom prst="rect">
            <a:avLst/>
          </a:prstGeom>
        </p:spPr>
        <p:txBody>
          <a:bodyPr wrap="square">
            <a:spAutoFit/>
          </a:bodyPr>
          <a:lstStyle/>
          <a:p>
            <a:r>
              <a:rPr lang="zh-CN" altLang="en-US" dirty="0"/>
              <a:t>算法思想：</a:t>
            </a:r>
            <a:endParaRPr lang="en-US" altLang="zh-CN" dirty="0"/>
          </a:p>
          <a:p>
            <a:pPr marL="285750" indent="-285750">
              <a:buFont typeface="Wingdings" panose="05000000000000000000" pitchFamily="2" charset="2"/>
              <a:buChar char="Ø"/>
            </a:pPr>
            <a:r>
              <a:rPr lang="zh-CN" altLang="zh-CN" dirty="0"/>
              <a:t>关键字生成正则表达式匹配模式</a:t>
            </a:r>
            <a:r>
              <a:rPr lang="en-US" altLang="zh-CN" dirty="0"/>
              <a:t>;</a:t>
            </a:r>
          </a:p>
          <a:p>
            <a:pPr marL="342900" indent="-342900">
              <a:buFont typeface="+mj-lt"/>
              <a:buAutoNum type="arabicPeriod"/>
            </a:pPr>
            <a:r>
              <a:rPr lang="zh-CN" altLang="en-US" dirty="0"/>
              <a:t>在关键字之间和头插入相关的模式。</a:t>
            </a:r>
            <a:br>
              <a:rPr lang="en-US" altLang="zh-CN" dirty="0"/>
            </a:br>
            <a:r>
              <a:rPr lang="zh-CN" altLang="en-US" dirty="0"/>
              <a:t>如：在关键字“英雄”之间和头插入</a:t>
            </a:r>
            <a:br>
              <a:rPr lang="en-US" altLang="zh-CN" dirty="0"/>
            </a:br>
            <a:r>
              <a:rPr lang="en-US" altLang="zh-CN" dirty="0"/>
              <a:t>u'([\s\w|\u4e00-\u9fa5|</a:t>
            </a:r>
            <a:r>
              <a:rPr lang="zh-CN" altLang="zh-CN" dirty="0"/>
              <a:t>，。；</a:t>
            </a:r>
            <a:r>
              <a:rPr lang="en-US" altLang="zh-CN" dirty="0"/>
              <a:t>;,.:</a:t>
            </a:r>
            <a:r>
              <a:rPr lang="zh-CN" altLang="zh-CN" dirty="0"/>
              <a:t>？！</a:t>
            </a:r>
            <a:r>
              <a:rPr lang="en-US" altLang="zh-CN" dirty="0"/>
              <a:t>]*?)‘</a:t>
            </a:r>
          </a:p>
          <a:p>
            <a:pPr marL="342900" indent="-342900">
              <a:buFont typeface="+mj-lt"/>
              <a:buAutoNum type="arabicPeriod"/>
            </a:pPr>
            <a:r>
              <a:rPr lang="zh-CN" altLang="en-US" dirty="0"/>
              <a:t>在关键字尾生成插入</a:t>
            </a:r>
            <a:br>
              <a:rPr lang="en-US" altLang="zh-CN" dirty="0"/>
            </a:br>
            <a:r>
              <a:rPr lang="en-US" altLang="zh-CN" dirty="0"/>
              <a:t>u'([\s\w|\u4e00-\u9fa5|</a:t>
            </a:r>
            <a:r>
              <a:rPr lang="zh-CN" altLang="zh-CN" dirty="0"/>
              <a:t>，。；</a:t>
            </a:r>
            <a:r>
              <a:rPr lang="en-US" altLang="zh-CN" dirty="0"/>
              <a:t>;,.:</a:t>
            </a:r>
            <a:r>
              <a:rPr lang="zh-CN" altLang="zh-CN" dirty="0"/>
              <a:t>？！</a:t>
            </a:r>
            <a:r>
              <a:rPr lang="en-US" altLang="zh-CN" dirty="0"/>
              <a:t>]*)’ </a:t>
            </a:r>
          </a:p>
          <a:p>
            <a:pPr marL="342900" indent="-342900">
              <a:buFont typeface="+mj-lt"/>
              <a:buAutoNum type="arabicPeriod"/>
            </a:pPr>
            <a:r>
              <a:rPr lang="zh-CN" altLang="en-US" dirty="0"/>
              <a:t>生成匹配模式</a:t>
            </a:r>
            <a:br>
              <a:rPr lang="en-US" altLang="zh-CN" dirty="0"/>
            </a:br>
            <a:r>
              <a:rPr lang="en-US" altLang="zh-CN" dirty="0"/>
              <a:t>u'([\s\w|\u4e00-\u9fa5|</a:t>
            </a:r>
            <a:r>
              <a:rPr lang="zh-CN" altLang="zh-CN" dirty="0"/>
              <a:t>，。；</a:t>
            </a:r>
            <a:r>
              <a:rPr lang="en-US" altLang="zh-CN" dirty="0"/>
              <a:t>;,.:</a:t>
            </a:r>
            <a:r>
              <a:rPr lang="zh-CN" altLang="zh-CN" dirty="0"/>
              <a:t>？！</a:t>
            </a:r>
            <a:r>
              <a:rPr lang="en-US" altLang="zh-CN" dirty="0"/>
              <a:t>]*?)</a:t>
            </a:r>
            <a:r>
              <a:rPr lang="zh-CN" altLang="zh-CN" dirty="0"/>
              <a:t>英</a:t>
            </a:r>
            <a:r>
              <a:rPr lang="en-US" altLang="zh-CN" dirty="0"/>
              <a:t>([\s\w|\u4e00-\u9fa5|</a:t>
            </a:r>
            <a:r>
              <a:rPr lang="zh-CN" altLang="zh-CN" dirty="0"/>
              <a:t>，。；</a:t>
            </a:r>
            <a:r>
              <a:rPr lang="en-US" altLang="zh-CN" dirty="0"/>
              <a:t>;,.:</a:t>
            </a:r>
            <a:r>
              <a:rPr lang="zh-CN" altLang="zh-CN" dirty="0"/>
              <a:t>？！</a:t>
            </a:r>
            <a:r>
              <a:rPr lang="en-US" altLang="zh-CN" dirty="0"/>
              <a:t>]*?)</a:t>
            </a:r>
            <a:r>
              <a:rPr lang="zh-CN" altLang="zh-CN" dirty="0"/>
              <a:t>雄</a:t>
            </a:r>
            <a:r>
              <a:rPr lang="en-US" altLang="zh-CN" dirty="0"/>
              <a:t>([\s\w|\u4e00-\u9fa5|</a:t>
            </a:r>
            <a:r>
              <a:rPr lang="zh-CN" altLang="zh-CN" dirty="0"/>
              <a:t>，。；</a:t>
            </a:r>
            <a:r>
              <a:rPr lang="en-US" altLang="zh-CN" dirty="0"/>
              <a:t>;,.:</a:t>
            </a:r>
            <a:r>
              <a:rPr lang="zh-CN" altLang="zh-CN" dirty="0"/>
              <a:t>？！</a:t>
            </a:r>
            <a:r>
              <a:rPr lang="en-US" altLang="zh-CN" dirty="0"/>
              <a:t>]*)' </a:t>
            </a:r>
          </a:p>
          <a:p>
            <a:pPr marL="342900" indent="-342900">
              <a:buFont typeface="+mj-lt"/>
              <a:buAutoNum type="arabicPeriod"/>
            </a:pPr>
            <a:endParaRPr lang="en-US" altLang="zh-CN" dirty="0"/>
          </a:p>
          <a:p>
            <a:pPr marL="285750" indent="-285750">
              <a:buFont typeface="Wingdings" panose="05000000000000000000" pitchFamily="2" charset="2"/>
              <a:buChar char="Ø"/>
            </a:pPr>
            <a:r>
              <a:rPr lang="zh-CN" altLang="en-US" dirty="0"/>
              <a:t>根据生成的模式来匹配搜索内容。</a:t>
            </a:r>
            <a:endParaRPr lang="en-US" altLang="zh-CN" dirty="0"/>
          </a:p>
        </p:txBody>
      </p:sp>
      <p:sp>
        <p:nvSpPr>
          <p:cNvPr id="15" name="AutoShape 14">
            <a:extLst>
              <a:ext uri="{FF2B5EF4-FFF2-40B4-BE49-F238E27FC236}">
                <a16:creationId xmlns:a16="http://schemas.microsoft.com/office/drawing/2014/main" id="{D552621F-5330-452A-A7C8-507945C3B535}"/>
              </a:ext>
            </a:extLst>
          </p:cNvPr>
          <p:cNvSpPr>
            <a:spLocks noChangeArrowheads="1"/>
          </p:cNvSpPr>
          <p:nvPr/>
        </p:nvSpPr>
        <p:spPr bwMode="auto">
          <a:xfrm>
            <a:off x="819565" y="1383469"/>
            <a:ext cx="360362" cy="349250"/>
          </a:xfrm>
          <a:prstGeom prst="diamond">
            <a:avLst/>
          </a:prstGeom>
          <a:solidFill>
            <a:srgbClr val="00417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b="1" dirty="0">
              <a:solidFill>
                <a:schemeClr val="bg1"/>
              </a:solidFill>
            </a:endParaRPr>
          </a:p>
        </p:txBody>
      </p:sp>
      <p:sp>
        <p:nvSpPr>
          <p:cNvPr id="5" name="文本框 4">
            <a:extLst>
              <a:ext uri="{FF2B5EF4-FFF2-40B4-BE49-F238E27FC236}">
                <a16:creationId xmlns:a16="http://schemas.microsoft.com/office/drawing/2014/main" id="{B35456DE-6EBC-476E-8B55-8C3A4EA5210D}"/>
              </a:ext>
            </a:extLst>
          </p:cNvPr>
          <p:cNvSpPr txBox="1"/>
          <p:nvPr/>
        </p:nvSpPr>
        <p:spPr>
          <a:xfrm>
            <a:off x="1179926" y="1363387"/>
            <a:ext cx="5278023" cy="646331"/>
          </a:xfrm>
          <a:prstGeom prst="rect">
            <a:avLst/>
          </a:prstGeom>
          <a:noFill/>
        </p:spPr>
        <p:txBody>
          <a:bodyPr wrap="square" rtlCol="0">
            <a:spAutoFit/>
          </a:bodyPr>
          <a:lstStyle/>
          <a:p>
            <a:r>
              <a:rPr lang="zh-CN" altLang="en-US" dirty="0"/>
              <a:t>后端主要任务</a:t>
            </a:r>
            <a:r>
              <a:rPr lang="en-US" altLang="zh-CN" dirty="0"/>
              <a:t>----</a:t>
            </a:r>
            <a:r>
              <a:rPr lang="zh-CN" altLang="en-US" dirty="0"/>
              <a:t>模糊查找</a:t>
            </a:r>
            <a:endParaRPr lang="en-US" altLang="zh-CN" dirty="0"/>
          </a:p>
          <a:p>
            <a:endParaRPr lang="zh-CN" altLang="en-US" dirty="0"/>
          </a:p>
        </p:txBody>
      </p:sp>
      <p:sp>
        <p:nvSpPr>
          <p:cNvPr id="2" name="文本框 1">
            <a:extLst>
              <a:ext uri="{FF2B5EF4-FFF2-40B4-BE49-F238E27FC236}">
                <a16:creationId xmlns:a16="http://schemas.microsoft.com/office/drawing/2014/main" id="{4642DD0E-1EDB-4F55-9951-5BD0723D0E96}"/>
              </a:ext>
            </a:extLst>
          </p:cNvPr>
          <p:cNvSpPr txBox="1"/>
          <p:nvPr/>
        </p:nvSpPr>
        <p:spPr>
          <a:xfrm>
            <a:off x="1179925" y="1820605"/>
            <a:ext cx="6421349" cy="923330"/>
          </a:xfrm>
          <a:prstGeom prst="rect">
            <a:avLst/>
          </a:prstGeom>
          <a:noFill/>
        </p:spPr>
        <p:txBody>
          <a:bodyPr wrap="square" rtlCol="0">
            <a:spAutoFit/>
          </a:bodyPr>
          <a:lstStyle/>
          <a:p>
            <a:r>
              <a:rPr lang="zh-CN" altLang="en-US" dirty="0"/>
              <a:t>模糊查找：允许被搜索信息和搜索关键字之间存在一定的差异。</a:t>
            </a:r>
            <a:endParaRPr lang="en-US" altLang="zh-CN" dirty="0"/>
          </a:p>
          <a:p>
            <a:r>
              <a:rPr lang="zh-CN" altLang="en-US" dirty="0"/>
              <a:t>如：查找名字</a:t>
            </a:r>
            <a:r>
              <a:rPr lang="en-US" altLang="zh-CN" dirty="0"/>
              <a:t>Smith</a:t>
            </a:r>
            <a:r>
              <a:rPr lang="zh-CN" altLang="en-US" dirty="0"/>
              <a:t>时，就会找出与之相似的</a:t>
            </a:r>
            <a:r>
              <a:rPr lang="en-US" altLang="zh-CN" dirty="0" err="1"/>
              <a:t>Smithe</a:t>
            </a:r>
            <a:r>
              <a:rPr lang="zh-CN" altLang="en-US" dirty="0"/>
              <a:t>， </a:t>
            </a:r>
            <a:r>
              <a:rPr lang="en-US" altLang="zh-CN" dirty="0" err="1"/>
              <a:t>Smiythe</a:t>
            </a:r>
            <a:r>
              <a:rPr lang="zh-CN" altLang="en-US" dirty="0"/>
              <a:t>， </a:t>
            </a:r>
            <a:r>
              <a:rPr lang="en-US" altLang="zh-CN" dirty="0" err="1"/>
              <a:t>Smyith</a:t>
            </a:r>
            <a:r>
              <a:rPr lang="zh-CN" altLang="en-US" dirty="0"/>
              <a:t>， </a:t>
            </a:r>
            <a:r>
              <a:rPr lang="en-US" altLang="zh-CN" dirty="0" err="1"/>
              <a:t>Smitch</a:t>
            </a:r>
            <a:r>
              <a:rPr lang="zh-CN" altLang="en-US" dirty="0"/>
              <a:t>，</a:t>
            </a:r>
            <a:r>
              <a:rPr lang="en-US" altLang="zh-CN" dirty="0"/>
              <a:t>Smith</a:t>
            </a:r>
            <a:r>
              <a:rPr lang="zh-CN" altLang="en-US" dirty="0"/>
              <a:t>等。</a:t>
            </a:r>
          </a:p>
        </p:txBody>
      </p:sp>
    </p:spTree>
    <p:extLst>
      <p:ext uri="{BB962C8B-B14F-4D97-AF65-F5344CB8AC3E}">
        <p14:creationId xmlns:p14="http://schemas.microsoft.com/office/powerpoint/2010/main" val="261620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24</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2100" y="435610"/>
            <a:ext cx="51346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2.</a:t>
            </a:r>
            <a:r>
              <a:rPr lang="zh-CN" altLang="en-US" sz="2800" b="1" dirty="0"/>
              <a:t>课题分解</a:t>
            </a:r>
            <a:r>
              <a:rPr lang="en-US" altLang="zh-CN" sz="2800" b="1" dirty="0"/>
              <a:t>----</a:t>
            </a:r>
            <a:r>
              <a:rPr lang="zh-CN" altLang="en-US" sz="2800" b="1" dirty="0"/>
              <a:t>后端</a:t>
            </a:r>
          </a:p>
          <a:p>
            <a:endParaRPr lang="zh-CN" altLang="en-US" sz="2800" b="1" dirty="0"/>
          </a:p>
          <a:p>
            <a:endParaRPr lang="zh-CN" altLang="en-US" sz="2800" b="1" dirty="0"/>
          </a:p>
        </p:txBody>
      </p:sp>
      <p:pic>
        <p:nvPicPr>
          <p:cNvPr id="23" name="图片 22">
            <a:extLst>
              <a:ext uri="{FF2B5EF4-FFF2-40B4-BE49-F238E27FC236}">
                <a16:creationId xmlns:a16="http://schemas.microsoft.com/office/drawing/2014/main" id="{D6D4BBFB-0014-4802-A6FF-FADB9B9E9270}"/>
              </a:ext>
            </a:extLst>
          </p:cNvPr>
          <p:cNvPicPr>
            <a:picLocks noChangeAspect="1"/>
          </p:cNvPicPr>
          <p:nvPr/>
        </p:nvPicPr>
        <p:blipFill>
          <a:blip r:embed="rId3"/>
          <a:stretch>
            <a:fillRect/>
          </a:stretch>
        </p:blipFill>
        <p:spPr>
          <a:xfrm>
            <a:off x="7462652" y="197218"/>
            <a:ext cx="1422770" cy="811497"/>
          </a:xfrm>
          <a:prstGeom prst="rect">
            <a:avLst/>
          </a:prstGeom>
        </p:spPr>
      </p:pic>
      <p:sp>
        <p:nvSpPr>
          <p:cNvPr id="13" name="矩形 12">
            <a:extLst>
              <a:ext uri="{FF2B5EF4-FFF2-40B4-BE49-F238E27FC236}">
                <a16:creationId xmlns:a16="http://schemas.microsoft.com/office/drawing/2014/main" id="{05177502-BD28-4B4E-8C87-3ECC0A2849E3}"/>
              </a:ext>
            </a:extLst>
          </p:cNvPr>
          <p:cNvSpPr/>
          <p:nvPr/>
        </p:nvSpPr>
        <p:spPr>
          <a:xfrm>
            <a:off x="1138959" y="2051746"/>
            <a:ext cx="6323693" cy="369332"/>
          </a:xfrm>
          <a:prstGeom prst="rect">
            <a:avLst/>
          </a:prstGeom>
        </p:spPr>
        <p:txBody>
          <a:bodyPr wrap="square">
            <a:spAutoFit/>
          </a:bodyPr>
          <a:lstStyle/>
          <a:p>
            <a:r>
              <a:rPr lang="zh-CN" altLang="en-US" dirty="0"/>
              <a:t>方法</a:t>
            </a:r>
            <a:r>
              <a:rPr lang="en-US" altLang="zh-CN" dirty="0"/>
              <a:t>1</a:t>
            </a:r>
            <a:r>
              <a:rPr lang="zh-CN" altLang="en-US" dirty="0"/>
              <a:t>：对数据逐一的匹配</a:t>
            </a:r>
            <a:endParaRPr lang="en-US" altLang="zh-CN" dirty="0"/>
          </a:p>
        </p:txBody>
      </p:sp>
      <p:sp>
        <p:nvSpPr>
          <p:cNvPr id="15" name="AutoShape 14">
            <a:extLst>
              <a:ext uri="{FF2B5EF4-FFF2-40B4-BE49-F238E27FC236}">
                <a16:creationId xmlns:a16="http://schemas.microsoft.com/office/drawing/2014/main" id="{D552621F-5330-452A-A7C8-507945C3B535}"/>
              </a:ext>
            </a:extLst>
          </p:cNvPr>
          <p:cNvSpPr>
            <a:spLocks noChangeArrowheads="1"/>
          </p:cNvSpPr>
          <p:nvPr/>
        </p:nvSpPr>
        <p:spPr bwMode="auto">
          <a:xfrm>
            <a:off x="819565" y="1383469"/>
            <a:ext cx="360362" cy="349250"/>
          </a:xfrm>
          <a:prstGeom prst="diamond">
            <a:avLst/>
          </a:prstGeom>
          <a:solidFill>
            <a:srgbClr val="00417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b="1" dirty="0">
              <a:solidFill>
                <a:schemeClr val="bg1"/>
              </a:solidFill>
            </a:endParaRPr>
          </a:p>
        </p:txBody>
      </p:sp>
      <p:sp>
        <p:nvSpPr>
          <p:cNvPr id="5" name="文本框 4">
            <a:extLst>
              <a:ext uri="{FF2B5EF4-FFF2-40B4-BE49-F238E27FC236}">
                <a16:creationId xmlns:a16="http://schemas.microsoft.com/office/drawing/2014/main" id="{B35456DE-6EBC-476E-8B55-8C3A4EA5210D}"/>
              </a:ext>
            </a:extLst>
          </p:cNvPr>
          <p:cNvSpPr txBox="1"/>
          <p:nvPr/>
        </p:nvSpPr>
        <p:spPr>
          <a:xfrm>
            <a:off x="1179926" y="1363387"/>
            <a:ext cx="5278023" cy="646331"/>
          </a:xfrm>
          <a:prstGeom prst="rect">
            <a:avLst/>
          </a:prstGeom>
          <a:noFill/>
        </p:spPr>
        <p:txBody>
          <a:bodyPr wrap="square" rtlCol="0">
            <a:spAutoFit/>
          </a:bodyPr>
          <a:lstStyle/>
          <a:p>
            <a:r>
              <a:rPr lang="zh-CN" altLang="en-US" dirty="0"/>
              <a:t>后端主要任务</a:t>
            </a:r>
            <a:r>
              <a:rPr lang="en-US" altLang="zh-CN" dirty="0"/>
              <a:t>----</a:t>
            </a:r>
            <a:r>
              <a:rPr lang="zh-CN" altLang="en-US" dirty="0"/>
              <a:t>模糊查找</a:t>
            </a:r>
            <a:endParaRPr lang="en-US" altLang="zh-CN" dirty="0"/>
          </a:p>
          <a:p>
            <a:endParaRPr lang="zh-CN" altLang="en-US" dirty="0"/>
          </a:p>
        </p:txBody>
      </p:sp>
      <p:sp>
        <p:nvSpPr>
          <p:cNvPr id="10" name="矩形 9">
            <a:extLst>
              <a:ext uri="{FF2B5EF4-FFF2-40B4-BE49-F238E27FC236}">
                <a16:creationId xmlns:a16="http://schemas.microsoft.com/office/drawing/2014/main" id="{439AE73F-3849-49F6-A4C6-57B34507C68E}"/>
              </a:ext>
            </a:extLst>
          </p:cNvPr>
          <p:cNvSpPr/>
          <p:nvPr/>
        </p:nvSpPr>
        <p:spPr>
          <a:xfrm>
            <a:off x="1138958" y="2545698"/>
            <a:ext cx="6323693" cy="369332"/>
          </a:xfrm>
          <a:prstGeom prst="rect">
            <a:avLst/>
          </a:prstGeom>
        </p:spPr>
        <p:txBody>
          <a:bodyPr wrap="square">
            <a:spAutoFit/>
          </a:bodyPr>
          <a:lstStyle/>
          <a:p>
            <a:r>
              <a:rPr lang="zh-CN" altLang="en-US" dirty="0"/>
              <a:t>方法</a:t>
            </a:r>
            <a:r>
              <a:rPr lang="en-US" altLang="zh-CN" dirty="0"/>
              <a:t>2</a:t>
            </a:r>
            <a:r>
              <a:rPr lang="zh-CN" altLang="en-US" dirty="0"/>
              <a:t>：使用</a:t>
            </a:r>
            <a:r>
              <a:rPr lang="en-US" altLang="zh-CN" dirty="0"/>
              <a:t>map</a:t>
            </a:r>
            <a:r>
              <a:rPr lang="zh-CN" altLang="en-US" dirty="0"/>
              <a:t>方法对一行数据进行匹配</a:t>
            </a:r>
            <a:endParaRPr lang="en-US" altLang="zh-CN" dirty="0"/>
          </a:p>
        </p:txBody>
      </p:sp>
      <p:sp>
        <p:nvSpPr>
          <p:cNvPr id="3" name="文本框 2">
            <a:extLst>
              <a:ext uri="{FF2B5EF4-FFF2-40B4-BE49-F238E27FC236}">
                <a16:creationId xmlns:a16="http://schemas.microsoft.com/office/drawing/2014/main" id="{61C83045-AAA2-4154-9EED-80D0CE72A998}"/>
              </a:ext>
            </a:extLst>
          </p:cNvPr>
          <p:cNvSpPr txBox="1"/>
          <p:nvPr/>
        </p:nvSpPr>
        <p:spPr>
          <a:xfrm>
            <a:off x="1179926" y="3246634"/>
            <a:ext cx="6022258" cy="369332"/>
          </a:xfrm>
          <a:prstGeom prst="rect">
            <a:avLst/>
          </a:prstGeom>
          <a:noFill/>
        </p:spPr>
        <p:txBody>
          <a:bodyPr wrap="square" rtlCol="0">
            <a:spAutoFit/>
          </a:bodyPr>
          <a:lstStyle/>
          <a:p>
            <a:r>
              <a:rPr lang="zh-CN" altLang="en-US" dirty="0"/>
              <a:t>对比两种方法所耗时间：最终选择方法</a:t>
            </a:r>
            <a:r>
              <a:rPr lang="en-US" altLang="zh-CN" dirty="0"/>
              <a:t>1</a:t>
            </a:r>
            <a:r>
              <a:rPr lang="zh-CN" altLang="en-US" dirty="0"/>
              <a:t>来处理数据</a:t>
            </a:r>
          </a:p>
        </p:txBody>
      </p:sp>
      <p:sp>
        <p:nvSpPr>
          <p:cNvPr id="4" name="矩形 3">
            <a:extLst>
              <a:ext uri="{FF2B5EF4-FFF2-40B4-BE49-F238E27FC236}">
                <a16:creationId xmlns:a16="http://schemas.microsoft.com/office/drawing/2014/main" id="{181A7519-CE9B-4615-A447-A02C332451B4}"/>
              </a:ext>
            </a:extLst>
          </p:cNvPr>
          <p:cNvSpPr/>
          <p:nvPr/>
        </p:nvSpPr>
        <p:spPr>
          <a:xfrm>
            <a:off x="999746" y="3799748"/>
            <a:ext cx="4572000" cy="1496820"/>
          </a:xfrm>
          <a:prstGeom prst="rect">
            <a:avLst/>
          </a:prstGeom>
        </p:spPr>
        <p:txBody>
          <a:bodyPr>
            <a:spAutoFit/>
          </a:bodyPr>
          <a:lstStyle/>
          <a:p>
            <a:pPr indent="266700" algn="just">
              <a:lnSpc>
                <a:spcPct val="130000"/>
              </a:lnSpc>
              <a:spcAft>
                <a:spcPts val="0"/>
              </a:spcAft>
            </a:pPr>
            <a:r>
              <a:rPr lang="zh-CN" altLang="zh-CN" kern="100" dirty="0">
                <a:latin typeface="Times New Roman" panose="02020603050405020304" pitchFamily="18" charset="0"/>
              </a:rPr>
              <a:t>模糊查找：查询</a:t>
            </a:r>
            <a:r>
              <a:rPr lang="en-US" altLang="zh-CN" kern="100" dirty="0">
                <a:latin typeface="Times New Roman" panose="02020603050405020304" pitchFamily="18" charset="0"/>
              </a:rPr>
              <a:t>594</a:t>
            </a:r>
            <a:r>
              <a:rPr lang="zh-CN" altLang="zh-CN" kern="100" dirty="0">
                <a:latin typeface="Times New Roman" panose="02020603050405020304" pitchFamily="18" charset="0"/>
              </a:rPr>
              <a:t>个文件</a:t>
            </a:r>
          </a:p>
          <a:p>
            <a:pPr indent="266700" algn="just">
              <a:lnSpc>
                <a:spcPct val="130000"/>
              </a:lnSpc>
              <a:spcAft>
                <a:spcPts val="0"/>
              </a:spcAft>
            </a:pPr>
            <a:r>
              <a:rPr lang="zh-CN" altLang="en-US" dirty="0"/>
              <a:t>方法</a:t>
            </a:r>
            <a:r>
              <a:rPr lang="en-US" altLang="zh-CN" dirty="0"/>
              <a:t>1</a:t>
            </a:r>
            <a:r>
              <a:rPr lang="zh-CN" altLang="en-US" dirty="0"/>
              <a:t>：</a:t>
            </a:r>
            <a:r>
              <a:rPr lang="zh-CN" altLang="zh-CN" kern="100" dirty="0">
                <a:latin typeface="Times New Roman" panose="02020603050405020304" pitchFamily="18" charset="0"/>
              </a:rPr>
              <a:t>查询时间：</a:t>
            </a:r>
            <a:r>
              <a:rPr lang="en-US" altLang="zh-CN" kern="100" dirty="0">
                <a:latin typeface="Times New Roman" panose="02020603050405020304" pitchFamily="18" charset="0"/>
              </a:rPr>
              <a:t> 0.8241836061</a:t>
            </a:r>
          </a:p>
          <a:p>
            <a:pPr indent="266700" algn="just">
              <a:lnSpc>
                <a:spcPct val="130000"/>
              </a:lnSpc>
            </a:pPr>
            <a:r>
              <a:rPr lang="zh-CN" altLang="en-US" dirty="0"/>
              <a:t>方法</a:t>
            </a:r>
            <a:r>
              <a:rPr lang="en-US" altLang="zh-CN" dirty="0"/>
              <a:t>2</a:t>
            </a:r>
            <a:r>
              <a:rPr lang="zh-CN" altLang="en-US" dirty="0"/>
              <a:t>：</a:t>
            </a:r>
            <a:r>
              <a:rPr lang="zh-CN" altLang="zh-CN" kern="100" dirty="0">
                <a:latin typeface="Times New Roman" panose="02020603050405020304" pitchFamily="18" charset="0"/>
              </a:rPr>
              <a:t>查询时间：</a:t>
            </a:r>
            <a:r>
              <a:rPr lang="en-US" altLang="zh-CN" kern="100" dirty="0">
                <a:latin typeface="Times New Roman" panose="02020603050405020304" pitchFamily="18" charset="0"/>
              </a:rPr>
              <a:t> 2.434468367</a:t>
            </a:r>
            <a:endParaRPr lang="zh-CN" altLang="zh-CN" kern="100" dirty="0">
              <a:latin typeface="Times New Roman" panose="02020603050405020304" pitchFamily="18" charset="0"/>
            </a:endParaRPr>
          </a:p>
          <a:p>
            <a:pPr indent="266700" algn="just">
              <a:lnSpc>
                <a:spcPct val="130000"/>
              </a:lnSpc>
              <a:spcAft>
                <a:spcPts val="0"/>
              </a:spcAft>
            </a:pPr>
            <a:endParaRPr lang="zh-CN" altLang="zh-CN" kern="100" dirty="0">
              <a:latin typeface="Times New Roman" panose="02020603050405020304" pitchFamily="18" charset="0"/>
            </a:endParaRPr>
          </a:p>
        </p:txBody>
      </p:sp>
    </p:spTree>
    <p:extLst>
      <p:ext uri="{BB962C8B-B14F-4D97-AF65-F5344CB8AC3E}">
        <p14:creationId xmlns:p14="http://schemas.microsoft.com/office/powerpoint/2010/main" val="2445927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25</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2100" y="435610"/>
            <a:ext cx="51346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2.</a:t>
            </a:r>
            <a:r>
              <a:rPr lang="zh-CN" altLang="en-US" sz="2800" b="1" dirty="0"/>
              <a:t>课题分解</a:t>
            </a:r>
            <a:r>
              <a:rPr lang="en-US" altLang="zh-CN" sz="2800" b="1" dirty="0"/>
              <a:t>----</a:t>
            </a:r>
            <a:r>
              <a:rPr lang="zh-CN" altLang="en-US" sz="2800" b="1" dirty="0"/>
              <a:t>后端</a:t>
            </a:r>
          </a:p>
          <a:p>
            <a:endParaRPr lang="zh-CN" altLang="en-US" sz="2800" b="1" dirty="0"/>
          </a:p>
          <a:p>
            <a:endParaRPr lang="zh-CN" altLang="en-US" sz="2800" b="1" dirty="0"/>
          </a:p>
        </p:txBody>
      </p:sp>
      <p:pic>
        <p:nvPicPr>
          <p:cNvPr id="23" name="图片 22">
            <a:extLst>
              <a:ext uri="{FF2B5EF4-FFF2-40B4-BE49-F238E27FC236}">
                <a16:creationId xmlns:a16="http://schemas.microsoft.com/office/drawing/2014/main" id="{D6D4BBFB-0014-4802-A6FF-FADB9B9E9270}"/>
              </a:ext>
            </a:extLst>
          </p:cNvPr>
          <p:cNvPicPr>
            <a:picLocks noChangeAspect="1"/>
          </p:cNvPicPr>
          <p:nvPr/>
        </p:nvPicPr>
        <p:blipFill>
          <a:blip r:embed="rId3"/>
          <a:stretch>
            <a:fillRect/>
          </a:stretch>
        </p:blipFill>
        <p:spPr>
          <a:xfrm>
            <a:off x="7462652" y="197218"/>
            <a:ext cx="1422770" cy="811497"/>
          </a:xfrm>
          <a:prstGeom prst="rect">
            <a:avLst/>
          </a:prstGeom>
        </p:spPr>
      </p:pic>
      <p:sp>
        <p:nvSpPr>
          <p:cNvPr id="15" name="AutoShape 14">
            <a:extLst>
              <a:ext uri="{FF2B5EF4-FFF2-40B4-BE49-F238E27FC236}">
                <a16:creationId xmlns:a16="http://schemas.microsoft.com/office/drawing/2014/main" id="{D552621F-5330-452A-A7C8-507945C3B535}"/>
              </a:ext>
            </a:extLst>
          </p:cNvPr>
          <p:cNvSpPr>
            <a:spLocks noChangeArrowheads="1"/>
          </p:cNvSpPr>
          <p:nvPr/>
        </p:nvSpPr>
        <p:spPr bwMode="auto">
          <a:xfrm>
            <a:off x="819565" y="1383469"/>
            <a:ext cx="360362" cy="349250"/>
          </a:xfrm>
          <a:prstGeom prst="diamond">
            <a:avLst/>
          </a:prstGeom>
          <a:solidFill>
            <a:srgbClr val="00417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b="1" dirty="0">
              <a:solidFill>
                <a:schemeClr val="bg1"/>
              </a:solidFill>
            </a:endParaRPr>
          </a:p>
        </p:txBody>
      </p:sp>
      <p:sp>
        <p:nvSpPr>
          <p:cNvPr id="5" name="文本框 4">
            <a:extLst>
              <a:ext uri="{FF2B5EF4-FFF2-40B4-BE49-F238E27FC236}">
                <a16:creationId xmlns:a16="http://schemas.microsoft.com/office/drawing/2014/main" id="{B35456DE-6EBC-476E-8B55-8C3A4EA5210D}"/>
              </a:ext>
            </a:extLst>
          </p:cNvPr>
          <p:cNvSpPr txBox="1"/>
          <p:nvPr/>
        </p:nvSpPr>
        <p:spPr>
          <a:xfrm>
            <a:off x="1179926" y="1363387"/>
            <a:ext cx="5278023" cy="646331"/>
          </a:xfrm>
          <a:prstGeom prst="rect">
            <a:avLst/>
          </a:prstGeom>
          <a:noFill/>
        </p:spPr>
        <p:txBody>
          <a:bodyPr wrap="square" rtlCol="0">
            <a:spAutoFit/>
          </a:bodyPr>
          <a:lstStyle/>
          <a:p>
            <a:r>
              <a:rPr lang="zh-CN" altLang="en-US" dirty="0"/>
              <a:t>后端主要任务</a:t>
            </a:r>
            <a:r>
              <a:rPr lang="en-US" altLang="zh-CN" dirty="0"/>
              <a:t>----</a:t>
            </a:r>
            <a:r>
              <a:rPr lang="en-US" altLang="zh-CN" dirty="0" err="1"/>
              <a:t>websocket</a:t>
            </a:r>
            <a:r>
              <a:rPr lang="zh-CN" altLang="en-US" dirty="0"/>
              <a:t>通信</a:t>
            </a:r>
            <a:endParaRPr lang="en-US" altLang="zh-CN" dirty="0"/>
          </a:p>
          <a:p>
            <a:endParaRPr lang="zh-CN" altLang="en-US" dirty="0"/>
          </a:p>
        </p:txBody>
      </p:sp>
      <p:sp>
        <p:nvSpPr>
          <p:cNvPr id="2" name="矩形 1">
            <a:extLst>
              <a:ext uri="{FF2B5EF4-FFF2-40B4-BE49-F238E27FC236}">
                <a16:creationId xmlns:a16="http://schemas.microsoft.com/office/drawing/2014/main" id="{1A2DDC2B-1D10-44CE-A454-789155775DE5}"/>
              </a:ext>
            </a:extLst>
          </p:cNvPr>
          <p:cNvSpPr/>
          <p:nvPr/>
        </p:nvSpPr>
        <p:spPr>
          <a:xfrm>
            <a:off x="854709" y="2009718"/>
            <a:ext cx="6758442" cy="773802"/>
          </a:xfrm>
          <a:prstGeom prst="rect">
            <a:avLst/>
          </a:prstGeom>
        </p:spPr>
        <p:txBody>
          <a:bodyPr wrap="square">
            <a:spAutoFit/>
          </a:bodyPr>
          <a:lstStyle/>
          <a:p>
            <a:pPr indent="304800" algn="just">
              <a:lnSpc>
                <a:spcPct val="130000"/>
              </a:lnSpc>
              <a:spcAft>
                <a:spcPts val="0"/>
              </a:spcAft>
            </a:pPr>
            <a:r>
              <a:rPr lang="zh-CN" altLang="zh-CN" kern="100" dirty="0">
                <a:latin typeface="Times New Roman" panose="02020603050405020304" pitchFamily="18" charset="0"/>
              </a:rPr>
              <a:t>已经有了</a:t>
            </a:r>
            <a:r>
              <a:rPr lang="en-US" altLang="zh-CN" kern="100" dirty="0">
                <a:latin typeface="Times New Roman" panose="02020603050405020304" pitchFamily="18" charset="0"/>
              </a:rPr>
              <a:t> HTTP </a:t>
            </a:r>
            <a:r>
              <a:rPr lang="zh-CN" altLang="zh-CN" kern="100" dirty="0">
                <a:latin typeface="Times New Roman" panose="02020603050405020304" pitchFamily="18" charset="0"/>
              </a:rPr>
              <a:t>协议，为什么还需要另一个协议？它能带来什么好处？</a:t>
            </a:r>
          </a:p>
        </p:txBody>
      </p:sp>
      <p:sp>
        <p:nvSpPr>
          <p:cNvPr id="6" name="矩形 5">
            <a:extLst>
              <a:ext uri="{FF2B5EF4-FFF2-40B4-BE49-F238E27FC236}">
                <a16:creationId xmlns:a16="http://schemas.microsoft.com/office/drawing/2014/main" id="{EC4CDD3C-7062-4A5A-BBC0-1775143F334F}"/>
              </a:ext>
            </a:extLst>
          </p:cNvPr>
          <p:cNvSpPr/>
          <p:nvPr/>
        </p:nvSpPr>
        <p:spPr>
          <a:xfrm>
            <a:off x="819565" y="2931424"/>
            <a:ext cx="6793586" cy="773802"/>
          </a:xfrm>
          <a:prstGeom prst="rect">
            <a:avLst/>
          </a:prstGeom>
        </p:spPr>
        <p:txBody>
          <a:bodyPr wrap="square">
            <a:spAutoFit/>
          </a:bodyPr>
          <a:lstStyle/>
          <a:p>
            <a:pPr indent="304800" algn="just">
              <a:lnSpc>
                <a:spcPct val="130000"/>
              </a:lnSpc>
              <a:spcAft>
                <a:spcPts val="0"/>
              </a:spcAft>
            </a:pPr>
            <a:r>
              <a:rPr lang="zh-CN" altLang="zh-CN" kern="100" dirty="0">
                <a:latin typeface="Times New Roman" panose="02020603050405020304" pitchFamily="18" charset="0"/>
              </a:rPr>
              <a:t>答案很简单，因为</a:t>
            </a:r>
            <a:r>
              <a:rPr lang="en-US" altLang="zh-CN" kern="100" dirty="0">
                <a:latin typeface="Times New Roman" panose="02020603050405020304" pitchFamily="18" charset="0"/>
              </a:rPr>
              <a:t> HTTP </a:t>
            </a:r>
            <a:r>
              <a:rPr lang="zh-CN" altLang="zh-CN" kern="100" dirty="0">
                <a:latin typeface="Times New Roman" panose="02020603050405020304" pitchFamily="18" charset="0"/>
              </a:rPr>
              <a:t>协议有一个缺陷：通信只能由客户端发起。</a:t>
            </a:r>
          </a:p>
        </p:txBody>
      </p:sp>
      <p:sp>
        <p:nvSpPr>
          <p:cNvPr id="7" name="文本框 6">
            <a:extLst>
              <a:ext uri="{FF2B5EF4-FFF2-40B4-BE49-F238E27FC236}">
                <a16:creationId xmlns:a16="http://schemas.microsoft.com/office/drawing/2014/main" id="{B4941B53-0447-4515-B498-63B93A678311}"/>
              </a:ext>
            </a:extLst>
          </p:cNvPr>
          <p:cNvSpPr txBox="1"/>
          <p:nvPr/>
        </p:nvSpPr>
        <p:spPr>
          <a:xfrm>
            <a:off x="1037690" y="3965825"/>
            <a:ext cx="6667928" cy="1754326"/>
          </a:xfrm>
          <a:prstGeom prst="rect">
            <a:avLst/>
          </a:prstGeom>
          <a:noFill/>
        </p:spPr>
        <p:txBody>
          <a:bodyPr wrap="square" rtlCol="0">
            <a:spAutoFit/>
          </a:bodyPr>
          <a:lstStyle/>
          <a:p>
            <a:r>
              <a:rPr lang="zh-CN" altLang="en-US" dirty="0"/>
              <a:t>后端对查询到的数据的处理办法是：</a:t>
            </a:r>
            <a:br>
              <a:rPr lang="en-US" altLang="zh-CN" dirty="0"/>
            </a:br>
            <a:r>
              <a:rPr lang="zh-CN" altLang="en-US" dirty="0"/>
              <a:t>查找到一条则往前端发送一条，前端则相应的显示一条。这样可以做到动态的显示查询到的数据。这是由服务器主动发送的。</a:t>
            </a:r>
            <a:endParaRPr lang="en-US" altLang="zh-CN" dirty="0"/>
          </a:p>
          <a:p>
            <a:endParaRPr lang="en-US" altLang="zh-CN" dirty="0"/>
          </a:p>
          <a:p>
            <a:r>
              <a:rPr lang="zh-CN" altLang="en-US" dirty="0"/>
              <a:t>如果是</a:t>
            </a:r>
            <a:r>
              <a:rPr lang="en-US" altLang="zh-CN" dirty="0"/>
              <a:t>http</a:t>
            </a:r>
            <a:r>
              <a:rPr lang="zh-CN" altLang="en-US" dirty="0"/>
              <a:t>通信，则要不停的向服务端请求，看是否有查询到的数据。</a:t>
            </a:r>
          </a:p>
        </p:txBody>
      </p:sp>
    </p:spTree>
    <p:extLst>
      <p:ext uri="{BB962C8B-B14F-4D97-AF65-F5344CB8AC3E}">
        <p14:creationId xmlns:p14="http://schemas.microsoft.com/office/powerpoint/2010/main" val="2849024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26</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2100" y="435610"/>
            <a:ext cx="51346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3.</a:t>
            </a:r>
            <a:r>
              <a:rPr lang="zh-CN" altLang="en-US" sz="2800" b="1" dirty="0"/>
              <a:t>课题方案</a:t>
            </a:r>
            <a:r>
              <a:rPr lang="en-US" altLang="zh-CN" sz="2800" b="1" dirty="0"/>
              <a:t>----</a:t>
            </a:r>
            <a:r>
              <a:rPr lang="zh-CN" altLang="en-US" sz="2800" b="1" dirty="0"/>
              <a:t>部署</a:t>
            </a:r>
          </a:p>
          <a:p>
            <a:endParaRPr lang="zh-CN" altLang="en-US" sz="2800" b="1" dirty="0"/>
          </a:p>
          <a:p>
            <a:endParaRPr lang="zh-CN" altLang="en-US" sz="2800" b="1" dirty="0"/>
          </a:p>
        </p:txBody>
      </p:sp>
      <p:pic>
        <p:nvPicPr>
          <p:cNvPr id="23" name="图片 22">
            <a:extLst>
              <a:ext uri="{FF2B5EF4-FFF2-40B4-BE49-F238E27FC236}">
                <a16:creationId xmlns:a16="http://schemas.microsoft.com/office/drawing/2014/main" id="{D6D4BBFB-0014-4802-A6FF-FADB9B9E9270}"/>
              </a:ext>
            </a:extLst>
          </p:cNvPr>
          <p:cNvPicPr>
            <a:picLocks noChangeAspect="1"/>
          </p:cNvPicPr>
          <p:nvPr/>
        </p:nvPicPr>
        <p:blipFill>
          <a:blip r:embed="rId3"/>
          <a:stretch>
            <a:fillRect/>
          </a:stretch>
        </p:blipFill>
        <p:spPr>
          <a:xfrm>
            <a:off x="7462652" y="197218"/>
            <a:ext cx="1422770" cy="811497"/>
          </a:xfrm>
          <a:prstGeom prst="rect">
            <a:avLst/>
          </a:prstGeom>
        </p:spPr>
      </p:pic>
      <p:sp>
        <p:nvSpPr>
          <p:cNvPr id="3" name="文本框 2">
            <a:extLst>
              <a:ext uri="{FF2B5EF4-FFF2-40B4-BE49-F238E27FC236}">
                <a16:creationId xmlns:a16="http://schemas.microsoft.com/office/drawing/2014/main" id="{80087DC5-A761-46D0-83F6-7B491CC67A7B}"/>
              </a:ext>
            </a:extLst>
          </p:cNvPr>
          <p:cNvSpPr txBox="1"/>
          <p:nvPr/>
        </p:nvSpPr>
        <p:spPr>
          <a:xfrm>
            <a:off x="602015" y="1627205"/>
            <a:ext cx="7274103" cy="923330"/>
          </a:xfrm>
          <a:prstGeom prst="rect">
            <a:avLst/>
          </a:prstGeom>
          <a:noFill/>
        </p:spPr>
        <p:txBody>
          <a:bodyPr wrap="square" rtlCol="0">
            <a:spAutoFit/>
          </a:bodyPr>
          <a:lstStyle/>
          <a:p>
            <a:r>
              <a:rPr lang="zh-CN" altLang="en-US" dirty="0"/>
              <a:t>项目为了方便应用，将整个项目打包成</a:t>
            </a:r>
            <a:r>
              <a:rPr lang="en-US" altLang="zh-CN" dirty="0"/>
              <a:t>.exe</a:t>
            </a:r>
            <a:r>
              <a:rPr lang="zh-CN" altLang="en-US" dirty="0"/>
              <a:t>文件，方便使用，同时也免除了环境和库的安装。具体的打包过程，可以参看技术实现文档。</a:t>
            </a:r>
            <a:br>
              <a:rPr lang="en-US" altLang="zh-CN" dirty="0"/>
            </a:br>
            <a:r>
              <a:rPr lang="zh-CN" altLang="en-US" dirty="0">
                <a:hlinkClick r:id="rId4" action="ppaction://hlinkfile"/>
              </a:rPr>
              <a:t>策划表查询工具</a:t>
            </a:r>
            <a:r>
              <a:rPr lang="en-US" altLang="zh-CN" dirty="0">
                <a:hlinkClick r:id="rId4" action="ppaction://hlinkfile"/>
              </a:rPr>
              <a:t>-</a:t>
            </a:r>
            <a:r>
              <a:rPr lang="zh-CN" altLang="en-US" dirty="0">
                <a:hlinkClick r:id="rId4" action="ppaction://hlinkfile"/>
              </a:rPr>
              <a:t>技术实现文档 </a:t>
            </a:r>
            <a:r>
              <a:rPr lang="en-US" altLang="zh-CN" dirty="0">
                <a:hlinkClick r:id="rId4" action="ppaction://hlinkfile"/>
              </a:rPr>
              <a:t>.doc</a:t>
            </a:r>
            <a:endParaRPr lang="zh-CN" altLang="en-US" dirty="0"/>
          </a:p>
        </p:txBody>
      </p:sp>
      <p:sp>
        <p:nvSpPr>
          <p:cNvPr id="4" name="文本框 3">
            <a:extLst>
              <a:ext uri="{FF2B5EF4-FFF2-40B4-BE49-F238E27FC236}">
                <a16:creationId xmlns:a16="http://schemas.microsoft.com/office/drawing/2014/main" id="{92CCA22A-464C-40E3-84D5-82C6DCFA8581}"/>
              </a:ext>
            </a:extLst>
          </p:cNvPr>
          <p:cNvSpPr txBox="1"/>
          <p:nvPr/>
        </p:nvSpPr>
        <p:spPr>
          <a:xfrm>
            <a:off x="556998" y="3198175"/>
            <a:ext cx="7783423" cy="1200329"/>
          </a:xfrm>
          <a:prstGeom prst="rect">
            <a:avLst/>
          </a:prstGeom>
          <a:noFill/>
        </p:spPr>
        <p:txBody>
          <a:bodyPr wrap="square" rtlCol="0">
            <a:spAutoFit/>
          </a:bodyPr>
          <a:lstStyle/>
          <a:p>
            <a:r>
              <a:rPr lang="zh-CN" altLang="en-US" dirty="0"/>
              <a:t>工程中也生成了</a:t>
            </a:r>
            <a:r>
              <a:rPr lang="en-US" altLang="zh-CN" dirty="0"/>
              <a:t>requirement.txt</a:t>
            </a:r>
            <a:r>
              <a:rPr lang="zh-CN" altLang="en-US" dirty="0"/>
              <a:t>文件，收集了工程所依赖的库。如果想直接运行源码，在</a:t>
            </a:r>
            <a:r>
              <a:rPr lang="en-US" altLang="zh-CN" dirty="0" err="1"/>
              <a:t>cmd</a:t>
            </a:r>
            <a:r>
              <a:rPr lang="zh-CN" altLang="en-US" dirty="0"/>
              <a:t>中相应的环境下，使用命令</a:t>
            </a:r>
            <a:r>
              <a:rPr lang="en-US" altLang="zh-CN" dirty="0"/>
              <a:t>pip install –r requirement.txt</a:t>
            </a:r>
            <a:r>
              <a:rPr lang="zh-CN" altLang="en-US" dirty="0"/>
              <a:t>也可以一次性安装工程需要的所有依赖库，然后再运行源码，也可以完成工具启动。</a:t>
            </a:r>
          </a:p>
        </p:txBody>
      </p:sp>
    </p:spTree>
    <p:extLst>
      <p:ext uri="{BB962C8B-B14F-4D97-AF65-F5344CB8AC3E}">
        <p14:creationId xmlns:p14="http://schemas.microsoft.com/office/powerpoint/2010/main" val="2903252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27</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2100" y="435610"/>
            <a:ext cx="51346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5.</a:t>
            </a:r>
            <a:r>
              <a:rPr lang="zh-CN" altLang="en-US" sz="2800" b="1" dirty="0"/>
              <a:t>致谢</a:t>
            </a:r>
          </a:p>
          <a:p>
            <a:endParaRPr lang="zh-CN" altLang="en-US" sz="2800" b="1" dirty="0"/>
          </a:p>
          <a:p>
            <a:endParaRPr lang="zh-CN" altLang="en-US" sz="2800" b="1" dirty="0"/>
          </a:p>
        </p:txBody>
      </p:sp>
      <p:pic>
        <p:nvPicPr>
          <p:cNvPr id="23" name="图片 22">
            <a:extLst>
              <a:ext uri="{FF2B5EF4-FFF2-40B4-BE49-F238E27FC236}">
                <a16:creationId xmlns:a16="http://schemas.microsoft.com/office/drawing/2014/main" id="{D6D4BBFB-0014-4802-A6FF-FADB9B9E9270}"/>
              </a:ext>
            </a:extLst>
          </p:cNvPr>
          <p:cNvPicPr>
            <a:picLocks noChangeAspect="1"/>
          </p:cNvPicPr>
          <p:nvPr/>
        </p:nvPicPr>
        <p:blipFill>
          <a:blip r:embed="rId3"/>
          <a:stretch>
            <a:fillRect/>
          </a:stretch>
        </p:blipFill>
        <p:spPr>
          <a:xfrm>
            <a:off x="7462652" y="197218"/>
            <a:ext cx="1422770" cy="811497"/>
          </a:xfrm>
          <a:prstGeom prst="rect">
            <a:avLst/>
          </a:prstGeom>
        </p:spPr>
      </p:pic>
      <p:sp>
        <p:nvSpPr>
          <p:cNvPr id="2" name="文本框 1">
            <a:extLst>
              <a:ext uri="{FF2B5EF4-FFF2-40B4-BE49-F238E27FC236}">
                <a16:creationId xmlns:a16="http://schemas.microsoft.com/office/drawing/2014/main" id="{265F6508-476A-4002-B2E0-316C289A241E}"/>
              </a:ext>
            </a:extLst>
          </p:cNvPr>
          <p:cNvSpPr txBox="1"/>
          <p:nvPr/>
        </p:nvSpPr>
        <p:spPr>
          <a:xfrm>
            <a:off x="1263722" y="1820605"/>
            <a:ext cx="5938462" cy="286232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感谢各位导师的指导；</a:t>
            </a:r>
            <a:endParaRPr lang="en-US" altLang="zh-CN" dirty="0"/>
          </a:p>
          <a:p>
            <a:endParaRPr lang="en-US" altLang="zh-CN" dirty="0"/>
          </a:p>
          <a:p>
            <a:pPr marL="285750" indent="-285750">
              <a:buFont typeface="Wingdings" panose="05000000000000000000" pitchFamily="2" charset="2"/>
              <a:buChar char="Ø"/>
            </a:pPr>
            <a:r>
              <a:rPr lang="zh-CN" altLang="en-US" dirty="0"/>
              <a:t>感谢丁超凡，金峰两位小伙伴两个月陪伴；</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特别感谢超凡小伙伴为我分担了一半的车费；</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特别感谢福哥，豪哥对项目方案提供的建议和把控。</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1121595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28</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539750" y="404813"/>
            <a:ext cx="1412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t>结束语</a:t>
            </a:r>
          </a:p>
        </p:txBody>
      </p:sp>
      <p:pic>
        <p:nvPicPr>
          <p:cNvPr id="2" name="图片 1" descr="Free illustration: &lt;strong&gt;Thank You&lt;/strong&gt;, Thanks, Gratitude - Free Image on Pixabay - 11913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502" y="1703801"/>
            <a:ext cx="4038600" cy="4038600"/>
          </a:xfrm>
          <a:prstGeom prst="rect">
            <a:avLst/>
          </a:prstGeom>
        </p:spPr>
      </p:pic>
      <p:pic>
        <p:nvPicPr>
          <p:cNvPr id="7" name="图片 6">
            <a:extLst>
              <a:ext uri="{FF2B5EF4-FFF2-40B4-BE49-F238E27FC236}">
                <a16:creationId xmlns:a16="http://schemas.microsoft.com/office/drawing/2014/main" id="{D2AF4EF9-CFB0-4558-BD51-7D194F27F53C}"/>
              </a:ext>
            </a:extLst>
          </p:cNvPr>
          <p:cNvPicPr>
            <a:picLocks noChangeAspect="1"/>
          </p:cNvPicPr>
          <p:nvPr/>
        </p:nvPicPr>
        <p:blipFill>
          <a:blip r:embed="rId3"/>
          <a:stretch>
            <a:fillRect/>
          </a:stretch>
        </p:blipFill>
        <p:spPr>
          <a:xfrm>
            <a:off x="7462652" y="197218"/>
            <a:ext cx="1422770" cy="81149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3</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4640" y="436880"/>
            <a:ext cx="6380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1.</a:t>
            </a:r>
            <a:r>
              <a:rPr lang="zh-CN" altLang="en-US" sz="2800" b="1" dirty="0"/>
              <a:t>研究背景及意义</a:t>
            </a:r>
          </a:p>
        </p:txBody>
      </p:sp>
      <p:sp>
        <p:nvSpPr>
          <p:cNvPr id="12" name="文本框 11"/>
          <p:cNvSpPr txBox="1"/>
          <p:nvPr/>
        </p:nvSpPr>
        <p:spPr>
          <a:xfrm>
            <a:off x="523875" y="1376045"/>
            <a:ext cx="8231505" cy="4267515"/>
          </a:xfrm>
          <a:prstGeom prst="rect">
            <a:avLst/>
          </a:prstGeom>
          <a:noFill/>
        </p:spPr>
        <p:txBody>
          <a:bodyPr wrap="square" rtlCol="0">
            <a:spAutoFit/>
          </a:bodyPr>
          <a:lstStyle/>
          <a:p>
            <a:pPr indent="457200">
              <a:lnSpc>
                <a:spcPct val="150000"/>
              </a:lnSpc>
            </a:pPr>
            <a:r>
              <a:rPr lang="zh-CN" altLang="en-US" dirty="0"/>
              <a:t>随着游戏设计的深入，策划表成为了游戏项目中必不可少的一部分，它使得策划能够更加自由地进行数值的调整，最重要的是它减少了工作流程和沟通成本。</a:t>
            </a:r>
            <a:endParaRPr lang="en-US" altLang="zh-CN" dirty="0"/>
          </a:p>
          <a:p>
            <a:pPr indent="457200">
              <a:lnSpc>
                <a:spcPct val="150000"/>
              </a:lnSpc>
            </a:pPr>
            <a:r>
              <a:rPr lang="zh-CN" altLang="en-US" dirty="0"/>
              <a:t>对于较为复杂的系统来说，通常策划会设计多张数值表，因此游戏的系统、玩法越丰富，策划表的数据量就会越大，迭代修改也会越频繁。</a:t>
            </a:r>
            <a:r>
              <a:rPr lang="zh-CN" altLang="en-US" dirty="0">
                <a:solidFill>
                  <a:schemeClr val="accent2"/>
                </a:solidFill>
              </a:rPr>
              <a:t>在大量的策划表文件中查找目标数据的难度越来越大，通常需要打开大量策划表文件来回切换查看。效率很低并且很容易看错，非常令人头疼。 </a:t>
            </a:r>
            <a:endParaRPr lang="en-US" altLang="zh-CN" dirty="0">
              <a:solidFill>
                <a:schemeClr val="accent2"/>
              </a:solidFill>
            </a:endParaRPr>
          </a:p>
          <a:p>
            <a:pPr indent="457200">
              <a:lnSpc>
                <a:spcPct val="150000"/>
              </a:lnSpc>
            </a:pPr>
            <a:r>
              <a:rPr lang="zh-CN" altLang="en-US" dirty="0"/>
              <a:t>即使查表过程很繁琐，实际上， 不论是策划、测试甚至是美术同事，在工作中都会遇到很多需要查表解决的问题， 查表是难以绕开的步骤。</a:t>
            </a:r>
            <a:endParaRPr lang="en-US" altLang="zh-CN" dirty="0"/>
          </a:p>
          <a:p>
            <a:pPr indent="457200">
              <a:lnSpc>
                <a:spcPct val="150000"/>
              </a:lnSpc>
            </a:pPr>
            <a:br>
              <a:rPr lang="zh-CN" altLang="en-US" sz="2000" dirty="0"/>
            </a:br>
            <a:endParaRPr lang="zh-CN" altLang="en-US" sz="2000" dirty="0">
              <a:latin typeface="+mn-ea"/>
            </a:endParaRPr>
          </a:p>
        </p:txBody>
      </p:sp>
      <p:pic>
        <p:nvPicPr>
          <p:cNvPr id="11" name="图片 10">
            <a:extLst>
              <a:ext uri="{FF2B5EF4-FFF2-40B4-BE49-F238E27FC236}">
                <a16:creationId xmlns:a16="http://schemas.microsoft.com/office/drawing/2014/main" id="{62CFD4C6-C267-4AE0-90A3-06D9EECB72F5}"/>
              </a:ext>
            </a:extLst>
          </p:cNvPr>
          <p:cNvPicPr>
            <a:picLocks noChangeAspect="1"/>
          </p:cNvPicPr>
          <p:nvPr/>
        </p:nvPicPr>
        <p:blipFill>
          <a:blip r:embed="rId2"/>
          <a:stretch>
            <a:fillRect/>
          </a:stretch>
        </p:blipFill>
        <p:spPr>
          <a:xfrm>
            <a:off x="7462652" y="197218"/>
            <a:ext cx="1422770" cy="8114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4</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4640" y="436880"/>
            <a:ext cx="6380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1.</a:t>
            </a:r>
            <a:r>
              <a:rPr lang="zh-CN" altLang="en-US" sz="2800" b="1" dirty="0"/>
              <a:t>网易研究现状</a:t>
            </a:r>
          </a:p>
        </p:txBody>
      </p:sp>
      <p:sp>
        <p:nvSpPr>
          <p:cNvPr id="12" name="文本框 11"/>
          <p:cNvSpPr txBox="1"/>
          <p:nvPr/>
        </p:nvSpPr>
        <p:spPr>
          <a:xfrm>
            <a:off x="523875" y="1376045"/>
            <a:ext cx="8231505" cy="1866858"/>
          </a:xfrm>
          <a:prstGeom prst="rect">
            <a:avLst/>
          </a:prstGeom>
          <a:noFill/>
        </p:spPr>
        <p:txBody>
          <a:bodyPr wrap="square" rtlCol="0">
            <a:spAutoFit/>
          </a:bodyPr>
          <a:lstStyle/>
          <a:p>
            <a:pPr indent="457200">
              <a:lnSpc>
                <a:spcPct val="150000"/>
              </a:lnSpc>
            </a:pPr>
            <a:r>
              <a:rPr lang="zh-CN" altLang="en-US" sz="2000" dirty="0"/>
              <a:t>对比网易的查表工具</a:t>
            </a:r>
            <a:r>
              <a:rPr lang="en-US" altLang="zh-CN" sz="2000" dirty="0"/>
              <a:t>eureka</a:t>
            </a:r>
            <a:r>
              <a:rPr lang="zh-CN" altLang="en-US" sz="2000" dirty="0"/>
              <a:t>。我们开发的策划表查询工具的优势在于：</a:t>
            </a:r>
            <a:endParaRPr lang="en-US" altLang="zh-CN" sz="2000" dirty="0"/>
          </a:p>
          <a:p>
            <a:pPr indent="457200">
              <a:lnSpc>
                <a:spcPct val="150000"/>
              </a:lnSpc>
            </a:pPr>
            <a:endParaRPr lang="en-US" altLang="zh-CN" sz="2000" dirty="0"/>
          </a:p>
          <a:p>
            <a:pPr marL="342900" indent="-342900">
              <a:lnSpc>
                <a:spcPct val="150000"/>
              </a:lnSpc>
              <a:buFont typeface="Wingdings" panose="05000000000000000000" pitchFamily="2" charset="2"/>
              <a:buChar char="ü"/>
            </a:pPr>
            <a:endParaRPr lang="en-US" altLang="zh-CN" sz="2000" dirty="0">
              <a:latin typeface="+mn-ea"/>
            </a:endParaRPr>
          </a:p>
          <a:p>
            <a:pPr marL="342900" indent="-342900">
              <a:lnSpc>
                <a:spcPct val="150000"/>
              </a:lnSpc>
              <a:buFont typeface="Wingdings" panose="05000000000000000000" pitchFamily="2" charset="2"/>
              <a:buChar char="ü"/>
            </a:pPr>
            <a:endParaRPr lang="zh-CN" altLang="en-US" sz="2000" dirty="0">
              <a:latin typeface="+mn-ea"/>
            </a:endParaRPr>
          </a:p>
        </p:txBody>
      </p:sp>
      <p:pic>
        <p:nvPicPr>
          <p:cNvPr id="11" name="图片 10">
            <a:extLst>
              <a:ext uri="{FF2B5EF4-FFF2-40B4-BE49-F238E27FC236}">
                <a16:creationId xmlns:a16="http://schemas.microsoft.com/office/drawing/2014/main" id="{62CFD4C6-C267-4AE0-90A3-06D9EECB72F5}"/>
              </a:ext>
            </a:extLst>
          </p:cNvPr>
          <p:cNvPicPr>
            <a:picLocks noChangeAspect="1"/>
          </p:cNvPicPr>
          <p:nvPr/>
        </p:nvPicPr>
        <p:blipFill>
          <a:blip r:embed="rId3"/>
          <a:stretch>
            <a:fillRect/>
          </a:stretch>
        </p:blipFill>
        <p:spPr>
          <a:xfrm>
            <a:off x="7462652" y="197218"/>
            <a:ext cx="1422770" cy="811497"/>
          </a:xfrm>
          <a:prstGeom prst="rect">
            <a:avLst/>
          </a:prstGeom>
        </p:spPr>
      </p:pic>
      <p:sp>
        <p:nvSpPr>
          <p:cNvPr id="2" name="矩形 1">
            <a:extLst>
              <a:ext uri="{FF2B5EF4-FFF2-40B4-BE49-F238E27FC236}">
                <a16:creationId xmlns:a16="http://schemas.microsoft.com/office/drawing/2014/main" id="{BF6A1D46-7888-4A44-8EAA-53DADA646C39}"/>
              </a:ext>
            </a:extLst>
          </p:cNvPr>
          <p:cNvSpPr/>
          <p:nvPr/>
        </p:nvSpPr>
        <p:spPr>
          <a:xfrm>
            <a:off x="1022279" y="2133546"/>
            <a:ext cx="4572000" cy="2953373"/>
          </a:xfrm>
          <a:prstGeom prst="rect">
            <a:avLst/>
          </a:prstGeom>
        </p:spPr>
        <p:txBody>
          <a:bodyPr>
            <a:spAutoFit/>
          </a:bodyPr>
          <a:lstStyle/>
          <a:p>
            <a:pPr marL="342900" indent="-342900">
              <a:lnSpc>
                <a:spcPct val="150000"/>
              </a:lnSpc>
              <a:buFont typeface="Wingdings" panose="05000000000000000000" pitchFamily="2" charset="2"/>
              <a:buChar char="ü"/>
            </a:pPr>
            <a:r>
              <a:rPr lang="zh-CN" altLang="en-US" dirty="0"/>
              <a:t>精确定位查找内容对应的行，列号</a:t>
            </a:r>
            <a:r>
              <a:rPr lang="en-US" altLang="zh-CN" dirty="0"/>
              <a:t>; </a:t>
            </a:r>
          </a:p>
          <a:p>
            <a:pPr marL="342900" indent="-342900">
              <a:lnSpc>
                <a:spcPct val="150000"/>
              </a:lnSpc>
              <a:buFont typeface="Wingdings" panose="05000000000000000000" pitchFamily="2" charset="2"/>
              <a:buChar char="ü"/>
            </a:pPr>
            <a:r>
              <a:rPr lang="zh-CN" altLang="en-US" dirty="0">
                <a:latin typeface="+mn-ea"/>
              </a:rPr>
              <a:t>对表数据不会进行任何的删除；</a:t>
            </a:r>
            <a:endParaRPr lang="en-US" altLang="zh-CN" dirty="0">
              <a:latin typeface="+mn-ea"/>
            </a:endParaRPr>
          </a:p>
          <a:p>
            <a:pPr marL="342900" indent="-342900">
              <a:lnSpc>
                <a:spcPct val="150000"/>
              </a:lnSpc>
              <a:buFont typeface="Wingdings" panose="05000000000000000000" pitchFamily="2" charset="2"/>
              <a:buChar char="ü"/>
            </a:pPr>
            <a:r>
              <a:rPr lang="zh-CN" altLang="en-US" dirty="0">
                <a:latin typeface="+mn-ea"/>
              </a:rPr>
              <a:t>能对各种编码的</a:t>
            </a:r>
            <a:r>
              <a:rPr lang="en-US" altLang="zh-CN" dirty="0">
                <a:latin typeface="+mn-ea"/>
              </a:rPr>
              <a:t>excel</a:t>
            </a:r>
            <a:r>
              <a:rPr lang="zh-CN" altLang="en-US" dirty="0">
                <a:latin typeface="+mn-ea"/>
              </a:rPr>
              <a:t>文件</a:t>
            </a:r>
            <a:r>
              <a:rPr lang="en-US" altLang="zh-CN" dirty="0">
                <a:latin typeface="+mn-ea"/>
              </a:rPr>
              <a:t>,</a:t>
            </a:r>
            <a:r>
              <a:rPr lang="zh-CN" altLang="en-US" dirty="0">
                <a:latin typeface="+mn-ea"/>
              </a:rPr>
              <a:t>进行读取</a:t>
            </a:r>
            <a:r>
              <a:rPr lang="en-US" altLang="zh-CN" dirty="0">
                <a:latin typeface="+mn-ea"/>
              </a:rPr>
              <a:t>;</a:t>
            </a:r>
          </a:p>
          <a:p>
            <a:pPr marL="342900" indent="-342900">
              <a:lnSpc>
                <a:spcPct val="150000"/>
              </a:lnSpc>
              <a:buFont typeface="Wingdings" panose="05000000000000000000" pitchFamily="2" charset="2"/>
              <a:buChar char="ü"/>
            </a:pPr>
            <a:r>
              <a:rPr lang="zh-CN" altLang="en-US" dirty="0">
                <a:latin typeface="+mn-ea"/>
              </a:rPr>
              <a:t>对于</a:t>
            </a:r>
            <a:r>
              <a:rPr lang="en-US" altLang="zh-CN" dirty="0">
                <a:latin typeface="+mn-ea"/>
              </a:rPr>
              <a:t>.xlsx</a:t>
            </a:r>
            <a:r>
              <a:rPr lang="zh-CN" altLang="en-US" dirty="0">
                <a:latin typeface="+mn-ea"/>
              </a:rPr>
              <a:t>文件处理使用</a:t>
            </a:r>
            <a:r>
              <a:rPr lang="en-US" altLang="zh-CN" dirty="0" err="1">
                <a:latin typeface="+mn-ea"/>
              </a:rPr>
              <a:t>openxlpy</a:t>
            </a:r>
            <a:endParaRPr lang="en-US" altLang="zh-CN" dirty="0">
              <a:latin typeface="+mn-ea"/>
            </a:endParaRPr>
          </a:p>
          <a:p>
            <a:pPr marL="342900" indent="-342900">
              <a:lnSpc>
                <a:spcPct val="150000"/>
              </a:lnSpc>
              <a:buFont typeface="Wingdings" panose="05000000000000000000" pitchFamily="2" charset="2"/>
              <a:buChar char="ü"/>
            </a:pPr>
            <a:r>
              <a:rPr lang="zh-CN" altLang="en-US" dirty="0"/>
              <a:t>文件增加列后，无任何影响</a:t>
            </a:r>
            <a:r>
              <a:rPr lang="en-US" altLang="zh-CN" dirty="0"/>
              <a:t>;</a:t>
            </a:r>
          </a:p>
          <a:p>
            <a:pPr marL="342900" indent="-342900">
              <a:lnSpc>
                <a:spcPct val="150000"/>
              </a:lnSpc>
              <a:buFont typeface="Wingdings" panose="05000000000000000000" pitchFamily="2" charset="2"/>
              <a:buChar char="ü"/>
            </a:pPr>
            <a:r>
              <a:rPr lang="zh-CN" altLang="en-US" dirty="0"/>
              <a:t>网页会显示读取错误的文件并给出原因；</a:t>
            </a:r>
            <a:endParaRPr lang="en-US" altLang="zh-CN" dirty="0"/>
          </a:p>
          <a:p>
            <a:pPr marL="342900" indent="-342900">
              <a:lnSpc>
                <a:spcPct val="150000"/>
              </a:lnSpc>
              <a:buFont typeface="Wingdings" panose="05000000000000000000" pitchFamily="2" charset="2"/>
              <a:buChar char="ü"/>
            </a:pPr>
            <a:r>
              <a:rPr lang="zh-CN" altLang="en-US" dirty="0"/>
              <a:t>通用性好。</a:t>
            </a:r>
            <a:endParaRPr lang="en-US" altLang="zh-CN" dirty="0"/>
          </a:p>
        </p:txBody>
      </p:sp>
    </p:spTree>
    <p:extLst>
      <p:ext uri="{BB962C8B-B14F-4D97-AF65-F5344CB8AC3E}">
        <p14:creationId xmlns:p14="http://schemas.microsoft.com/office/powerpoint/2010/main" val="826218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5</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2100" y="435610"/>
            <a:ext cx="51346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2.</a:t>
            </a:r>
            <a:r>
              <a:rPr lang="zh-CN" altLang="en-US" sz="2800" b="1" dirty="0"/>
              <a:t>项目成果</a:t>
            </a:r>
          </a:p>
          <a:p>
            <a:endParaRPr lang="zh-CN" altLang="en-US" sz="2800" b="1" dirty="0"/>
          </a:p>
          <a:p>
            <a:endParaRPr lang="zh-CN" altLang="en-US" sz="2800" b="1" dirty="0"/>
          </a:p>
        </p:txBody>
      </p:sp>
      <p:pic>
        <p:nvPicPr>
          <p:cNvPr id="23" name="图片 22">
            <a:extLst>
              <a:ext uri="{FF2B5EF4-FFF2-40B4-BE49-F238E27FC236}">
                <a16:creationId xmlns:a16="http://schemas.microsoft.com/office/drawing/2014/main" id="{D6D4BBFB-0014-4802-A6FF-FADB9B9E9270}"/>
              </a:ext>
            </a:extLst>
          </p:cNvPr>
          <p:cNvPicPr>
            <a:picLocks noChangeAspect="1"/>
          </p:cNvPicPr>
          <p:nvPr/>
        </p:nvPicPr>
        <p:blipFill>
          <a:blip r:embed="rId3"/>
          <a:stretch>
            <a:fillRect/>
          </a:stretch>
        </p:blipFill>
        <p:spPr>
          <a:xfrm>
            <a:off x="7462652" y="197218"/>
            <a:ext cx="1422770" cy="811497"/>
          </a:xfrm>
          <a:prstGeom prst="rect">
            <a:avLst/>
          </a:prstGeom>
        </p:spPr>
      </p:pic>
      <p:sp>
        <p:nvSpPr>
          <p:cNvPr id="13" name="矩形 12">
            <a:extLst>
              <a:ext uri="{FF2B5EF4-FFF2-40B4-BE49-F238E27FC236}">
                <a16:creationId xmlns:a16="http://schemas.microsoft.com/office/drawing/2014/main" id="{05177502-BD28-4B4E-8C87-3ECC0A2849E3}"/>
              </a:ext>
            </a:extLst>
          </p:cNvPr>
          <p:cNvSpPr/>
          <p:nvPr/>
        </p:nvSpPr>
        <p:spPr>
          <a:xfrm>
            <a:off x="2765116" y="3235098"/>
            <a:ext cx="5318990" cy="923330"/>
          </a:xfrm>
          <a:prstGeom prst="rect">
            <a:avLst/>
          </a:prstGeom>
        </p:spPr>
        <p:txBody>
          <a:bodyPr wrap="square">
            <a:spAutoFit/>
          </a:bodyPr>
          <a:lstStyle/>
          <a:p>
            <a:br>
              <a:rPr lang="en-US" altLang="zh-CN" dirty="0"/>
            </a:br>
            <a:br>
              <a:rPr lang="zh-CN" altLang="en-US" dirty="0"/>
            </a:br>
            <a:endParaRPr lang="en-US" altLang="zh-CN" dirty="0"/>
          </a:p>
        </p:txBody>
      </p:sp>
      <p:sp>
        <p:nvSpPr>
          <p:cNvPr id="4" name="文本框 3">
            <a:extLst>
              <a:ext uri="{FF2B5EF4-FFF2-40B4-BE49-F238E27FC236}">
                <a16:creationId xmlns:a16="http://schemas.microsoft.com/office/drawing/2014/main" id="{E47E96F6-CEA2-4D79-BB91-DF09AEB28430}"/>
              </a:ext>
            </a:extLst>
          </p:cNvPr>
          <p:cNvSpPr txBox="1"/>
          <p:nvPr/>
        </p:nvSpPr>
        <p:spPr>
          <a:xfrm>
            <a:off x="780836" y="1469204"/>
            <a:ext cx="7150813" cy="3416320"/>
          </a:xfrm>
          <a:prstGeom prst="rect">
            <a:avLst/>
          </a:prstGeom>
          <a:noFill/>
        </p:spPr>
        <p:txBody>
          <a:bodyPr wrap="square" rtlCol="0">
            <a:spAutoFit/>
          </a:bodyPr>
          <a:lstStyle/>
          <a:p>
            <a:r>
              <a:rPr lang="zh-CN" altLang="en-US" dirty="0"/>
              <a:t>工具目前已能正常使用。</a:t>
            </a:r>
            <a:endParaRPr lang="en-US" altLang="zh-CN" dirty="0"/>
          </a:p>
          <a:p>
            <a:endParaRPr lang="en-US" altLang="zh-CN" dirty="0"/>
          </a:p>
          <a:p>
            <a:r>
              <a:rPr lang="zh-CN" altLang="en-US" dirty="0"/>
              <a:t>主体功能有：</a:t>
            </a:r>
            <a:endParaRPr lang="en-US" altLang="zh-CN" dirty="0"/>
          </a:p>
          <a:p>
            <a:endParaRPr lang="en-US" altLang="zh-CN" dirty="0"/>
          </a:p>
          <a:p>
            <a:pPr marL="342900" indent="-342900">
              <a:buFont typeface="+mj-lt"/>
              <a:buAutoNum type="arabicPeriod"/>
            </a:pPr>
            <a:r>
              <a:rPr lang="zh-CN" altLang="en-US" dirty="0"/>
              <a:t>精确查找，模糊查找；</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对不同文件类型，分类查找（主要有</a:t>
            </a:r>
            <a:r>
              <a:rPr lang="en-US" altLang="zh-CN" dirty="0"/>
              <a:t>.xls,.xlsx,.csv</a:t>
            </a:r>
            <a:r>
              <a:rPr lang="zh-CN" altLang="en-US" dirty="0"/>
              <a:t>三种文件可以任意搭配）；</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切换项目搭配</a:t>
            </a:r>
            <a:r>
              <a:rPr lang="en-US" altLang="zh-CN" dirty="0"/>
              <a:t>SVN</a:t>
            </a:r>
            <a:r>
              <a:rPr lang="zh-CN" altLang="en-US" dirty="0"/>
              <a:t>配置使用；</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具体成果看实际演示效果。</a:t>
            </a:r>
          </a:p>
        </p:txBody>
      </p:sp>
    </p:spTree>
    <p:extLst>
      <p:ext uri="{BB962C8B-B14F-4D97-AF65-F5344CB8AC3E}">
        <p14:creationId xmlns:p14="http://schemas.microsoft.com/office/powerpoint/2010/main" val="189968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6</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2100" y="435610"/>
            <a:ext cx="51346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2.</a:t>
            </a:r>
            <a:r>
              <a:rPr lang="zh-CN" altLang="en-US" sz="2800" b="1" dirty="0"/>
              <a:t>课题分解</a:t>
            </a:r>
          </a:p>
          <a:p>
            <a:endParaRPr lang="zh-CN" altLang="en-US" sz="2800" b="1" dirty="0"/>
          </a:p>
          <a:p>
            <a:endParaRPr lang="zh-CN" altLang="en-US" sz="2800" b="1" dirty="0"/>
          </a:p>
        </p:txBody>
      </p:sp>
      <p:pic>
        <p:nvPicPr>
          <p:cNvPr id="23" name="图片 22">
            <a:extLst>
              <a:ext uri="{FF2B5EF4-FFF2-40B4-BE49-F238E27FC236}">
                <a16:creationId xmlns:a16="http://schemas.microsoft.com/office/drawing/2014/main" id="{D6D4BBFB-0014-4802-A6FF-FADB9B9E9270}"/>
              </a:ext>
            </a:extLst>
          </p:cNvPr>
          <p:cNvPicPr>
            <a:picLocks noChangeAspect="1"/>
          </p:cNvPicPr>
          <p:nvPr/>
        </p:nvPicPr>
        <p:blipFill>
          <a:blip r:embed="rId3"/>
          <a:stretch>
            <a:fillRect/>
          </a:stretch>
        </p:blipFill>
        <p:spPr>
          <a:xfrm>
            <a:off x="7462652" y="197218"/>
            <a:ext cx="1422770" cy="811497"/>
          </a:xfrm>
          <a:prstGeom prst="rect">
            <a:avLst/>
          </a:prstGeom>
        </p:spPr>
      </p:pic>
      <p:sp>
        <p:nvSpPr>
          <p:cNvPr id="13" name="矩形 12">
            <a:extLst>
              <a:ext uri="{FF2B5EF4-FFF2-40B4-BE49-F238E27FC236}">
                <a16:creationId xmlns:a16="http://schemas.microsoft.com/office/drawing/2014/main" id="{05177502-BD28-4B4E-8C87-3ECC0A2849E3}"/>
              </a:ext>
            </a:extLst>
          </p:cNvPr>
          <p:cNvSpPr/>
          <p:nvPr/>
        </p:nvSpPr>
        <p:spPr>
          <a:xfrm>
            <a:off x="2765116" y="3235098"/>
            <a:ext cx="5318990" cy="923330"/>
          </a:xfrm>
          <a:prstGeom prst="rect">
            <a:avLst/>
          </a:prstGeom>
        </p:spPr>
        <p:txBody>
          <a:bodyPr wrap="square">
            <a:spAutoFit/>
          </a:bodyPr>
          <a:lstStyle/>
          <a:p>
            <a:br>
              <a:rPr lang="en-US" altLang="zh-CN" dirty="0"/>
            </a:br>
            <a:br>
              <a:rPr lang="zh-CN" altLang="en-US" dirty="0"/>
            </a:br>
            <a:endParaRPr lang="en-US" altLang="zh-CN" dirty="0"/>
          </a:p>
        </p:txBody>
      </p:sp>
      <p:sp>
        <p:nvSpPr>
          <p:cNvPr id="2" name="矩形 1">
            <a:extLst>
              <a:ext uri="{FF2B5EF4-FFF2-40B4-BE49-F238E27FC236}">
                <a16:creationId xmlns:a16="http://schemas.microsoft.com/office/drawing/2014/main" id="{037BA4C4-7FBD-4C52-84B3-C2C678402409}"/>
              </a:ext>
            </a:extLst>
          </p:cNvPr>
          <p:cNvSpPr/>
          <p:nvPr/>
        </p:nvSpPr>
        <p:spPr>
          <a:xfrm>
            <a:off x="1670871" y="2625380"/>
            <a:ext cx="626167" cy="16748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ln w="0"/>
                <a:solidFill>
                  <a:schemeClr val="tx1"/>
                </a:solidFill>
                <a:effectLst>
                  <a:outerShdw blurRad="38100" dist="19050" dir="2700000" algn="tl" rotWithShape="0">
                    <a:schemeClr val="dk1">
                      <a:alpha val="40000"/>
                    </a:schemeClr>
                  </a:outerShdw>
                </a:effectLst>
              </a:rPr>
              <a:t>课</a:t>
            </a:r>
            <a:endParaRPr lang="en-US" altLang="zh-CN" dirty="0">
              <a:ln w="0"/>
              <a:solidFill>
                <a:schemeClr val="tx1"/>
              </a:solidFill>
              <a:effectLst>
                <a:outerShdw blurRad="38100" dist="19050" dir="2700000" algn="tl" rotWithShape="0">
                  <a:schemeClr val="dk1">
                    <a:alpha val="40000"/>
                  </a:schemeClr>
                </a:outerShdw>
              </a:effectLst>
            </a:endParaRPr>
          </a:p>
          <a:p>
            <a:pPr algn="ctr"/>
            <a:r>
              <a:rPr lang="zh-CN" altLang="en-US" dirty="0">
                <a:ln w="0"/>
                <a:solidFill>
                  <a:schemeClr val="tx1"/>
                </a:solidFill>
                <a:effectLst>
                  <a:outerShdw blurRad="38100" dist="19050" dir="2700000" algn="tl" rotWithShape="0">
                    <a:schemeClr val="dk1">
                      <a:alpha val="40000"/>
                    </a:schemeClr>
                  </a:outerShdw>
                </a:effectLst>
              </a:rPr>
              <a:t>题</a:t>
            </a:r>
            <a:endParaRPr lang="en-US" altLang="zh-CN" dirty="0">
              <a:ln w="0"/>
              <a:solidFill>
                <a:schemeClr val="tx1"/>
              </a:solidFill>
              <a:effectLst>
                <a:outerShdw blurRad="38100" dist="19050" dir="2700000" algn="tl" rotWithShape="0">
                  <a:schemeClr val="dk1">
                    <a:alpha val="40000"/>
                  </a:schemeClr>
                </a:outerShdw>
              </a:effectLst>
            </a:endParaRPr>
          </a:p>
          <a:p>
            <a:pPr algn="ctr"/>
            <a:r>
              <a:rPr lang="zh-CN" altLang="en-US" dirty="0">
                <a:ln w="0"/>
                <a:solidFill>
                  <a:schemeClr val="tx1"/>
                </a:solidFill>
                <a:effectLst>
                  <a:outerShdw blurRad="38100" dist="19050" dir="2700000" algn="tl" rotWithShape="0">
                    <a:schemeClr val="dk1">
                      <a:alpha val="40000"/>
                    </a:schemeClr>
                  </a:outerShdw>
                </a:effectLst>
              </a:rPr>
              <a:t>分解</a:t>
            </a:r>
          </a:p>
        </p:txBody>
      </p:sp>
      <p:sp>
        <p:nvSpPr>
          <p:cNvPr id="3" name="矩形 2">
            <a:extLst>
              <a:ext uri="{FF2B5EF4-FFF2-40B4-BE49-F238E27FC236}">
                <a16:creationId xmlns:a16="http://schemas.microsoft.com/office/drawing/2014/main" id="{899C90C8-C72F-4A12-9ED7-B8428EBC196F}"/>
              </a:ext>
            </a:extLst>
          </p:cNvPr>
          <p:cNvSpPr/>
          <p:nvPr/>
        </p:nvSpPr>
        <p:spPr>
          <a:xfrm>
            <a:off x="4133401" y="1663262"/>
            <a:ext cx="2100404" cy="617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前端显示</a:t>
            </a:r>
          </a:p>
        </p:txBody>
      </p:sp>
      <p:sp>
        <p:nvSpPr>
          <p:cNvPr id="12" name="矩形 11">
            <a:extLst>
              <a:ext uri="{FF2B5EF4-FFF2-40B4-BE49-F238E27FC236}">
                <a16:creationId xmlns:a16="http://schemas.microsoft.com/office/drawing/2014/main" id="{C6F0DBD3-4FE4-466C-AB44-F2F5180610F8}"/>
              </a:ext>
            </a:extLst>
          </p:cNvPr>
          <p:cNvSpPr/>
          <p:nvPr/>
        </p:nvSpPr>
        <p:spPr>
          <a:xfrm>
            <a:off x="4133401" y="3154201"/>
            <a:ext cx="2100404" cy="617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后端处理请求</a:t>
            </a:r>
          </a:p>
        </p:txBody>
      </p:sp>
      <p:sp>
        <p:nvSpPr>
          <p:cNvPr id="14" name="矩形 13">
            <a:extLst>
              <a:ext uri="{FF2B5EF4-FFF2-40B4-BE49-F238E27FC236}">
                <a16:creationId xmlns:a16="http://schemas.microsoft.com/office/drawing/2014/main" id="{196D2257-E5AC-4E64-B2D8-B39037A0B669}"/>
              </a:ext>
            </a:extLst>
          </p:cNvPr>
          <p:cNvSpPr/>
          <p:nvPr/>
        </p:nvSpPr>
        <p:spPr>
          <a:xfrm>
            <a:off x="4133401" y="4673686"/>
            <a:ext cx="2100404" cy="617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项目部署</a:t>
            </a:r>
          </a:p>
        </p:txBody>
      </p:sp>
      <p:cxnSp>
        <p:nvCxnSpPr>
          <p:cNvPr id="8" name="连接符: 肘形 7">
            <a:extLst>
              <a:ext uri="{FF2B5EF4-FFF2-40B4-BE49-F238E27FC236}">
                <a16:creationId xmlns:a16="http://schemas.microsoft.com/office/drawing/2014/main" id="{CD98D582-B3FE-41BD-A09D-984CA53C791A}"/>
              </a:ext>
            </a:extLst>
          </p:cNvPr>
          <p:cNvCxnSpPr>
            <a:stCxn id="2" idx="3"/>
            <a:endCxn id="12" idx="1"/>
          </p:cNvCxnSpPr>
          <p:nvPr/>
        </p:nvCxnSpPr>
        <p:spPr>
          <a:xfrm flipV="1">
            <a:off x="2297038" y="3462825"/>
            <a:ext cx="1836363"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连接符: 肘形 10">
            <a:extLst>
              <a:ext uri="{FF2B5EF4-FFF2-40B4-BE49-F238E27FC236}">
                <a16:creationId xmlns:a16="http://schemas.microsoft.com/office/drawing/2014/main" id="{E850D158-6ED9-4881-82C1-9F539ACA5EFB}"/>
              </a:ext>
            </a:extLst>
          </p:cNvPr>
          <p:cNvCxnSpPr>
            <a:stCxn id="2" idx="2"/>
            <a:endCxn id="14" idx="1"/>
          </p:cNvCxnSpPr>
          <p:nvPr/>
        </p:nvCxnSpPr>
        <p:spPr>
          <a:xfrm rot="16200000" flipH="1">
            <a:off x="2717659" y="3566567"/>
            <a:ext cx="682039" cy="21494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40CFAB8D-8F8B-44DE-BE35-4E4F88C1EE16}"/>
              </a:ext>
            </a:extLst>
          </p:cNvPr>
          <p:cNvCxnSpPr>
            <a:stCxn id="2" idx="0"/>
            <a:endCxn id="3" idx="1"/>
          </p:cNvCxnSpPr>
          <p:nvPr/>
        </p:nvCxnSpPr>
        <p:spPr>
          <a:xfrm rot="5400000" flipH="1" flipV="1">
            <a:off x="2731931" y="1223910"/>
            <a:ext cx="653494" cy="21494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7</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2100" y="435610"/>
            <a:ext cx="51346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3.</a:t>
            </a:r>
            <a:r>
              <a:rPr lang="zh-CN" altLang="en-US" sz="2800" b="1" dirty="0"/>
              <a:t>课题方案</a:t>
            </a:r>
            <a:r>
              <a:rPr lang="en-US" altLang="zh-CN" sz="2800" b="1" dirty="0"/>
              <a:t>----</a:t>
            </a:r>
            <a:r>
              <a:rPr lang="zh-CN" altLang="en-US" sz="2800" b="1" dirty="0"/>
              <a:t>前端</a:t>
            </a:r>
          </a:p>
          <a:p>
            <a:endParaRPr lang="zh-CN" altLang="en-US" sz="2800" b="1" dirty="0"/>
          </a:p>
          <a:p>
            <a:endParaRPr lang="zh-CN" altLang="en-US" sz="2800" b="1" dirty="0"/>
          </a:p>
        </p:txBody>
      </p:sp>
      <p:pic>
        <p:nvPicPr>
          <p:cNvPr id="23" name="图片 22">
            <a:extLst>
              <a:ext uri="{FF2B5EF4-FFF2-40B4-BE49-F238E27FC236}">
                <a16:creationId xmlns:a16="http://schemas.microsoft.com/office/drawing/2014/main" id="{D6D4BBFB-0014-4802-A6FF-FADB9B9E9270}"/>
              </a:ext>
            </a:extLst>
          </p:cNvPr>
          <p:cNvPicPr>
            <a:picLocks noChangeAspect="1"/>
          </p:cNvPicPr>
          <p:nvPr/>
        </p:nvPicPr>
        <p:blipFill>
          <a:blip r:embed="rId3"/>
          <a:stretch>
            <a:fillRect/>
          </a:stretch>
        </p:blipFill>
        <p:spPr>
          <a:xfrm>
            <a:off x="7462652" y="197218"/>
            <a:ext cx="1422770" cy="811497"/>
          </a:xfrm>
          <a:prstGeom prst="rect">
            <a:avLst/>
          </a:prstGeom>
        </p:spPr>
      </p:pic>
      <p:sp>
        <p:nvSpPr>
          <p:cNvPr id="13" name="矩形 12">
            <a:extLst>
              <a:ext uri="{FF2B5EF4-FFF2-40B4-BE49-F238E27FC236}">
                <a16:creationId xmlns:a16="http://schemas.microsoft.com/office/drawing/2014/main" id="{05177502-BD28-4B4E-8C87-3ECC0A2849E3}"/>
              </a:ext>
            </a:extLst>
          </p:cNvPr>
          <p:cNvSpPr/>
          <p:nvPr/>
        </p:nvSpPr>
        <p:spPr>
          <a:xfrm>
            <a:off x="1491120" y="3164615"/>
            <a:ext cx="5318990" cy="923330"/>
          </a:xfrm>
          <a:prstGeom prst="rect">
            <a:avLst/>
          </a:prstGeom>
        </p:spPr>
        <p:txBody>
          <a:bodyPr wrap="square">
            <a:spAutoFit/>
          </a:bodyPr>
          <a:lstStyle/>
          <a:p>
            <a:br>
              <a:rPr lang="en-US" altLang="zh-CN" dirty="0"/>
            </a:br>
            <a:br>
              <a:rPr lang="zh-CN" altLang="en-US" dirty="0"/>
            </a:br>
            <a:endParaRPr lang="en-US" altLang="zh-CN" dirty="0"/>
          </a:p>
        </p:txBody>
      </p:sp>
      <p:sp>
        <p:nvSpPr>
          <p:cNvPr id="4" name="文本框 3">
            <a:extLst>
              <a:ext uri="{FF2B5EF4-FFF2-40B4-BE49-F238E27FC236}">
                <a16:creationId xmlns:a16="http://schemas.microsoft.com/office/drawing/2014/main" id="{91B71A71-45E4-428C-AF4A-D992664B8A1F}"/>
              </a:ext>
            </a:extLst>
          </p:cNvPr>
          <p:cNvSpPr txBox="1"/>
          <p:nvPr/>
        </p:nvSpPr>
        <p:spPr>
          <a:xfrm>
            <a:off x="1179927" y="1898220"/>
            <a:ext cx="4491996" cy="5078313"/>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监听工程中</a:t>
            </a:r>
            <a:r>
              <a:rPr lang="en-US" altLang="zh-CN" dirty="0" err="1"/>
              <a:t>html,css,js</a:t>
            </a:r>
            <a:r>
              <a:rPr lang="zh-CN" altLang="en-US" dirty="0"/>
              <a:t>的改变</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压缩</a:t>
            </a:r>
            <a:r>
              <a:rPr lang="en-US" altLang="zh-CN" dirty="0" err="1"/>
              <a:t>css,js</a:t>
            </a:r>
            <a:r>
              <a:rPr lang="zh-CN" altLang="en-US" dirty="0"/>
              <a:t>文件</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设计查询界面</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SVN</a:t>
            </a:r>
            <a:r>
              <a:rPr lang="zh-CN" altLang="en-US" dirty="0"/>
              <a:t>配置模态框设计</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设计数据载入的动态等待效果界面</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错误文件显示界面</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设计查询结果显示效果</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关键字标红技术</a:t>
            </a:r>
            <a:endParaRPr lang="en-US" altLang="zh-CN" dirty="0"/>
          </a:p>
          <a:p>
            <a:pPr marL="285750" indent="-285750">
              <a:buFont typeface="Wingdings" panose="05000000000000000000" pitchFamily="2" charset="2"/>
              <a:buChar char="Ø"/>
            </a:pPr>
            <a:endParaRPr lang="en-US" altLang="zh-CN" dirty="0"/>
          </a:p>
          <a:p>
            <a:endParaRPr lang="en-US" altLang="zh-CN" dirty="0"/>
          </a:p>
          <a:p>
            <a:endParaRPr lang="zh-CN" altLang="en-US" dirty="0"/>
          </a:p>
        </p:txBody>
      </p:sp>
      <p:sp>
        <p:nvSpPr>
          <p:cNvPr id="15" name="AutoShape 14">
            <a:extLst>
              <a:ext uri="{FF2B5EF4-FFF2-40B4-BE49-F238E27FC236}">
                <a16:creationId xmlns:a16="http://schemas.microsoft.com/office/drawing/2014/main" id="{D552621F-5330-452A-A7C8-507945C3B535}"/>
              </a:ext>
            </a:extLst>
          </p:cNvPr>
          <p:cNvSpPr>
            <a:spLocks noChangeArrowheads="1"/>
          </p:cNvSpPr>
          <p:nvPr/>
        </p:nvSpPr>
        <p:spPr bwMode="auto">
          <a:xfrm>
            <a:off x="819565" y="1383469"/>
            <a:ext cx="360362" cy="349250"/>
          </a:xfrm>
          <a:prstGeom prst="diamond">
            <a:avLst/>
          </a:prstGeom>
          <a:solidFill>
            <a:srgbClr val="00417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b="1" dirty="0">
              <a:solidFill>
                <a:schemeClr val="bg1"/>
              </a:solidFill>
            </a:endParaRPr>
          </a:p>
        </p:txBody>
      </p:sp>
      <p:sp>
        <p:nvSpPr>
          <p:cNvPr id="5" name="文本框 4">
            <a:extLst>
              <a:ext uri="{FF2B5EF4-FFF2-40B4-BE49-F238E27FC236}">
                <a16:creationId xmlns:a16="http://schemas.microsoft.com/office/drawing/2014/main" id="{B35456DE-6EBC-476E-8B55-8C3A4EA5210D}"/>
              </a:ext>
            </a:extLst>
          </p:cNvPr>
          <p:cNvSpPr txBox="1"/>
          <p:nvPr/>
        </p:nvSpPr>
        <p:spPr>
          <a:xfrm>
            <a:off x="1179927" y="1363387"/>
            <a:ext cx="2188782" cy="369332"/>
          </a:xfrm>
          <a:prstGeom prst="rect">
            <a:avLst/>
          </a:prstGeom>
          <a:noFill/>
        </p:spPr>
        <p:txBody>
          <a:bodyPr wrap="square" rtlCol="0">
            <a:spAutoFit/>
          </a:bodyPr>
          <a:lstStyle/>
          <a:p>
            <a:r>
              <a:rPr lang="zh-CN" altLang="en-US" dirty="0"/>
              <a:t>前端主要的任务</a:t>
            </a:r>
          </a:p>
        </p:txBody>
      </p:sp>
    </p:spTree>
    <p:extLst>
      <p:ext uri="{BB962C8B-B14F-4D97-AF65-F5344CB8AC3E}">
        <p14:creationId xmlns:p14="http://schemas.microsoft.com/office/powerpoint/2010/main" val="129501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8</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2100" y="435610"/>
            <a:ext cx="51346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3.</a:t>
            </a:r>
            <a:r>
              <a:rPr lang="zh-CN" altLang="en-US" sz="2800" b="1" dirty="0"/>
              <a:t>课题方案</a:t>
            </a:r>
            <a:r>
              <a:rPr lang="en-US" altLang="zh-CN" sz="2800" b="1" dirty="0"/>
              <a:t>----</a:t>
            </a:r>
            <a:r>
              <a:rPr lang="zh-CN" altLang="en-US" sz="2800" b="1" dirty="0"/>
              <a:t>前端</a:t>
            </a:r>
          </a:p>
          <a:p>
            <a:endParaRPr lang="zh-CN" altLang="en-US" sz="2800" b="1" dirty="0"/>
          </a:p>
          <a:p>
            <a:endParaRPr lang="zh-CN" altLang="en-US" sz="2800" b="1" dirty="0"/>
          </a:p>
        </p:txBody>
      </p:sp>
      <p:pic>
        <p:nvPicPr>
          <p:cNvPr id="23" name="图片 22">
            <a:extLst>
              <a:ext uri="{FF2B5EF4-FFF2-40B4-BE49-F238E27FC236}">
                <a16:creationId xmlns:a16="http://schemas.microsoft.com/office/drawing/2014/main" id="{D6D4BBFB-0014-4802-A6FF-FADB9B9E9270}"/>
              </a:ext>
            </a:extLst>
          </p:cNvPr>
          <p:cNvPicPr>
            <a:picLocks noChangeAspect="1"/>
          </p:cNvPicPr>
          <p:nvPr/>
        </p:nvPicPr>
        <p:blipFill>
          <a:blip r:embed="rId3"/>
          <a:stretch>
            <a:fillRect/>
          </a:stretch>
        </p:blipFill>
        <p:spPr>
          <a:xfrm>
            <a:off x="7462652" y="197218"/>
            <a:ext cx="1422770" cy="811497"/>
          </a:xfrm>
          <a:prstGeom prst="rect">
            <a:avLst/>
          </a:prstGeom>
        </p:spPr>
      </p:pic>
      <p:sp>
        <p:nvSpPr>
          <p:cNvPr id="13" name="矩形 12">
            <a:extLst>
              <a:ext uri="{FF2B5EF4-FFF2-40B4-BE49-F238E27FC236}">
                <a16:creationId xmlns:a16="http://schemas.microsoft.com/office/drawing/2014/main" id="{05177502-BD28-4B4E-8C87-3ECC0A2849E3}"/>
              </a:ext>
            </a:extLst>
          </p:cNvPr>
          <p:cNvSpPr/>
          <p:nvPr/>
        </p:nvSpPr>
        <p:spPr>
          <a:xfrm>
            <a:off x="1491120" y="3164615"/>
            <a:ext cx="5318990" cy="923330"/>
          </a:xfrm>
          <a:prstGeom prst="rect">
            <a:avLst/>
          </a:prstGeom>
        </p:spPr>
        <p:txBody>
          <a:bodyPr wrap="square">
            <a:spAutoFit/>
          </a:bodyPr>
          <a:lstStyle/>
          <a:p>
            <a:br>
              <a:rPr lang="en-US" altLang="zh-CN" dirty="0"/>
            </a:br>
            <a:br>
              <a:rPr lang="zh-CN" altLang="en-US" dirty="0"/>
            </a:br>
            <a:endParaRPr lang="en-US" altLang="zh-CN" dirty="0"/>
          </a:p>
        </p:txBody>
      </p:sp>
      <p:sp>
        <p:nvSpPr>
          <p:cNvPr id="4" name="文本框 3">
            <a:extLst>
              <a:ext uri="{FF2B5EF4-FFF2-40B4-BE49-F238E27FC236}">
                <a16:creationId xmlns:a16="http://schemas.microsoft.com/office/drawing/2014/main" id="{91B71A71-45E4-428C-AF4A-D992664B8A1F}"/>
              </a:ext>
            </a:extLst>
          </p:cNvPr>
          <p:cNvSpPr txBox="1"/>
          <p:nvPr/>
        </p:nvSpPr>
        <p:spPr>
          <a:xfrm>
            <a:off x="1179927" y="1898220"/>
            <a:ext cx="4491996" cy="1200329"/>
          </a:xfrm>
          <a:prstGeom prst="rect">
            <a:avLst/>
          </a:prstGeom>
          <a:noFill/>
        </p:spPr>
        <p:txBody>
          <a:bodyPr wrap="square" rtlCol="0">
            <a:spAutoFit/>
          </a:bodyPr>
          <a:lstStyle/>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endParaRPr lang="en-US" altLang="zh-CN" dirty="0"/>
          </a:p>
          <a:p>
            <a:endParaRPr lang="zh-CN" altLang="en-US" dirty="0"/>
          </a:p>
        </p:txBody>
      </p:sp>
      <p:sp>
        <p:nvSpPr>
          <p:cNvPr id="15" name="AutoShape 14">
            <a:extLst>
              <a:ext uri="{FF2B5EF4-FFF2-40B4-BE49-F238E27FC236}">
                <a16:creationId xmlns:a16="http://schemas.microsoft.com/office/drawing/2014/main" id="{D552621F-5330-452A-A7C8-507945C3B535}"/>
              </a:ext>
            </a:extLst>
          </p:cNvPr>
          <p:cNvSpPr>
            <a:spLocks noChangeArrowheads="1"/>
          </p:cNvSpPr>
          <p:nvPr/>
        </p:nvSpPr>
        <p:spPr bwMode="auto">
          <a:xfrm>
            <a:off x="819565" y="1383469"/>
            <a:ext cx="360362" cy="349250"/>
          </a:xfrm>
          <a:prstGeom prst="diamond">
            <a:avLst/>
          </a:prstGeom>
          <a:solidFill>
            <a:srgbClr val="00417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b="1" dirty="0">
              <a:solidFill>
                <a:schemeClr val="bg1"/>
              </a:solidFill>
            </a:endParaRPr>
          </a:p>
        </p:txBody>
      </p:sp>
      <p:sp>
        <p:nvSpPr>
          <p:cNvPr id="5" name="文本框 4">
            <a:extLst>
              <a:ext uri="{FF2B5EF4-FFF2-40B4-BE49-F238E27FC236}">
                <a16:creationId xmlns:a16="http://schemas.microsoft.com/office/drawing/2014/main" id="{B35456DE-6EBC-476E-8B55-8C3A4EA5210D}"/>
              </a:ext>
            </a:extLst>
          </p:cNvPr>
          <p:cNvSpPr txBox="1"/>
          <p:nvPr/>
        </p:nvSpPr>
        <p:spPr>
          <a:xfrm>
            <a:off x="1179927" y="1363387"/>
            <a:ext cx="3689528" cy="369332"/>
          </a:xfrm>
          <a:prstGeom prst="rect">
            <a:avLst/>
          </a:prstGeom>
          <a:noFill/>
        </p:spPr>
        <p:txBody>
          <a:bodyPr wrap="square" rtlCol="0">
            <a:spAutoFit/>
          </a:bodyPr>
          <a:lstStyle/>
          <a:p>
            <a:r>
              <a:rPr lang="zh-CN" altLang="en-US" dirty="0"/>
              <a:t>前端主要的任务</a:t>
            </a:r>
            <a:r>
              <a:rPr lang="en-US" altLang="zh-CN" dirty="0"/>
              <a:t>----</a:t>
            </a:r>
            <a:r>
              <a:rPr lang="zh-CN" altLang="en-US" dirty="0"/>
              <a:t>查询界面</a:t>
            </a:r>
          </a:p>
        </p:txBody>
      </p:sp>
      <p:pic>
        <p:nvPicPr>
          <p:cNvPr id="11" name="图片 1">
            <a:extLst>
              <a:ext uri="{FF2B5EF4-FFF2-40B4-BE49-F238E27FC236}">
                <a16:creationId xmlns:a16="http://schemas.microsoft.com/office/drawing/2014/main" id="{B3A88137-57C6-4F9B-ADAD-8CE018C4F4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4752" y="2004152"/>
            <a:ext cx="7265867" cy="1598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32D90C80-6D7E-4A98-BF67-CA0E11520ACB}"/>
              </a:ext>
            </a:extLst>
          </p:cNvPr>
          <p:cNvSpPr txBox="1"/>
          <p:nvPr/>
        </p:nvSpPr>
        <p:spPr>
          <a:xfrm>
            <a:off x="1212704" y="4671494"/>
            <a:ext cx="5774142" cy="923330"/>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t>导航条是自主设计完成；</a:t>
            </a:r>
            <a:endParaRPr lang="en-US" altLang="zh-CN" dirty="0"/>
          </a:p>
          <a:p>
            <a:endParaRPr lang="en-US" altLang="zh-CN" dirty="0"/>
          </a:p>
          <a:p>
            <a:pPr marL="285750" indent="-285750">
              <a:buFont typeface="Wingdings" panose="05000000000000000000" pitchFamily="2" charset="2"/>
              <a:buChar char="ü"/>
            </a:pPr>
            <a:r>
              <a:rPr lang="zh-CN" altLang="en-US" dirty="0"/>
              <a:t>表单利用了</a:t>
            </a:r>
            <a:r>
              <a:rPr lang="en-US" altLang="zh-CN" dirty="0"/>
              <a:t>bootstrap</a:t>
            </a:r>
            <a:r>
              <a:rPr lang="zh-CN" altLang="en-US" dirty="0"/>
              <a:t>的表单组件完成</a:t>
            </a:r>
          </a:p>
        </p:txBody>
      </p:sp>
    </p:spTree>
    <p:extLst>
      <p:ext uri="{BB962C8B-B14F-4D97-AF65-F5344CB8AC3E}">
        <p14:creationId xmlns:p14="http://schemas.microsoft.com/office/powerpoint/2010/main" val="1150973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1578F07D-5BD7-4B3C-893F-5F1884A8C578}" type="slidenum">
              <a:rPr lang="zh-CN" altLang="en-US"/>
              <a:t>9</a:t>
            </a:fld>
            <a:endParaRPr lang="en-US"/>
          </a:p>
        </p:txBody>
      </p:sp>
      <p:sp>
        <p:nvSpPr>
          <p:cNvPr id="4099" name="Line 3"/>
          <p:cNvSpPr>
            <a:spLocks noChangeShapeType="1"/>
          </p:cNvSpPr>
          <p:nvPr/>
        </p:nvSpPr>
        <p:spPr bwMode="auto">
          <a:xfrm flipV="1">
            <a:off x="396875" y="1054100"/>
            <a:ext cx="8280400" cy="0"/>
          </a:xfrm>
          <a:prstGeom prst="line">
            <a:avLst/>
          </a:prstGeom>
          <a:noFill/>
          <a:ln w="19050" cap="flat" cmpd="sng">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4100" name="Text Box 4"/>
          <p:cNvSpPr txBox="1">
            <a:spLocks noChangeArrowheads="1"/>
          </p:cNvSpPr>
          <p:nvPr/>
        </p:nvSpPr>
        <p:spPr bwMode="auto">
          <a:xfrm>
            <a:off x="292100" y="435610"/>
            <a:ext cx="51346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t>3.</a:t>
            </a:r>
            <a:r>
              <a:rPr lang="zh-CN" altLang="en-US" sz="2800" b="1" dirty="0"/>
              <a:t>课题方案</a:t>
            </a:r>
            <a:r>
              <a:rPr lang="en-US" altLang="zh-CN" sz="2800" b="1" dirty="0"/>
              <a:t>----</a:t>
            </a:r>
            <a:r>
              <a:rPr lang="zh-CN" altLang="en-US" sz="2800" b="1" dirty="0"/>
              <a:t>前端</a:t>
            </a:r>
          </a:p>
          <a:p>
            <a:endParaRPr lang="zh-CN" altLang="en-US" sz="2800" b="1" dirty="0"/>
          </a:p>
          <a:p>
            <a:endParaRPr lang="zh-CN" altLang="en-US" sz="2800" b="1" dirty="0"/>
          </a:p>
        </p:txBody>
      </p:sp>
      <p:pic>
        <p:nvPicPr>
          <p:cNvPr id="23" name="图片 22">
            <a:extLst>
              <a:ext uri="{FF2B5EF4-FFF2-40B4-BE49-F238E27FC236}">
                <a16:creationId xmlns:a16="http://schemas.microsoft.com/office/drawing/2014/main" id="{D6D4BBFB-0014-4802-A6FF-FADB9B9E9270}"/>
              </a:ext>
            </a:extLst>
          </p:cNvPr>
          <p:cNvPicPr>
            <a:picLocks noChangeAspect="1"/>
          </p:cNvPicPr>
          <p:nvPr/>
        </p:nvPicPr>
        <p:blipFill>
          <a:blip r:embed="rId3"/>
          <a:stretch>
            <a:fillRect/>
          </a:stretch>
        </p:blipFill>
        <p:spPr>
          <a:xfrm>
            <a:off x="7462652" y="197218"/>
            <a:ext cx="1422770" cy="811497"/>
          </a:xfrm>
          <a:prstGeom prst="rect">
            <a:avLst/>
          </a:prstGeom>
        </p:spPr>
      </p:pic>
      <p:sp>
        <p:nvSpPr>
          <p:cNvPr id="15" name="AutoShape 14">
            <a:extLst>
              <a:ext uri="{FF2B5EF4-FFF2-40B4-BE49-F238E27FC236}">
                <a16:creationId xmlns:a16="http://schemas.microsoft.com/office/drawing/2014/main" id="{D552621F-5330-452A-A7C8-507945C3B535}"/>
              </a:ext>
            </a:extLst>
          </p:cNvPr>
          <p:cNvSpPr>
            <a:spLocks noChangeArrowheads="1"/>
          </p:cNvSpPr>
          <p:nvPr/>
        </p:nvSpPr>
        <p:spPr bwMode="auto">
          <a:xfrm>
            <a:off x="819565" y="1383469"/>
            <a:ext cx="360362" cy="349250"/>
          </a:xfrm>
          <a:prstGeom prst="diamond">
            <a:avLst/>
          </a:prstGeom>
          <a:solidFill>
            <a:srgbClr val="00417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b="1" dirty="0">
              <a:solidFill>
                <a:schemeClr val="bg1"/>
              </a:solidFill>
            </a:endParaRPr>
          </a:p>
        </p:txBody>
      </p:sp>
      <p:sp>
        <p:nvSpPr>
          <p:cNvPr id="5" name="文本框 4">
            <a:extLst>
              <a:ext uri="{FF2B5EF4-FFF2-40B4-BE49-F238E27FC236}">
                <a16:creationId xmlns:a16="http://schemas.microsoft.com/office/drawing/2014/main" id="{B35456DE-6EBC-476E-8B55-8C3A4EA5210D}"/>
              </a:ext>
            </a:extLst>
          </p:cNvPr>
          <p:cNvSpPr txBox="1"/>
          <p:nvPr/>
        </p:nvSpPr>
        <p:spPr>
          <a:xfrm>
            <a:off x="1179926" y="1363387"/>
            <a:ext cx="4361557" cy="646331"/>
          </a:xfrm>
          <a:prstGeom prst="rect">
            <a:avLst/>
          </a:prstGeom>
          <a:noFill/>
        </p:spPr>
        <p:txBody>
          <a:bodyPr wrap="square" rtlCol="0">
            <a:spAutoFit/>
          </a:bodyPr>
          <a:lstStyle/>
          <a:p>
            <a:r>
              <a:rPr lang="zh-CN" altLang="en-US" dirty="0"/>
              <a:t>前端主要的任务</a:t>
            </a:r>
            <a:r>
              <a:rPr lang="en-US" altLang="zh-CN" dirty="0"/>
              <a:t>----SVN</a:t>
            </a:r>
            <a:r>
              <a:rPr lang="zh-CN" altLang="en-US" dirty="0"/>
              <a:t>配置模态框设计</a:t>
            </a:r>
            <a:endParaRPr lang="en-US" altLang="zh-CN" dirty="0"/>
          </a:p>
          <a:p>
            <a:endParaRPr lang="zh-CN" altLang="en-US" dirty="0"/>
          </a:p>
        </p:txBody>
      </p:sp>
      <p:sp>
        <p:nvSpPr>
          <p:cNvPr id="3" name="文本框 2">
            <a:extLst>
              <a:ext uri="{FF2B5EF4-FFF2-40B4-BE49-F238E27FC236}">
                <a16:creationId xmlns:a16="http://schemas.microsoft.com/office/drawing/2014/main" id="{F34345BF-5DAB-4E56-BD8B-116A7CE908FC}"/>
              </a:ext>
            </a:extLst>
          </p:cNvPr>
          <p:cNvSpPr txBox="1"/>
          <p:nvPr/>
        </p:nvSpPr>
        <p:spPr>
          <a:xfrm>
            <a:off x="1179926" y="5792883"/>
            <a:ext cx="6988029" cy="369332"/>
          </a:xfrm>
          <a:prstGeom prst="rect">
            <a:avLst/>
          </a:prstGeom>
          <a:noFill/>
        </p:spPr>
        <p:txBody>
          <a:bodyPr wrap="square" rtlCol="0">
            <a:spAutoFit/>
          </a:bodyPr>
          <a:lstStyle/>
          <a:p>
            <a:r>
              <a:rPr lang="en-US" altLang="zh-CN" dirty="0"/>
              <a:t>SVN</a:t>
            </a:r>
            <a:r>
              <a:rPr lang="zh-CN" altLang="en-US" dirty="0"/>
              <a:t>配置方便切换查寻项目，模态框的设计也是基于</a:t>
            </a:r>
            <a:r>
              <a:rPr lang="en-US" altLang="zh-CN" dirty="0"/>
              <a:t>bootstrap</a:t>
            </a:r>
            <a:r>
              <a:rPr lang="zh-CN" altLang="en-US" dirty="0"/>
              <a:t>组件</a:t>
            </a:r>
          </a:p>
        </p:txBody>
      </p:sp>
      <p:pic>
        <p:nvPicPr>
          <p:cNvPr id="2" name="图片 1">
            <a:extLst>
              <a:ext uri="{FF2B5EF4-FFF2-40B4-BE49-F238E27FC236}">
                <a16:creationId xmlns:a16="http://schemas.microsoft.com/office/drawing/2014/main" id="{71CDBC1B-3D21-4B90-B636-FF52353B2460}"/>
              </a:ext>
            </a:extLst>
          </p:cNvPr>
          <p:cNvPicPr>
            <a:picLocks noChangeAspect="1"/>
          </p:cNvPicPr>
          <p:nvPr/>
        </p:nvPicPr>
        <p:blipFill>
          <a:blip r:embed="rId4"/>
          <a:stretch>
            <a:fillRect/>
          </a:stretch>
        </p:blipFill>
        <p:spPr>
          <a:xfrm>
            <a:off x="1179925" y="1755903"/>
            <a:ext cx="5695238" cy="3790476"/>
          </a:xfrm>
          <a:prstGeom prst="rect">
            <a:avLst/>
          </a:prstGeom>
        </p:spPr>
      </p:pic>
    </p:spTree>
    <p:extLst>
      <p:ext uri="{BB962C8B-B14F-4D97-AF65-F5344CB8AC3E}">
        <p14:creationId xmlns:p14="http://schemas.microsoft.com/office/powerpoint/2010/main" val="85116424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1046</TotalTime>
  <Words>2417</Words>
  <Application>Microsoft Office PowerPoint</Application>
  <PresentationFormat>全屏显示(4:3)</PresentationFormat>
  <Paragraphs>286</Paragraphs>
  <Slides>28</Slides>
  <Notes>24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等线</vt:lpstr>
      <vt:lpstr>宋体</vt:lpstr>
      <vt:lpstr>Arial</vt:lpstr>
      <vt:lpstr>Calibri</vt:lpstr>
      <vt:lpstr>Calibri Light</vt:lpstr>
      <vt:lpstr>Times New Roman</vt:lpstr>
      <vt:lpstr>Wingdings</vt:lpstr>
      <vt:lpstr>Office 主题</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微软用户</dc:creator>
  <cp:lastModifiedBy>潘雄</cp:lastModifiedBy>
  <cp:revision>633</cp:revision>
  <dcterms:created xsi:type="dcterms:W3CDTF">2017-01-06T07:05:00Z</dcterms:created>
  <dcterms:modified xsi:type="dcterms:W3CDTF">2018-08-27T02:57:34Z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