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6F28-718C-4BA3-BE65-EB4AF9B77942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4B91-FE47-491C-8881-C54349D1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G3Rx_pitch125umPD_20080828.ppt for hybrid layout; 2009-01-26-V1.ppt (pp.8) for numerical simulation; 2009-06-02-Gen3-PLC-Hybrid-Test-Wafer (pp.10) for measurements.</a:t>
            </a:r>
          </a:p>
        </p:txBody>
      </p:sp>
    </p:spTree>
    <p:extLst>
      <p:ext uri="{BB962C8B-B14F-4D97-AF65-F5344CB8AC3E}">
        <p14:creationId xmlns:p14="http://schemas.microsoft.com/office/powerpoint/2010/main" val="381952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\INFN\fiber1\Development\Design\Deng\Gen3Rx2008\G3RxAWG\FoldedAWG\Folded_AWG_Scheme_Compare_20081209.ppt</a:t>
            </a:r>
          </a:p>
          <a:p>
            <a:pPr eaLnBrk="1" hangingPunct="1"/>
            <a:r>
              <a:rPr lang="en-US" altLang="en-US" smtClean="0"/>
              <a:t>Darr=6.00um; Din=6.50um; Dout=6.50um; </a:t>
            </a:r>
          </a:p>
          <a:p>
            <a:pPr eaLnBrk="1" hangingPunct="1"/>
            <a:r>
              <a:rPr lang="en-US" altLang="en-US" smtClean="0"/>
              <a:t>f0=193.80THz; df=100.00GHz; fFSR=6795.78GHz; (lambda0=1546.92nm; dlambda=0.80nm; lambdaFSR=54.26nm;)</a:t>
            </a:r>
          </a:p>
          <a:p>
            <a:pPr eaLnBrk="1" hangingPunct="1"/>
            <a:r>
              <a:rPr lang="en-US" altLang="en-US" smtClean="0"/>
              <a:t>Nc=1.7670; nc=1.6110; ns=1.6550;</a:t>
            </a:r>
          </a:p>
          <a:p>
            <a:pPr eaLnBrk="1" hangingPunct="1"/>
            <a:r>
              <a:rPr lang="en-US" altLang="en-US" smtClean="0"/>
              <a:t>m=26; dL=24.9658um; Lfarr=2835.5353um; pitchangle=0.1212deg;</a:t>
            </a:r>
          </a:p>
          <a:p>
            <a:pPr eaLnBrk="1" hangingPunct="1"/>
            <a:r>
              <a:rPr lang="en-US" altLang="en-US" smtClean="0"/>
              <a:t>FPR confinement angle 16.48deg(2-sigma) to 24.72deg(3-sigma); Narr= 136(2-sigma) to 204(3-sigma);</a:t>
            </a:r>
          </a:p>
          <a:p>
            <a:pPr eaLnBrk="1" hangingPunct="1"/>
            <a:r>
              <a:rPr lang="en-US" altLang="en-US" smtClean="0"/>
              <a:t>Loss Imbalance Lu= -0.26dB(1000GHz), -0.38dB(1200GHz), -1.04dB(2000GHz);</a:t>
            </a:r>
          </a:p>
          <a:p>
            <a:pPr eaLnBrk="1" hangingPunct="1"/>
            <a:r>
              <a:rPr lang="en-US" altLang="en-US" smtClean="0"/>
              <a:t>AWG design dL error (max,min,mean,std)=(0.0000,-0.0000,-0.0000,0.0000)nm</a:t>
            </a:r>
          </a:p>
          <a:p>
            <a:pPr eaLnBrk="1" hangingPunct="1"/>
            <a:r>
              <a:rPr lang="en-US" altLang="en-US" smtClean="0"/>
              <a:t>AWG LARC draw error (max,min,mean,std)=(0.5261,-37.4834,-1.4613,5.3817)nm</a:t>
            </a:r>
          </a:p>
          <a:p>
            <a:pPr eaLnBrk="1" hangingPunct="1"/>
            <a:r>
              <a:rPr lang="en-US" altLang="en-US" smtClean="0"/>
              <a:t>( MASK dL(geometric)-dL(optic) error = (37.4392,-36.7367,0.5827,5.8631)nm 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649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17651" y="6051551"/>
            <a:ext cx="406400" cy="536575"/>
          </a:xfrm>
          <a:prstGeom prst="rect">
            <a:avLst/>
          </a:prstGeom>
          <a:solidFill>
            <a:srgbClr val="00006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5" name="Oval 3"/>
          <p:cNvSpPr>
            <a:spLocks noChangeArrowheads="1"/>
          </p:cNvSpPr>
          <p:nvPr userDrawn="1"/>
        </p:nvSpPr>
        <p:spPr bwMode="auto">
          <a:xfrm>
            <a:off x="1587500" y="5740400"/>
            <a:ext cx="711200" cy="514350"/>
          </a:xfrm>
          <a:prstGeom prst="ellipse">
            <a:avLst/>
          </a:prstGeom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953000"/>
            <a:ext cx="1593851" cy="1905000"/>
          </a:xfrm>
          <a:prstGeom prst="rect">
            <a:avLst/>
          </a:prstGeom>
          <a:solidFill>
            <a:srgbClr val="00006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5685" y="1352550"/>
            <a:ext cx="9391649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219200"/>
            <a:ext cx="1593851" cy="4267200"/>
          </a:xfrm>
          <a:prstGeom prst="rect">
            <a:avLst/>
          </a:prstGeom>
          <a:gradFill rotWithShape="0">
            <a:gsLst>
              <a:gs pos="0">
                <a:srgbClr val="1548C7"/>
              </a:gs>
              <a:gs pos="100000">
                <a:srgbClr val="000063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593851" cy="1295400"/>
          </a:xfrm>
          <a:prstGeom prst="rect">
            <a:avLst/>
          </a:prstGeom>
          <a:solidFill>
            <a:srgbClr val="1548C7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587501" y="6254750"/>
            <a:ext cx="10604500" cy="603250"/>
          </a:xfrm>
          <a:prstGeom prst="rect">
            <a:avLst/>
          </a:prstGeom>
          <a:solidFill>
            <a:srgbClr val="00006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245601" y="6400800"/>
            <a:ext cx="165430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 smtClean="0">
                <a:solidFill>
                  <a:srgbClr val="FFFFFF"/>
                </a:solidFill>
              </a:rPr>
              <a:t>http://optixera.com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 userDrawn="1"/>
        </p:nvPicPr>
        <p:blipFill>
          <a:blip r:embed="rId2">
            <a:lum bright="30000" contrast="-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35"/>
          <a:stretch>
            <a:fillRect/>
          </a:stretch>
        </p:blipFill>
        <p:spPr bwMode="auto"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3890963"/>
            <a:ext cx="1022773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4"/>
          <p:cNvSpPr>
            <a:spLocks noChangeArrowheads="1"/>
          </p:cNvSpPr>
          <p:nvPr userDrawn="1"/>
        </p:nvSpPr>
        <p:spPr bwMode="auto">
          <a:xfrm>
            <a:off x="700618" y="6403975"/>
            <a:ext cx="290618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</a:rPr>
              <a:t>© </a:t>
            </a:r>
            <a:r>
              <a:rPr lang="en-US" altLang="zh-CN" sz="1400" dirty="0" err="1" smtClean="0">
                <a:solidFill>
                  <a:srgbClr val="FFFFFF"/>
                </a:solidFill>
              </a:rPr>
              <a:t>Optixera</a:t>
            </a:r>
            <a:r>
              <a:rPr lang="en-US" altLang="zh-CN" sz="1400" baseline="0" dirty="0" smtClean="0">
                <a:solidFill>
                  <a:srgbClr val="FFFFFF"/>
                </a:solidFill>
              </a:rPr>
              <a:t> </a:t>
            </a:r>
            <a:r>
              <a:rPr lang="en-US" altLang="zh-CN" sz="1400" dirty="0" smtClean="0">
                <a:solidFill>
                  <a:srgbClr val="FFFFFF"/>
                </a:solidFill>
              </a:rPr>
              <a:t>2017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584451" y="4281488"/>
            <a:ext cx="8534400" cy="1371600"/>
          </a:xfrm>
          <a:noFill/>
        </p:spPr>
        <p:txBody>
          <a:bodyPr/>
          <a:lstStyle>
            <a:lvl1pPr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2871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625600" y="1601788"/>
            <a:ext cx="10566400" cy="2208212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566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187325"/>
            <a:ext cx="103632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0167" y="1117600"/>
            <a:ext cx="5090584" cy="543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03951" y="1117600"/>
            <a:ext cx="5090583" cy="264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03951" y="3911600"/>
            <a:ext cx="5090583" cy="264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8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31333" y="187325"/>
            <a:ext cx="103632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0167" y="1117600"/>
            <a:ext cx="5090584" cy="264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03951" y="1117600"/>
            <a:ext cx="5090583" cy="264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0167" y="3911600"/>
            <a:ext cx="5090584" cy="264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3951" y="3911600"/>
            <a:ext cx="5090583" cy="264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43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9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210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0167" y="1117600"/>
            <a:ext cx="5090584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1" y="1117600"/>
            <a:ext cx="5090583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07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9501" y="187326"/>
            <a:ext cx="2595033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0167" y="187326"/>
            <a:ext cx="7586133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1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187325"/>
            <a:ext cx="103632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0167" y="1117600"/>
            <a:ext cx="5090584" cy="543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1" y="1117600"/>
            <a:ext cx="5090583" cy="543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1333" y="187325"/>
            <a:ext cx="10363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 useBgFill="1"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167" y="1117600"/>
            <a:ext cx="10384367" cy="5435600"/>
          </a:xfrm>
          <a:prstGeom prst="rect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1445685" y="1352550"/>
            <a:ext cx="9391649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sz="28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00618" y="6556375"/>
            <a:ext cx="290618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 smtClean="0">
                <a:solidFill>
                  <a:srgbClr val="000000"/>
                </a:solidFill>
              </a:rPr>
              <a:t>©</a:t>
            </a:r>
            <a:r>
              <a:rPr lang="en-US" altLang="zh-CN" sz="1400" baseline="0" dirty="0" smtClean="0">
                <a:solidFill>
                  <a:srgbClr val="000000"/>
                </a:solidFill>
              </a:rPr>
              <a:t> </a:t>
            </a:r>
            <a:r>
              <a:rPr lang="en-US" altLang="zh-CN" sz="1400" baseline="0" dirty="0" err="1" smtClean="0">
                <a:solidFill>
                  <a:srgbClr val="000000"/>
                </a:solidFill>
              </a:rPr>
              <a:t>Optixera</a:t>
            </a:r>
            <a:r>
              <a:rPr lang="en-US" altLang="zh-CN" sz="1400" baseline="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2017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327687" name="Rectangle 7"/>
          <p:cNvSpPr>
            <a:spLocks noChangeArrowheads="1"/>
          </p:cNvSpPr>
          <p:nvPr userDrawn="1"/>
        </p:nvSpPr>
        <p:spPr bwMode="auto">
          <a:xfrm>
            <a:off x="5838888" y="6556375"/>
            <a:ext cx="8688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0" dirty="0">
                <a:solidFill>
                  <a:srgbClr val="000000"/>
                </a:solidFill>
              </a:rPr>
              <a:t>Page </a:t>
            </a:r>
            <a:fld id="{477093C5-9F49-4901-A9AD-B5BD2F825766}" type="slidenum">
              <a:rPr lang="en-US" altLang="zh-CN" sz="1400" b="0">
                <a:solidFill>
                  <a:srgbClr val="00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400" b="0" dirty="0">
              <a:solidFill>
                <a:srgbClr val="000000"/>
              </a:solidFill>
            </a:endParaRPr>
          </a:p>
        </p:txBody>
      </p:sp>
      <p:pic>
        <p:nvPicPr>
          <p:cNvPr id="4103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1" y="912814"/>
            <a:ext cx="119380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8939804" y="6562725"/>
            <a:ext cx="335062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aseline="0" dirty="0" err="1" smtClean="0">
                <a:solidFill>
                  <a:srgbClr val="000000"/>
                </a:solidFill>
              </a:rPr>
              <a:t>Optixera</a:t>
            </a:r>
            <a:r>
              <a:rPr lang="en-US" altLang="zh-CN" sz="1400" baseline="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Confidential and Proprietary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" pitchFamily="34" charset="0"/>
          <a:ea typeface="宋体" pitchFamily="2" charset="-122"/>
        </a:defRPr>
      </a:lvl9pPr>
    </p:titleStyle>
    <p:bodyStyle>
      <a:lvl1pPr algn="l" rtl="0" eaLnBrk="0" fontAlgn="base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476250" indent="-285750" algn="l" rtl="0" eaLnBrk="0" fontAlgn="base" hangingPunct="0">
        <a:spcBef>
          <a:spcPct val="20000"/>
        </a:spcBef>
        <a:spcAft>
          <a:spcPct val="20000"/>
        </a:spcAft>
        <a:buFont typeface="Wingdings" panose="05000000000000000000" pitchFamily="2" charset="2"/>
        <a:buChar char="v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952500" indent="-285750" algn="l" rtl="0" eaLnBrk="0" fontAlgn="base" hangingPunct="0">
        <a:spcBef>
          <a:spcPct val="1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Ø"/>
        <a:defRPr sz="20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430338" indent="-228600" algn="l" rtl="0" eaLnBrk="0" fontAlgn="base" hangingPunct="0">
        <a:spcBef>
          <a:spcPct val="10000"/>
        </a:spcBef>
        <a:spcAft>
          <a:spcPct val="10000"/>
        </a:spcAft>
        <a:buClr>
          <a:schemeClr val="accent2"/>
        </a:buClr>
        <a:buFont typeface="Wingdings" panose="05000000000000000000" pitchFamily="2" charset="2"/>
        <a:buChar char="©"/>
        <a:defRPr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3581400" indent="-1714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403860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449580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495300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5410200" indent="-17145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H. Deng</a:t>
            </a:r>
          </a:p>
          <a:p>
            <a:r>
              <a:rPr lang="en-US" dirty="0" smtClean="0"/>
              <a:t>2017-06-24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Optimask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主要功能描述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13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Optimask</a:t>
            </a:r>
            <a:r>
              <a:rPr lang="zh-CN" altLang="en-US" dirty="0"/>
              <a:t>概要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自由的二维版图设计软件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友好的图形界面操作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强大的用户自定义文件支持。宏文件、文本代码（</a:t>
            </a:r>
            <a:r>
              <a:rPr lang="en-US" altLang="zh-CN" dirty="0" smtClean="0"/>
              <a:t>Macro/Script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r>
              <a:rPr lang="zh-CN" altLang="en-US" dirty="0" smtClean="0"/>
              <a:t>高效率高</a:t>
            </a:r>
            <a:r>
              <a:rPr lang="zh-CN" altLang="en-US" dirty="0"/>
              <a:t>精度计</a:t>
            </a:r>
            <a:r>
              <a:rPr lang="zh-CN" altLang="en-US" dirty="0" smtClean="0"/>
              <a:t>算</a:t>
            </a:r>
            <a:endParaRPr lang="en-US" altLang="zh-CN" dirty="0" smtClean="0"/>
          </a:p>
          <a:p>
            <a:r>
              <a:rPr lang="zh-CN" altLang="en-US" dirty="0"/>
              <a:t>任意曲</a:t>
            </a:r>
            <a:r>
              <a:rPr lang="zh-CN" altLang="en-US" dirty="0" smtClean="0"/>
              <a:t>线的精确表示</a:t>
            </a:r>
            <a:endParaRPr lang="en-US" altLang="zh-CN" dirty="0" smtClean="0"/>
          </a:p>
          <a:p>
            <a:r>
              <a:rPr lang="zh-CN" altLang="en-US" dirty="0" smtClean="0"/>
              <a:t>高级功能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扫描外部图片转换为版图格式</a:t>
            </a:r>
            <a:endParaRPr lang="en-US" altLang="zh-CN" dirty="0" smtClean="0"/>
          </a:p>
          <a:p>
            <a:pPr lvl="1"/>
            <a:r>
              <a:rPr lang="zh-CN" altLang="en-US" dirty="0"/>
              <a:t>调</a:t>
            </a:r>
            <a:r>
              <a:rPr lang="zh-CN" altLang="en-US" dirty="0" smtClean="0"/>
              <a:t>用任意字库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高效的自定义格式；多种版图格式支持和转换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根据制造工艺进行自动版图优化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24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主界面视图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主界面视图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56" y="463186"/>
            <a:ext cx="8044243" cy="59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4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效简单的代码制图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54" y="1117600"/>
            <a:ext cx="5807347" cy="5435600"/>
          </a:xfrm>
        </p:spPr>
        <p:txBody>
          <a:bodyPr/>
          <a:lstStyle/>
          <a:p>
            <a:r>
              <a:rPr lang="zh-CN" altLang="en-US" dirty="0" smtClean="0"/>
              <a:t>高效简单代码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任意图形的快速制图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由组装（</a:t>
            </a:r>
            <a:r>
              <a:rPr lang="en-US" altLang="zh-CN" dirty="0" smtClean="0"/>
              <a:t>Assemble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图自动优化（和自动</a:t>
            </a:r>
            <a:r>
              <a:rPr lang="en-US" altLang="zh-CN" dirty="0" smtClean="0"/>
              <a:t>Fracture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图实时统计数据</a:t>
            </a:r>
            <a:endParaRPr lang="en-US" altLang="zh-CN" dirty="0" smtClean="0"/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已有，需要与界面一体化。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14" y="271463"/>
            <a:ext cx="540639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ont_tahom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03" y="5105400"/>
            <a:ext cx="4343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80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自动组装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166" y="917575"/>
            <a:ext cx="10384367" cy="5435600"/>
          </a:xfrm>
        </p:spPr>
        <p:txBody>
          <a:bodyPr/>
          <a:lstStyle/>
          <a:p>
            <a:r>
              <a:rPr lang="en-US" altLang="zh-CN" dirty="0" smtClean="0"/>
              <a:t>Script</a:t>
            </a:r>
            <a:r>
              <a:rPr lang="zh-CN" altLang="en-US" dirty="0" smtClean="0"/>
              <a:t>自动组装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" y="1367826"/>
            <a:ext cx="4179372" cy="5397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62" y="1488999"/>
            <a:ext cx="3825240" cy="2964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02" y="2185833"/>
            <a:ext cx="4739640" cy="45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57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Optimask</a:t>
            </a:r>
            <a:r>
              <a:rPr lang="en-US" altLang="en-US" dirty="0" smtClean="0"/>
              <a:t> Library Example and Simulation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0872" y="889923"/>
            <a:ext cx="10384367" cy="5435600"/>
          </a:xfrm>
        </p:spPr>
        <p:txBody>
          <a:bodyPr/>
          <a:lstStyle/>
          <a:p>
            <a:r>
              <a:rPr lang="en-US" dirty="0" smtClean="0"/>
              <a:t>PM-DQPSK 90-deg Hybrid</a:t>
            </a:r>
            <a:endParaRPr lang="en-US" dirty="0"/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51" y="3519466"/>
            <a:ext cx="40386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51" y="3862366"/>
            <a:ext cx="2787650" cy="278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Content Placeholder 3" descr="HYBEQ1A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76" y="1358903"/>
            <a:ext cx="278765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ounded Rectangle 32"/>
          <p:cNvSpPr/>
          <p:nvPr/>
        </p:nvSpPr>
        <p:spPr>
          <a:xfrm>
            <a:off x="4963921" y="6156945"/>
            <a:ext cx="20447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sz="1600" dirty="0">
                <a:solidFill>
                  <a:schemeClr val="tx1"/>
                </a:solidFill>
              </a:rPr>
              <a:t>&gt; 30 dB Extinction</a:t>
            </a:r>
          </a:p>
        </p:txBody>
      </p:sp>
      <p:sp>
        <p:nvSpPr>
          <p:cNvPr id="2056" name="TextBox 15"/>
          <p:cNvSpPr txBox="1">
            <a:spLocks noChangeArrowheads="1"/>
          </p:cNvSpPr>
          <p:nvPr/>
        </p:nvSpPr>
        <p:spPr bwMode="auto">
          <a:xfrm>
            <a:off x="2875562" y="6533283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2057" name="TextBox 15"/>
          <p:cNvSpPr txBox="1">
            <a:spLocks noChangeArrowheads="1"/>
          </p:cNvSpPr>
          <p:nvPr/>
        </p:nvSpPr>
        <p:spPr bwMode="auto">
          <a:xfrm>
            <a:off x="7900796" y="6366647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Measurement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881794"/>
              </p:ext>
            </p:extLst>
          </p:nvPr>
        </p:nvGraphicFramePr>
        <p:xfrm>
          <a:off x="5614415" y="1358903"/>
          <a:ext cx="60960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7" imgW="11743438" imgH="2620952" progId="">
                  <p:embed/>
                </p:oleObj>
              </mc:Choice>
              <mc:Fallback>
                <p:oleObj r:id="rId7" imgW="11743438" imgH="26209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415" y="1358903"/>
                        <a:ext cx="6096000" cy="1360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2"/>
          <p:cNvSpPr txBox="1">
            <a:spLocks noChangeArrowheads="1"/>
          </p:cNvSpPr>
          <p:nvPr/>
        </p:nvSpPr>
        <p:spPr bwMode="auto">
          <a:xfrm>
            <a:off x="8206804" y="3182940"/>
            <a:ext cx="944787" cy="340735"/>
          </a:xfrm>
          <a:prstGeom prst="rect">
            <a:avLst/>
          </a:prstGeom>
          <a:solidFill>
            <a:srgbClr val="F7991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600" b="0">
                <a:solidFill>
                  <a:srgbClr val="000000"/>
                </a:solidFill>
              </a:rPr>
              <a:t>S-bends</a:t>
            </a:r>
          </a:p>
        </p:txBody>
      </p:sp>
      <p:sp>
        <p:nvSpPr>
          <p:cNvPr id="427021" name="Line 13"/>
          <p:cNvSpPr>
            <a:spLocks noChangeShapeType="1"/>
          </p:cNvSpPr>
          <p:nvPr/>
        </p:nvSpPr>
        <p:spPr bwMode="auto">
          <a:xfrm flipH="1" flipV="1">
            <a:off x="7968679" y="2717803"/>
            <a:ext cx="473075" cy="396875"/>
          </a:xfrm>
          <a:prstGeom prst="line">
            <a:avLst/>
          </a:prstGeom>
          <a:noFill/>
          <a:ln w="9360">
            <a:solidFill>
              <a:srgbClr val="F7991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22" name="Line 14"/>
          <p:cNvSpPr>
            <a:spLocks noChangeShapeType="1"/>
          </p:cNvSpPr>
          <p:nvPr/>
        </p:nvSpPr>
        <p:spPr bwMode="auto">
          <a:xfrm flipH="1" flipV="1">
            <a:off x="8425879" y="2489203"/>
            <a:ext cx="168275" cy="625475"/>
          </a:xfrm>
          <a:prstGeom prst="line">
            <a:avLst/>
          </a:prstGeom>
          <a:noFill/>
          <a:ln w="9360">
            <a:solidFill>
              <a:srgbClr val="F7991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23" name="Line 15"/>
          <p:cNvSpPr>
            <a:spLocks noChangeShapeType="1"/>
          </p:cNvSpPr>
          <p:nvPr/>
        </p:nvSpPr>
        <p:spPr bwMode="auto">
          <a:xfrm flipV="1">
            <a:off x="8738615" y="2489203"/>
            <a:ext cx="152400" cy="625475"/>
          </a:xfrm>
          <a:prstGeom prst="line">
            <a:avLst/>
          </a:prstGeom>
          <a:noFill/>
          <a:ln w="9360">
            <a:solidFill>
              <a:srgbClr val="F7991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 flipV="1">
            <a:off x="8891015" y="2717803"/>
            <a:ext cx="381000" cy="396875"/>
          </a:xfrm>
          <a:prstGeom prst="line">
            <a:avLst/>
          </a:prstGeom>
          <a:noFill/>
          <a:ln w="9360">
            <a:solidFill>
              <a:srgbClr val="F7991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3" name="Text Box 17"/>
          <p:cNvSpPr txBox="1">
            <a:spLocks noChangeArrowheads="1"/>
          </p:cNvSpPr>
          <p:nvPr/>
        </p:nvSpPr>
        <p:spPr bwMode="auto">
          <a:xfrm>
            <a:off x="9426003" y="1887540"/>
            <a:ext cx="590524" cy="340735"/>
          </a:xfrm>
          <a:prstGeom prst="rect">
            <a:avLst/>
          </a:prstGeom>
          <a:solidFill>
            <a:srgbClr val="F7991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600" b="0">
                <a:solidFill>
                  <a:srgbClr val="000000"/>
                </a:solidFill>
              </a:rPr>
              <a:t>Xing</a:t>
            </a:r>
          </a:p>
        </p:txBody>
      </p:sp>
      <p:sp>
        <p:nvSpPr>
          <p:cNvPr id="427026" name="Line 18"/>
          <p:cNvSpPr>
            <a:spLocks noChangeShapeType="1"/>
          </p:cNvSpPr>
          <p:nvPr/>
        </p:nvSpPr>
        <p:spPr bwMode="auto">
          <a:xfrm flipH="1">
            <a:off x="8806879" y="2039939"/>
            <a:ext cx="549275" cy="1588"/>
          </a:xfrm>
          <a:prstGeom prst="line">
            <a:avLst/>
          </a:prstGeom>
          <a:noFill/>
          <a:ln w="9360">
            <a:solidFill>
              <a:srgbClr val="F7991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5997003" y="1887540"/>
            <a:ext cx="1526678" cy="340735"/>
          </a:xfrm>
          <a:prstGeom prst="rect">
            <a:avLst/>
          </a:prstGeom>
          <a:solidFill>
            <a:srgbClr val="F7991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600" b="0">
                <a:solidFill>
                  <a:srgbClr val="000000"/>
                </a:solidFill>
              </a:rPr>
              <a:t>50/50 couplers</a:t>
            </a:r>
          </a:p>
        </p:txBody>
      </p:sp>
      <p:sp>
        <p:nvSpPr>
          <p:cNvPr id="427028" name="Line 20"/>
          <p:cNvSpPr>
            <a:spLocks noChangeShapeType="1"/>
          </p:cNvSpPr>
          <p:nvPr/>
        </p:nvSpPr>
        <p:spPr bwMode="auto">
          <a:xfrm flipH="1" flipV="1">
            <a:off x="6673279" y="1574803"/>
            <a:ext cx="168275" cy="320675"/>
          </a:xfrm>
          <a:prstGeom prst="line">
            <a:avLst/>
          </a:prstGeom>
          <a:noFill/>
          <a:ln w="9360">
            <a:solidFill>
              <a:srgbClr val="F7991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7029" name="Line 21"/>
          <p:cNvSpPr>
            <a:spLocks noChangeShapeType="1"/>
          </p:cNvSpPr>
          <p:nvPr/>
        </p:nvSpPr>
        <p:spPr bwMode="auto">
          <a:xfrm flipH="1">
            <a:off x="6673279" y="2192339"/>
            <a:ext cx="168275" cy="304800"/>
          </a:xfrm>
          <a:prstGeom prst="line">
            <a:avLst/>
          </a:prstGeom>
          <a:noFill/>
          <a:ln w="9360">
            <a:solidFill>
              <a:srgbClr val="F7991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8" name="Up Arrow 38"/>
          <p:cNvSpPr>
            <a:spLocks noChangeArrowheads="1"/>
          </p:cNvSpPr>
          <p:nvPr/>
        </p:nvSpPr>
        <p:spPr bwMode="auto">
          <a:xfrm rot="4500000">
            <a:off x="5113746" y="1923474"/>
            <a:ext cx="304800" cy="609600"/>
          </a:xfrm>
          <a:prstGeom prst="upArrow">
            <a:avLst>
              <a:gd name="adj1" fmla="val 50000"/>
              <a:gd name="adj2" fmla="val 40000"/>
            </a:avLst>
          </a:prstGeom>
          <a:noFill/>
          <a:ln w="12700" algn="ctr">
            <a:solidFill>
              <a:srgbClr val="706D8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18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5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Optimask</a:t>
            </a:r>
            <a:r>
              <a:rPr lang="en-US" altLang="en-US" dirty="0" smtClean="0"/>
              <a:t> Library More Examples …</a:t>
            </a:r>
            <a:endParaRPr lang="en-US" altLang="en-US" dirty="0" smtClean="0"/>
          </a:p>
        </p:txBody>
      </p:sp>
      <p:pic>
        <p:nvPicPr>
          <p:cNvPr id="22531" name="Picture 15" descr="Conformal_Ring_20090504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990601"/>
            <a:ext cx="13430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6" descr="Conformal_Ring_20090504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1"/>
            <a:ext cx="3894138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dmx1600G_20090511A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27400"/>
            <a:ext cx="40640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Content Placeholder 3" descr="OCDF27_20090623B_MMI_HYB_DELAY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4" y="3314700"/>
            <a:ext cx="4662487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9" descr="FAWG_m38_FSR4636G_20081119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000125"/>
            <a:ext cx="37909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ounded Rectangle 30"/>
          <p:cNvSpPr/>
          <p:nvPr/>
        </p:nvSpPr>
        <p:spPr bwMode="auto">
          <a:xfrm>
            <a:off x="6738939" y="2797176"/>
            <a:ext cx="1811337" cy="358775"/>
          </a:xfrm>
          <a:prstGeom prst="roundRect">
            <a:avLst/>
          </a:prstGeom>
          <a:solidFill>
            <a:srgbClr val="FFFF00">
              <a:alpha val="7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>
                <a:solidFill>
                  <a:srgbClr val="0000FF"/>
                </a:solidFill>
              </a:rPr>
              <a:t>Folded-AWG</a:t>
            </a:r>
          </a:p>
        </p:txBody>
      </p:sp>
      <p:sp>
        <p:nvSpPr>
          <p:cNvPr id="2" name="Rounded Rectangle 30"/>
          <p:cNvSpPr/>
          <p:nvPr/>
        </p:nvSpPr>
        <p:spPr bwMode="auto">
          <a:xfrm>
            <a:off x="2967039" y="2797176"/>
            <a:ext cx="2497137" cy="358775"/>
          </a:xfrm>
          <a:prstGeom prst="roundRect">
            <a:avLst/>
          </a:prstGeom>
          <a:solidFill>
            <a:srgbClr val="FFFF00">
              <a:alpha val="7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>
                <a:solidFill>
                  <a:srgbClr val="0000FF"/>
                </a:solidFill>
              </a:rPr>
              <a:t>Conformal Micro-Ring</a:t>
            </a:r>
          </a:p>
        </p:txBody>
      </p:sp>
      <p:sp>
        <p:nvSpPr>
          <p:cNvPr id="3" name="Rounded Rectangle 30"/>
          <p:cNvSpPr/>
          <p:nvPr/>
        </p:nvSpPr>
        <p:spPr bwMode="auto">
          <a:xfrm>
            <a:off x="2039939" y="6022976"/>
            <a:ext cx="2205037" cy="358775"/>
          </a:xfrm>
          <a:prstGeom prst="roundRect">
            <a:avLst/>
          </a:prstGeom>
          <a:solidFill>
            <a:srgbClr val="FFFF00">
              <a:alpha val="7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>
                <a:solidFill>
                  <a:srgbClr val="0000FF"/>
                </a:solidFill>
              </a:rPr>
              <a:t>Multi-Stage Filters</a:t>
            </a:r>
          </a:p>
        </p:txBody>
      </p:sp>
      <p:sp>
        <p:nvSpPr>
          <p:cNvPr id="4" name="Rounded Rectangle 30"/>
          <p:cNvSpPr/>
          <p:nvPr/>
        </p:nvSpPr>
        <p:spPr bwMode="auto">
          <a:xfrm>
            <a:off x="7094539" y="6022976"/>
            <a:ext cx="2293937" cy="358775"/>
          </a:xfrm>
          <a:prstGeom prst="roundRect">
            <a:avLst/>
          </a:prstGeom>
          <a:solidFill>
            <a:srgbClr val="FFFF00">
              <a:alpha val="7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>
                <a:solidFill>
                  <a:srgbClr val="0000FF"/>
                </a:solidFill>
              </a:rPr>
              <a:t>MMI DQPSK Hybrid</a:t>
            </a:r>
          </a:p>
        </p:txBody>
      </p:sp>
      <p:sp>
        <p:nvSpPr>
          <p:cNvPr id="22540" name="TextBox 6"/>
          <p:cNvSpPr txBox="1">
            <a:spLocks noChangeArrowheads="1"/>
          </p:cNvSpPr>
          <p:nvPr/>
        </p:nvSpPr>
        <p:spPr bwMode="auto">
          <a:xfrm>
            <a:off x="7327901" y="1143000"/>
            <a:ext cx="1173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b="0"/>
              <a:t>2.8mm*4.9mm</a:t>
            </a:r>
          </a:p>
        </p:txBody>
      </p:sp>
    </p:spTree>
    <p:extLst>
      <p:ext uri="{BB962C8B-B14F-4D97-AF65-F5344CB8AC3E}">
        <p14:creationId xmlns:p14="http://schemas.microsoft.com/office/powerpoint/2010/main" val="290995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ionMaster1">
  <a:themeElements>
    <a:clrScheme name="PresentaionMaster1 1">
      <a:dk1>
        <a:srgbClr val="000000"/>
      </a:dk1>
      <a:lt1>
        <a:srgbClr val="FFFFFF"/>
      </a:lt1>
      <a:dk2>
        <a:srgbClr val="E00000"/>
      </a:dk2>
      <a:lt2>
        <a:srgbClr val="000000"/>
      </a:lt2>
      <a:accent1>
        <a:srgbClr val="003399"/>
      </a:accent1>
      <a:accent2>
        <a:srgbClr val="003399"/>
      </a:accent2>
      <a:accent3>
        <a:srgbClr val="FFFFFF"/>
      </a:accent3>
      <a:accent4>
        <a:srgbClr val="000000"/>
      </a:accent4>
      <a:accent5>
        <a:srgbClr val="AAADCA"/>
      </a:accent5>
      <a:accent6>
        <a:srgbClr val="002D8A"/>
      </a:accent6>
      <a:hlink>
        <a:srgbClr val="339933"/>
      </a:hlink>
      <a:folHlink>
        <a:srgbClr val="CC99FF"/>
      </a:folHlink>
    </a:clrScheme>
    <a:fontScheme name="PresentaionMaster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PresentaionMaster1 1">
        <a:dk1>
          <a:srgbClr val="000000"/>
        </a:dk1>
        <a:lt1>
          <a:srgbClr val="FFFFFF"/>
        </a:lt1>
        <a:dk2>
          <a:srgbClr val="E00000"/>
        </a:dk2>
        <a:lt2>
          <a:srgbClr val="000000"/>
        </a:lt2>
        <a:accent1>
          <a:srgbClr val="003399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002D8A"/>
        </a:accent6>
        <a:hlink>
          <a:srgbClr val="339933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ionMaster1 2">
        <a:dk1>
          <a:srgbClr val="000000"/>
        </a:dk1>
        <a:lt1>
          <a:srgbClr val="02109D"/>
        </a:lt1>
        <a:dk2>
          <a:srgbClr val="FFFFCC"/>
        </a:dk2>
        <a:lt2>
          <a:srgbClr val="FFFFFF"/>
        </a:lt2>
        <a:accent1>
          <a:srgbClr val="FFFFCC"/>
        </a:accent1>
        <a:accent2>
          <a:srgbClr val="B3FFFF"/>
        </a:accent2>
        <a:accent3>
          <a:srgbClr val="AAAACC"/>
        </a:accent3>
        <a:accent4>
          <a:srgbClr val="000000"/>
        </a:accent4>
        <a:accent5>
          <a:srgbClr val="FFFFE2"/>
        </a:accent5>
        <a:accent6>
          <a:srgbClr val="A2E7E7"/>
        </a:accent6>
        <a:hlink>
          <a:srgbClr val="66FF66"/>
        </a:hlink>
        <a:folHlink>
          <a:srgbClr val="99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368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GillSans Bold</vt:lpstr>
      <vt:lpstr>Times New Roman</vt:lpstr>
      <vt:lpstr>Wingdings</vt:lpstr>
      <vt:lpstr>PresentaionMaster1</vt:lpstr>
      <vt:lpstr>Optimask 主要功能描述</vt:lpstr>
      <vt:lpstr>Optimask概要</vt:lpstr>
      <vt:lpstr>主界面视图</vt:lpstr>
      <vt:lpstr>高效简单的代码制图</vt:lpstr>
      <vt:lpstr>自动组装</vt:lpstr>
      <vt:lpstr>Optimask Library Example and Simulation</vt:lpstr>
      <vt:lpstr>Optimask Library More Examples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Optimask 主要功能描述</dc:title>
  <dc:creator>Deng</dc:creator>
  <cp:lastModifiedBy>Deng</cp:lastModifiedBy>
  <cp:revision>19</cp:revision>
  <dcterms:created xsi:type="dcterms:W3CDTF">2017-06-24T22:26:17Z</dcterms:created>
  <dcterms:modified xsi:type="dcterms:W3CDTF">2017-06-25T04:47:49Z</dcterms:modified>
</cp:coreProperties>
</file>