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E31C-A735-4D87-A974-5C0F65852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60B754-AC90-4AE8-8C26-518888C3C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B992B-9AE2-48C8-83F1-4507B010C86D}"/>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76EF710E-A7B9-4CBE-8CCB-4E978D342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DD90A-79F8-4ADA-A7B8-27D67D8F5E10}"/>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6711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2D15-85D4-4DA8-BBC9-46FBC4C995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1A9263-196D-4C60-A7F7-1046B31A6E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BF6BF-072F-4EDC-8879-021B1E998400}"/>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8E34318E-751B-4929-88DB-B56D50FE3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87C88-71D8-415E-9C53-A6ADE42E5D9A}"/>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262992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ED9EAC-88FB-4260-8333-287B3ABEF2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FD30AC-469E-472F-80A6-70C6EA7D9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0E44D-CAE8-4C1B-9C68-91B94301C9B1}"/>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F41DA35C-F5CE-4728-8BC5-F83D00E1B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0782E-36E4-4939-B652-FF7406A8B15B}"/>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137350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5F42-EACD-40FD-9C27-7993768A3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3FD26-494D-4DF3-87AB-8B8A97F89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A89E2-6283-4D77-A8B0-D20E511A4171}"/>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2B4D7062-C811-4A7E-8B5F-5A4045112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8FC8F-313C-4F38-960F-B200A8839BE0}"/>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207998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5429-F2C7-49B3-9456-0C92384BC1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F6E805-0BDD-4BE3-BD1C-D42E65045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D6DC27-BA29-403C-B802-F61A597CDBA2}"/>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539A5C36-7578-45C5-8BE9-EA7877962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12267-E7D2-4F58-948F-EC6D8BE15034}"/>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96850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36A6-44A7-4F3D-ACBC-70F96C2EC4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FD492-1A16-4E3D-8B2F-44E8C60BE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B4A502-B963-47C9-A17E-6B9C928D7C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81AA54-B20D-4FA6-BDCE-1B4E50D26951}"/>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6" name="Footer Placeholder 5">
            <a:extLst>
              <a:ext uri="{FF2B5EF4-FFF2-40B4-BE49-F238E27FC236}">
                <a16:creationId xmlns:a16="http://schemas.microsoft.com/office/drawing/2014/main" id="{CEB55DDD-ABFA-4C29-A3BA-082DC9E30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52A02-FC59-48F0-AC5C-376D414170A9}"/>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254898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819E-EA4B-43BA-9A4B-C59F6E58DD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55CFE4-D0A2-4C2A-A94B-ABB61EE8B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725D3-0772-4712-B817-34D7349310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FD9934-9563-4579-BEDF-FA5ED108E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A0197-46D1-4C48-BB4C-EF98D22959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8DB883-0DEE-45B5-BCEA-9825A12EB776}"/>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8" name="Footer Placeholder 7">
            <a:extLst>
              <a:ext uri="{FF2B5EF4-FFF2-40B4-BE49-F238E27FC236}">
                <a16:creationId xmlns:a16="http://schemas.microsoft.com/office/drawing/2014/main" id="{7C3D3DEB-DECE-481C-9AC1-D268D8D24B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71532-261D-4E49-94F7-535556AEC46C}"/>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383257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A77D-8912-4CFE-81D2-BD4111ED4A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25D2B2-F504-4850-B35E-F959758A35B0}"/>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4" name="Footer Placeholder 3">
            <a:extLst>
              <a:ext uri="{FF2B5EF4-FFF2-40B4-BE49-F238E27FC236}">
                <a16:creationId xmlns:a16="http://schemas.microsoft.com/office/drawing/2014/main" id="{AEE54969-7E48-4AD5-9C33-275B91ABE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EBEAD4-46D6-4CE4-935C-06EE332EB695}"/>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8777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45918-0F8E-4217-8E52-DB22903DD45E}"/>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3" name="Footer Placeholder 2">
            <a:extLst>
              <a:ext uri="{FF2B5EF4-FFF2-40B4-BE49-F238E27FC236}">
                <a16:creationId xmlns:a16="http://schemas.microsoft.com/office/drawing/2014/main" id="{3DA71BF7-CA01-45D8-A461-B14FF37699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785EBE-1F5A-4C87-8B04-41CE5D18C4FC}"/>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149404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E445-82C4-499D-B210-1309E3BCC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505652-AB14-4B82-B424-D6A81325D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3D23C-D097-4434-A43B-015465F0E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D0E00-C68F-4BC0-807A-2AE2B1D9433F}"/>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6" name="Footer Placeholder 5">
            <a:extLst>
              <a:ext uri="{FF2B5EF4-FFF2-40B4-BE49-F238E27FC236}">
                <a16:creationId xmlns:a16="http://schemas.microsoft.com/office/drawing/2014/main" id="{DB9B945E-DB09-4C1C-BC90-313876FAF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D79E2-56FB-44BB-B41E-F9626105493E}"/>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252895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2D0B-2C70-4BCD-8B8A-2150FAECC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24C98-F27E-404B-8DBB-EB2C3D55E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DC3D5A-6D21-4821-B55D-A544FC936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770E7-D5B7-4036-8EEC-53BD7C8401AC}"/>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6" name="Footer Placeholder 5">
            <a:extLst>
              <a:ext uri="{FF2B5EF4-FFF2-40B4-BE49-F238E27FC236}">
                <a16:creationId xmlns:a16="http://schemas.microsoft.com/office/drawing/2014/main" id="{599C86E2-FBD5-47C0-8C07-98C50303A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9BC78-F099-4919-AEE4-CC2425D2A1EC}"/>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171424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DC33D-3BB4-413E-9FD7-6B487B175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6C7F29-1D4B-470E-9D37-1ECA66706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7C699-8118-4FC5-A18B-CCAFF2C9C1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5C2CC1B7-9437-4712-8AE4-7234AE54CF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796447-C1FD-4E58-9E7C-4EE3767D8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5F3D6-7534-4CD9-BE6F-E2D7599F1BE2}" type="slidenum">
              <a:rPr lang="en-US" smtClean="0"/>
              <a:t>‹#›</a:t>
            </a:fld>
            <a:endParaRPr lang="en-US"/>
          </a:p>
        </p:txBody>
      </p:sp>
    </p:spTree>
    <p:extLst>
      <p:ext uri="{BB962C8B-B14F-4D97-AF65-F5344CB8AC3E}">
        <p14:creationId xmlns:p14="http://schemas.microsoft.com/office/powerpoint/2010/main" val="464485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F03A60-C9E0-4906-ABB3-ABA79020728A}"/>
              </a:ext>
            </a:extLst>
          </p:cNvPr>
          <p:cNvPicPr>
            <a:picLocks noChangeAspect="1"/>
          </p:cNvPicPr>
          <p:nvPr/>
        </p:nvPicPr>
        <p:blipFill>
          <a:blip r:embed="rId2"/>
          <a:stretch>
            <a:fillRect/>
          </a:stretch>
        </p:blipFill>
        <p:spPr>
          <a:xfrm>
            <a:off x="687917" y="1355478"/>
            <a:ext cx="10816165" cy="4147043"/>
          </a:xfrm>
          <a:prstGeom prst="rect">
            <a:avLst/>
          </a:prstGeom>
        </p:spPr>
      </p:pic>
    </p:spTree>
    <p:extLst>
      <p:ext uri="{BB962C8B-B14F-4D97-AF65-F5344CB8AC3E}">
        <p14:creationId xmlns:p14="http://schemas.microsoft.com/office/powerpoint/2010/main" val="313141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8842-673A-41B7-A52C-3D4F1E60C2A1}"/>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A6B9DB62-B874-43B0-BBF3-913C902B57F3}"/>
              </a:ext>
            </a:extLst>
          </p:cNvPr>
          <p:cNvSpPr>
            <a:spLocks noGrp="1"/>
          </p:cNvSpPr>
          <p:nvPr>
            <p:ph idx="1"/>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The city of Dayton, Ohio has experienced population declines, hurting the city's economic prospects.</a:t>
            </a:r>
          </a:p>
          <a:p>
            <a:pPr marL="0" marR="0" indent="0">
              <a:lnSpc>
                <a:spcPct val="107000"/>
              </a:lnSpc>
              <a:spcBef>
                <a:spcPts val="0"/>
              </a:spcBef>
              <a:spcAft>
                <a:spcPts val="800"/>
              </a:spcAft>
              <a:buNone/>
            </a:pPr>
            <a:br>
              <a:rPr lang="en-US" sz="3600" b="1" dirty="0">
                <a:latin typeface="Calibri" panose="020F0502020204030204" pitchFamily="34" charset="0"/>
                <a:ea typeface="Calibri" panose="020F0502020204030204" pitchFamily="34" charset="0"/>
                <a:cs typeface="Times New Roman" panose="02020603050405020304" pitchFamily="18" charset="0"/>
              </a:rPr>
            </a:br>
            <a:r>
              <a:rPr lang="en-US" sz="1800" i="1" dirty="0">
                <a:effectLst/>
                <a:latin typeface="Calibri" panose="020F0502020204030204" pitchFamily="34" charset="0"/>
                <a:ea typeface="Calibri" panose="020F0502020204030204" pitchFamily="34" charset="0"/>
                <a:cs typeface="Times New Roman" panose="02020603050405020304" pitchFamily="18" charset="0"/>
              </a:rPr>
              <a:t>From Wikipedia:</a:t>
            </a:r>
            <a:r>
              <a:rPr lang="en-US" sz="1800" dirty="0">
                <a:latin typeface="Calibri" panose="020F0502020204030204" pitchFamily="34" charset="0"/>
                <a:ea typeface="Calibri" panose="020F0502020204030204" pitchFamily="34" charset="0"/>
                <a:cs typeface="Times New Roman" panose="02020603050405020304" pitchFamily="18"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i="1" dirty="0">
                <a:effectLst/>
                <a:latin typeface="Calibri" panose="020F0502020204030204" pitchFamily="34" charset="0"/>
                <a:ea typeface="Calibri" panose="020F0502020204030204" pitchFamily="34" charset="0"/>
                <a:cs typeface="Times New Roman" panose="02020603050405020304" pitchFamily="18" charset="0"/>
              </a:rPr>
              <a:t>"Since the 1980s, {...] Dayton's population has declined, mainly due to the loss of manufacturing jobs and decentralization of metropolitan areas, as well as the national housing crisis that began in 2008. While much of the state [of Ohio] has suffered for similar reasons, the impact on Dayton has been greater than most. Dayton had the third-greatest percentage loss of population in the state [of Ohio] since the 1980s, behind Cleveland and Youngstown. Despite this, Dayton has begun diversifying its workforce from manufacturing into other growing sectors such as healthcare and education."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749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43DA-C954-48FE-AD44-B9CE9CC7A382}"/>
              </a:ext>
            </a:extLst>
          </p:cNvPr>
          <p:cNvSpPr>
            <a:spLocks noGrp="1"/>
          </p:cNvSpPr>
          <p:nvPr>
            <p:ph type="title"/>
          </p:nvPr>
        </p:nvSpPr>
        <p:spPr/>
        <p:txBody>
          <a:bodyPr/>
          <a:lstStyle/>
          <a:p>
            <a:r>
              <a:rPr lang="en-US" dirty="0"/>
              <a:t>The Questions</a:t>
            </a:r>
          </a:p>
        </p:txBody>
      </p:sp>
      <p:sp>
        <p:nvSpPr>
          <p:cNvPr id="3" name="Content Placeholder 2">
            <a:extLst>
              <a:ext uri="{FF2B5EF4-FFF2-40B4-BE49-F238E27FC236}">
                <a16:creationId xmlns:a16="http://schemas.microsoft.com/office/drawing/2014/main" id="{87228D72-A5BD-4525-9344-EB4DD0104427}"/>
              </a:ext>
            </a:extLst>
          </p:cNvPr>
          <p:cNvSpPr>
            <a:spLocks noGrp="1"/>
          </p:cNvSpPr>
          <p:nvPr>
            <p:ph idx="1"/>
          </p:nvPr>
        </p:nvSpPr>
        <p:spPr/>
        <p:txBody>
          <a:bodyPr/>
          <a:lstStyle/>
          <a:p>
            <a:r>
              <a:rPr lang="en-US" dirty="0"/>
              <a:t>Will Dayton’s healthcare and education initiatives spur population growth?</a:t>
            </a:r>
            <a:br>
              <a:rPr lang="en-US" dirty="0"/>
            </a:br>
            <a:endParaRPr lang="en-US" dirty="0"/>
          </a:p>
          <a:p>
            <a:pPr marL="0" indent="0">
              <a:buNone/>
            </a:pPr>
            <a:endParaRPr lang="en-US" dirty="0"/>
          </a:p>
          <a:p>
            <a:pPr marL="0" marR="0">
              <a:lnSpc>
                <a:spcPct val="107000"/>
              </a:lnSpc>
              <a:spcBef>
                <a:spcPts val="0"/>
              </a:spcBef>
              <a:spcAft>
                <a:spcPts val="800"/>
              </a:spcAft>
            </a:pPr>
            <a:r>
              <a:rPr lang="en-US" dirty="0"/>
              <a:t>Does Dayton's employer portfolio have major differences compared to faster-growing cities of similar size? If so, what decisions can policymakers make to promote faster population growth?</a:t>
            </a:r>
          </a:p>
          <a:p>
            <a:pPr marL="0" marR="0">
              <a:lnSpc>
                <a:spcPct val="107000"/>
              </a:lnSpc>
              <a:spcBef>
                <a:spcPts val="0"/>
              </a:spcBef>
              <a:spcAft>
                <a:spcPts val="800"/>
              </a:spcAft>
            </a:pPr>
            <a:endParaRPr lang="en-US" dirty="0"/>
          </a:p>
          <a:p>
            <a:endParaRPr lang="en-US" dirty="0"/>
          </a:p>
        </p:txBody>
      </p:sp>
    </p:spTree>
    <p:extLst>
      <p:ext uri="{BB962C8B-B14F-4D97-AF65-F5344CB8AC3E}">
        <p14:creationId xmlns:p14="http://schemas.microsoft.com/office/powerpoint/2010/main" val="157808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C6FB-AE58-47DD-B4F8-C95FE79C7E08}"/>
              </a:ext>
            </a:extLst>
          </p:cNvPr>
          <p:cNvSpPr>
            <a:spLocks noGrp="1"/>
          </p:cNvSpPr>
          <p:nvPr>
            <p:ph type="title"/>
          </p:nvPr>
        </p:nvSpPr>
        <p:spPr/>
        <p:txBody>
          <a:bodyPr/>
          <a:lstStyle/>
          <a:p>
            <a:r>
              <a:rPr lang="en-US" dirty="0"/>
              <a:t>The Analysis</a:t>
            </a:r>
          </a:p>
        </p:txBody>
      </p:sp>
      <p:sp>
        <p:nvSpPr>
          <p:cNvPr id="3" name="Content Placeholder 2">
            <a:extLst>
              <a:ext uri="{FF2B5EF4-FFF2-40B4-BE49-F238E27FC236}">
                <a16:creationId xmlns:a16="http://schemas.microsoft.com/office/drawing/2014/main" id="{2C900788-918E-4634-81C5-21A891E0F894}"/>
              </a:ext>
            </a:extLst>
          </p:cNvPr>
          <p:cNvSpPr>
            <a:spLocks noGrp="1"/>
          </p:cNvSpPr>
          <p:nvPr>
            <p:ph idx="1"/>
          </p:nvPr>
        </p:nvSpPr>
        <p:spPr/>
        <p:txBody>
          <a:bodyPr>
            <a:normAutofit/>
          </a:bodyPr>
          <a:lstStyle/>
          <a:p>
            <a:r>
              <a:rPr lang="en-US" dirty="0"/>
              <a:t>I started by identifying cities that were similar in size to Dayton in the 2010 census, using a readily-available city population list on Wikipedia.</a:t>
            </a:r>
            <a:br>
              <a:rPr lang="en-US" dirty="0"/>
            </a:br>
            <a:endParaRPr lang="en-US" dirty="0"/>
          </a:p>
          <a:p>
            <a:r>
              <a:rPr lang="en-US" dirty="0"/>
              <a:t>Then I performed a statistical analysis to determine which city census measures and city-level business category proportions correlated most strongly with population growth. This required retrieving and summarizing large volumes of additional data from US Census QuickFacts, </a:t>
            </a:r>
            <a:r>
              <a:rPr lang="en-US" dirty="0" err="1"/>
              <a:t>SimpleMaps</a:t>
            </a:r>
            <a:r>
              <a:rPr lang="en-US" dirty="0"/>
              <a:t>, and Foursquare.</a:t>
            </a:r>
          </a:p>
        </p:txBody>
      </p:sp>
    </p:spTree>
    <p:extLst>
      <p:ext uri="{BB962C8B-B14F-4D97-AF65-F5344CB8AC3E}">
        <p14:creationId xmlns:p14="http://schemas.microsoft.com/office/powerpoint/2010/main" val="32726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4B44-9EDC-4093-B141-EBBC7312370C}"/>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09F7DC3F-2D09-4B80-8DEA-1EA7750AD8A9}"/>
              </a:ext>
            </a:extLst>
          </p:cNvPr>
          <p:cNvSpPr>
            <a:spLocks noGrp="1"/>
          </p:cNvSpPr>
          <p:nvPr>
            <p:ph idx="1"/>
          </p:nvPr>
        </p:nvSpPr>
        <p:spPr/>
        <p:txBody>
          <a:bodyPr>
            <a:normAutofit fontScale="92500" lnSpcReduction="10000"/>
          </a:bodyPr>
          <a:lstStyle/>
          <a:p>
            <a:r>
              <a:rPr lang="en-US" dirty="0"/>
              <a:t>The analysis confirmed that Dayton’s business portfolio is substantially different compared to faster-growing cities.</a:t>
            </a:r>
          </a:p>
          <a:p>
            <a:endParaRPr lang="en-US" dirty="0"/>
          </a:p>
          <a:p>
            <a:r>
              <a:rPr lang="en-US" dirty="0"/>
              <a:t>Furthermore, the analysis showed strong correlations between certain city-level business category proportions and population growth.</a:t>
            </a:r>
          </a:p>
          <a:p>
            <a:endParaRPr lang="en-US" dirty="0"/>
          </a:p>
          <a:p>
            <a:r>
              <a:rPr lang="en-US" dirty="0"/>
              <a:t>The analysis results suggest that Dayton’s business portfolio proportions are symptomatic and/or the cause of its recent population declines.</a:t>
            </a:r>
          </a:p>
          <a:p>
            <a:endParaRPr lang="en-US" dirty="0"/>
          </a:p>
          <a:p>
            <a:r>
              <a:rPr lang="en-US" dirty="0"/>
              <a:t>The analysis results did not show a strong link between population growth and the supply of healthcare and education providers.</a:t>
            </a:r>
          </a:p>
          <a:p>
            <a:endParaRPr lang="en-US" dirty="0"/>
          </a:p>
          <a:p>
            <a:endParaRPr lang="en-US" dirty="0"/>
          </a:p>
          <a:p>
            <a:endParaRPr lang="en-US" dirty="0"/>
          </a:p>
        </p:txBody>
      </p:sp>
    </p:spTree>
    <p:extLst>
      <p:ext uri="{BB962C8B-B14F-4D97-AF65-F5344CB8AC3E}">
        <p14:creationId xmlns:p14="http://schemas.microsoft.com/office/powerpoint/2010/main" val="391057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E762-6348-44F0-8D44-6CCE5D86291F}"/>
              </a:ext>
            </a:extLst>
          </p:cNvPr>
          <p:cNvSpPr>
            <a:spLocks noGrp="1"/>
          </p:cNvSpPr>
          <p:nvPr>
            <p:ph type="title"/>
          </p:nvPr>
        </p:nvSpPr>
        <p:spPr/>
        <p:txBody>
          <a:bodyPr/>
          <a:lstStyle/>
          <a:p>
            <a:r>
              <a:rPr lang="en-US" dirty="0"/>
              <a:t>The Conclusion</a:t>
            </a:r>
          </a:p>
        </p:txBody>
      </p:sp>
      <p:sp>
        <p:nvSpPr>
          <p:cNvPr id="3" name="Content Placeholder 2">
            <a:extLst>
              <a:ext uri="{FF2B5EF4-FFF2-40B4-BE49-F238E27FC236}">
                <a16:creationId xmlns:a16="http://schemas.microsoft.com/office/drawing/2014/main" id="{63F73DA5-A9B8-44A9-9B24-93DA93924D7B}"/>
              </a:ext>
            </a:extLst>
          </p:cNvPr>
          <p:cNvSpPr>
            <a:spLocks noGrp="1"/>
          </p:cNvSpPr>
          <p:nvPr>
            <p:ph idx="1"/>
          </p:nvPr>
        </p:nvSpPr>
        <p:spPr/>
        <p:txBody>
          <a:bodyPr>
            <a:normAutofit/>
          </a:bodyPr>
          <a:lstStyle/>
          <a:p>
            <a:r>
              <a:rPr lang="en-US" sz="2600" dirty="0">
                <a:effectLst/>
                <a:latin typeface="Calibri" panose="020F0502020204030204" pitchFamily="34" charset="0"/>
                <a:ea typeface="Calibri" panose="020F0502020204030204" pitchFamily="34" charset="0"/>
                <a:cs typeface="Times New Roman" panose="02020603050405020304" pitchFamily="18" charset="0"/>
              </a:rPr>
              <a:t>Dayton’s initiatives toward growing the education and healthcare sectors are a maintenance measure at best and have little correlation with short-term population growth.</a:t>
            </a:r>
            <a:br>
              <a:rPr lang="en-US" sz="2600" dirty="0">
                <a:effectLst/>
                <a:latin typeface="Calibri" panose="020F0502020204030204" pitchFamily="34" charset="0"/>
                <a:ea typeface="Calibri" panose="020F0502020204030204" pitchFamily="34" charset="0"/>
                <a:cs typeface="Times New Roman" panose="02020603050405020304" pitchFamily="18" charset="0"/>
              </a:rPr>
            </a:b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600" dirty="0"/>
              <a:t>Dayton’s economic portfolio has an overabundance of service providers, which could be hurting competition </a:t>
            </a:r>
            <a:r>
              <a:rPr lang="en-US" sz="2600"/>
              <a:t>and stifling </a:t>
            </a:r>
            <a:r>
              <a:rPr lang="en-US" sz="2600" dirty="0"/>
              <a:t>innovation in other sectors.</a:t>
            </a:r>
            <a:br>
              <a:rPr lang="en-US" sz="2600" dirty="0"/>
            </a:br>
            <a:endParaRPr lang="en-US" sz="2600" dirty="0"/>
          </a:p>
          <a:p>
            <a:r>
              <a:rPr lang="en-US" sz="2600" dirty="0"/>
              <a:t>Dayton policymakers should consider implementing negative tax incentives to reduce the proportion of service providers, then allocate the tax revenues into promoting and building residential, cultural, recreational, commercial, and transportation infrastructure.</a:t>
            </a:r>
          </a:p>
        </p:txBody>
      </p:sp>
    </p:spTree>
    <p:extLst>
      <p:ext uri="{BB962C8B-B14F-4D97-AF65-F5344CB8AC3E}">
        <p14:creationId xmlns:p14="http://schemas.microsoft.com/office/powerpoint/2010/main" val="4095195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410</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The Problem</vt:lpstr>
      <vt:lpstr>The Questions</vt:lpstr>
      <vt:lpstr>The Analysis</vt:lpstr>
      <vt:lpstr>The Results</vt:lpstr>
      <vt:lpstr>The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Davis</dc:creator>
  <cp:lastModifiedBy>Christopher Davis</cp:lastModifiedBy>
  <cp:revision>9</cp:revision>
  <dcterms:created xsi:type="dcterms:W3CDTF">2020-11-05T00:35:14Z</dcterms:created>
  <dcterms:modified xsi:type="dcterms:W3CDTF">2020-11-05T01:19:44Z</dcterms:modified>
</cp:coreProperties>
</file>