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17"/>
  </p:notesMasterIdLst>
  <p:sldIdLst>
    <p:sldId id="270" r:id="rId2"/>
    <p:sldId id="282" r:id="rId3"/>
    <p:sldId id="308" r:id="rId4"/>
    <p:sldId id="301" r:id="rId5"/>
    <p:sldId id="302" r:id="rId6"/>
    <p:sldId id="289" r:id="rId7"/>
    <p:sldId id="292" r:id="rId8"/>
    <p:sldId id="291" r:id="rId9"/>
    <p:sldId id="298" r:id="rId10"/>
    <p:sldId id="299" r:id="rId11"/>
    <p:sldId id="313" r:id="rId12"/>
    <p:sldId id="309" r:id="rId13"/>
    <p:sldId id="310" r:id="rId14"/>
    <p:sldId id="311" r:id="rId15"/>
    <p:sldId id="31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9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32" autoAdjust="0"/>
  </p:normalViewPr>
  <p:slideViewPr>
    <p:cSldViewPr snapToGrid="0">
      <p:cViewPr varScale="1">
        <p:scale>
          <a:sx n="82" d="100"/>
          <a:sy n="82" d="100"/>
        </p:scale>
        <p:origin x="672" y="62"/>
      </p:cViewPr>
      <p:guideLst/>
    </p:cSldViewPr>
  </p:slideViewPr>
  <p:outlineViewPr>
    <p:cViewPr>
      <p:scale>
        <a:sx n="33" d="100"/>
        <a:sy n="33" d="100"/>
      </p:scale>
      <p:origin x="0" y="-7301"/>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ad\Desktop\Data%20Analytics%20-%20CPE\Course%202\Task%202\C2T2\C2.T2Preferenc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ad\Desktop\Data%20Analytics%20-%20CPE\Course%202\Task%202\C2T2\C2.T2Preferenc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ad\Desktop\Data%20Analytics%20-%20CPE\Course%202\Task%202\C2T2\C2.T2Preferenc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ad\Desktop\Data%20Analytics%20-%20CPE\Course%202\Task%202\C2T2\C2.T2Preferenc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ad\Desktop\Data%20Analytics%20-%20CPE\Course%202\Task%202\C2T2\C2.T2Preferenc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essica.williams\AppData\Local\Temp\Temp1_C2T3.zip\C2T3\C2.T3outpu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essica.williams\AppData\Local\Temp\Temp1_C2T3.zip\C2T3\C2.T3outpu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jessica.williams\Documents\class%20docs\C2T3\Copy%20of%20C2.T3output.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Car Owned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'Tables and Graphs'!$B$34</c:f>
              <c:strCache>
                <c:ptCount val="1"/>
                <c:pt idx="0">
                  <c:v>Acer</c:v>
                </c:pt>
              </c:strCache>
            </c:strRef>
          </c:tx>
          <c:spPr>
            <a:solidFill>
              <a:schemeClr val="accent1"/>
            </a:solidFill>
            <a:ln>
              <a:noFill/>
            </a:ln>
            <a:effectLst/>
          </c:spPr>
          <c:invertIfNegative val="0"/>
          <c:cat>
            <c:strRef>
              <c:f>'Tables and Graphs'!$A$35:$A$54</c:f>
              <c:strCache>
                <c:ptCount val="20"/>
                <c:pt idx="0">
                  <c:v>BMW</c:v>
                </c:pt>
                <c:pt idx="1">
                  <c:v>Buick</c:v>
                </c:pt>
                <c:pt idx="2">
                  <c:v>Cadillac</c:v>
                </c:pt>
                <c:pt idx="3">
                  <c:v>Chevrolet</c:v>
                </c:pt>
                <c:pt idx="4">
                  <c:v>Chrysler</c:v>
                </c:pt>
                <c:pt idx="5">
                  <c:v>Dodge</c:v>
                </c:pt>
                <c:pt idx="6">
                  <c:v>Ford</c:v>
                </c:pt>
                <c:pt idx="7">
                  <c:v>Honda</c:v>
                </c:pt>
                <c:pt idx="8">
                  <c:v>Hyundai</c:v>
                </c:pt>
                <c:pt idx="9">
                  <c:v>Jeep</c:v>
                </c:pt>
                <c:pt idx="10">
                  <c:v>Kia</c:v>
                </c:pt>
                <c:pt idx="11">
                  <c:v>Lincoln</c:v>
                </c:pt>
                <c:pt idx="12">
                  <c:v>Mazda</c:v>
                </c:pt>
                <c:pt idx="13">
                  <c:v>Mercedes Benz</c:v>
                </c:pt>
                <c:pt idx="14">
                  <c:v>Mitsubishi</c:v>
                </c:pt>
                <c:pt idx="15">
                  <c:v>Nissan</c:v>
                </c:pt>
                <c:pt idx="16">
                  <c:v>Ram</c:v>
                </c:pt>
                <c:pt idx="17">
                  <c:v>Subaru</c:v>
                </c:pt>
                <c:pt idx="18">
                  <c:v>Toyota</c:v>
                </c:pt>
                <c:pt idx="19">
                  <c:v>None of the above</c:v>
                </c:pt>
              </c:strCache>
            </c:strRef>
          </c:cat>
          <c:val>
            <c:numRef>
              <c:f>'Tables and Graphs'!$B$35:$B$54</c:f>
              <c:numCache>
                <c:formatCode>General</c:formatCode>
                <c:ptCount val="20"/>
                <c:pt idx="0">
                  <c:v>109</c:v>
                </c:pt>
                <c:pt idx="1">
                  <c:v>93</c:v>
                </c:pt>
                <c:pt idx="2">
                  <c:v>88</c:v>
                </c:pt>
                <c:pt idx="3">
                  <c:v>100</c:v>
                </c:pt>
                <c:pt idx="4">
                  <c:v>87</c:v>
                </c:pt>
                <c:pt idx="5">
                  <c:v>85</c:v>
                </c:pt>
                <c:pt idx="6">
                  <c:v>94</c:v>
                </c:pt>
                <c:pt idx="7">
                  <c:v>97</c:v>
                </c:pt>
                <c:pt idx="8">
                  <c:v>103</c:v>
                </c:pt>
                <c:pt idx="9">
                  <c:v>100</c:v>
                </c:pt>
                <c:pt idx="10">
                  <c:v>89</c:v>
                </c:pt>
                <c:pt idx="11">
                  <c:v>89</c:v>
                </c:pt>
                <c:pt idx="12">
                  <c:v>89</c:v>
                </c:pt>
                <c:pt idx="13">
                  <c:v>83</c:v>
                </c:pt>
                <c:pt idx="14">
                  <c:v>92</c:v>
                </c:pt>
                <c:pt idx="15">
                  <c:v>101</c:v>
                </c:pt>
                <c:pt idx="16">
                  <c:v>91</c:v>
                </c:pt>
                <c:pt idx="17">
                  <c:v>89</c:v>
                </c:pt>
                <c:pt idx="18">
                  <c:v>112</c:v>
                </c:pt>
                <c:pt idx="19">
                  <c:v>95</c:v>
                </c:pt>
              </c:numCache>
            </c:numRef>
          </c:val>
          <c:extLst>
            <c:ext xmlns:c16="http://schemas.microsoft.com/office/drawing/2014/chart" uri="{C3380CC4-5D6E-409C-BE32-E72D297353CC}">
              <c16:uniqueId val="{00000000-BE30-4A62-A3D9-235749FC7097}"/>
            </c:ext>
          </c:extLst>
        </c:ser>
        <c:ser>
          <c:idx val="2"/>
          <c:order val="2"/>
          <c:tx>
            <c:strRef>
              <c:f>'Tables and Graphs'!$D$34</c:f>
              <c:strCache>
                <c:ptCount val="1"/>
                <c:pt idx="0">
                  <c:v>Sony</c:v>
                </c:pt>
              </c:strCache>
            </c:strRef>
          </c:tx>
          <c:spPr>
            <a:solidFill>
              <a:schemeClr val="accent3"/>
            </a:solidFill>
            <a:ln>
              <a:noFill/>
            </a:ln>
            <a:effectLst/>
          </c:spPr>
          <c:invertIfNegative val="0"/>
          <c:cat>
            <c:strRef>
              <c:f>'Tables and Graphs'!$A$35:$A$54</c:f>
              <c:strCache>
                <c:ptCount val="20"/>
                <c:pt idx="0">
                  <c:v>BMW</c:v>
                </c:pt>
                <c:pt idx="1">
                  <c:v>Buick</c:v>
                </c:pt>
                <c:pt idx="2">
                  <c:v>Cadillac</c:v>
                </c:pt>
                <c:pt idx="3">
                  <c:v>Chevrolet</c:v>
                </c:pt>
                <c:pt idx="4">
                  <c:v>Chrysler</c:v>
                </c:pt>
                <c:pt idx="5">
                  <c:v>Dodge</c:v>
                </c:pt>
                <c:pt idx="6">
                  <c:v>Ford</c:v>
                </c:pt>
                <c:pt idx="7">
                  <c:v>Honda</c:v>
                </c:pt>
                <c:pt idx="8">
                  <c:v>Hyundai</c:v>
                </c:pt>
                <c:pt idx="9">
                  <c:v>Jeep</c:v>
                </c:pt>
                <c:pt idx="10">
                  <c:v>Kia</c:v>
                </c:pt>
                <c:pt idx="11">
                  <c:v>Lincoln</c:v>
                </c:pt>
                <c:pt idx="12">
                  <c:v>Mazda</c:v>
                </c:pt>
                <c:pt idx="13">
                  <c:v>Mercedes Benz</c:v>
                </c:pt>
                <c:pt idx="14">
                  <c:v>Mitsubishi</c:v>
                </c:pt>
                <c:pt idx="15">
                  <c:v>Nissan</c:v>
                </c:pt>
                <c:pt idx="16">
                  <c:v>Ram</c:v>
                </c:pt>
                <c:pt idx="17">
                  <c:v>Subaru</c:v>
                </c:pt>
                <c:pt idx="18">
                  <c:v>Toyota</c:v>
                </c:pt>
                <c:pt idx="19">
                  <c:v>None of the above</c:v>
                </c:pt>
              </c:strCache>
            </c:strRef>
          </c:cat>
          <c:val>
            <c:numRef>
              <c:f>'Tables and Graphs'!$D$35:$D$54</c:f>
              <c:numCache>
                <c:formatCode>General</c:formatCode>
                <c:ptCount val="20"/>
                <c:pt idx="0">
                  <c:v>138</c:v>
                </c:pt>
                <c:pt idx="1">
                  <c:v>149</c:v>
                </c:pt>
                <c:pt idx="2">
                  <c:v>162</c:v>
                </c:pt>
                <c:pt idx="3">
                  <c:v>145</c:v>
                </c:pt>
                <c:pt idx="4">
                  <c:v>168</c:v>
                </c:pt>
                <c:pt idx="5">
                  <c:v>151</c:v>
                </c:pt>
                <c:pt idx="6">
                  <c:v>155</c:v>
                </c:pt>
                <c:pt idx="7">
                  <c:v>166</c:v>
                </c:pt>
                <c:pt idx="8">
                  <c:v>134</c:v>
                </c:pt>
                <c:pt idx="9">
                  <c:v>151</c:v>
                </c:pt>
                <c:pt idx="10">
                  <c:v>170</c:v>
                </c:pt>
                <c:pt idx="11">
                  <c:v>154</c:v>
                </c:pt>
                <c:pt idx="12">
                  <c:v>160</c:v>
                </c:pt>
                <c:pt idx="13">
                  <c:v>155</c:v>
                </c:pt>
                <c:pt idx="14">
                  <c:v>147</c:v>
                </c:pt>
                <c:pt idx="15">
                  <c:v>158</c:v>
                </c:pt>
                <c:pt idx="16">
                  <c:v>159</c:v>
                </c:pt>
                <c:pt idx="17">
                  <c:v>161</c:v>
                </c:pt>
                <c:pt idx="18">
                  <c:v>150</c:v>
                </c:pt>
                <c:pt idx="19">
                  <c:v>181</c:v>
                </c:pt>
              </c:numCache>
            </c:numRef>
          </c:val>
          <c:extLst>
            <c:ext xmlns:c16="http://schemas.microsoft.com/office/drawing/2014/chart" uri="{C3380CC4-5D6E-409C-BE32-E72D297353CC}">
              <c16:uniqueId val="{00000001-BE30-4A62-A3D9-235749FC7097}"/>
            </c:ext>
          </c:extLst>
        </c:ser>
        <c:dLbls>
          <c:showLegendKey val="0"/>
          <c:showVal val="0"/>
          <c:showCatName val="0"/>
          <c:showSerName val="0"/>
          <c:showPercent val="0"/>
          <c:showBubbleSize val="0"/>
        </c:dLbls>
        <c:gapWidth val="219"/>
        <c:axId val="-2116433032"/>
        <c:axId val="-2116429384"/>
      </c:barChart>
      <c:lineChart>
        <c:grouping val="standard"/>
        <c:varyColors val="0"/>
        <c:ser>
          <c:idx val="1"/>
          <c:order val="1"/>
          <c:tx>
            <c:strRef>
              <c:f>'Tables and Graphs'!$C$34</c:f>
              <c:strCache>
                <c:ptCount val="1"/>
                <c:pt idx="0">
                  <c:v>Acer/Sony Split Line</c:v>
                </c:pt>
              </c:strCache>
            </c:strRef>
          </c:tx>
          <c:spPr>
            <a:ln w="28575" cap="rnd">
              <a:solidFill>
                <a:schemeClr val="accent2"/>
              </a:solidFill>
              <a:round/>
            </a:ln>
            <a:effectLst/>
          </c:spPr>
          <c:marker>
            <c:symbol val="none"/>
          </c:marker>
          <c:cat>
            <c:strRef>
              <c:f>'Tables and Graphs'!$A$35:$A$54</c:f>
              <c:strCache>
                <c:ptCount val="20"/>
                <c:pt idx="0">
                  <c:v>BMW</c:v>
                </c:pt>
                <c:pt idx="1">
                  <c:v>Buick</c:v>
                </c:pt>
                <c:pt idx="2">
                  <c:v>Cadillac</c:v>
                </c:pt>
                <c:pt idx="3">
                  <c:v>Chevrolet</c:v>
                </c:pt>
                <c:pt idx="4">
                  <c:v>Chrysler</c:v>
                </c:pt>
                <c:pt idx="5">
                  <c:v>Dodge</c:v>
                </c:pt>
                <c:pt idx="6">
                  <c:v>Ford</c:v>
                </c:pt>
                <c:pt idx="7">
                  <c:v>Honda</c:v>
                </c:pt>
                <c:pt idx="8">
                  <c:v>Hyundai</c:v>
                </c:pt>
                <c:pt idx="9">
                  <c:v>Jeep</c:v>
                </c:pt>
                <c:pt idx="10">
                  <c:v>Kia</c:v>
                </c:pt>
                <c:pt idx="11">
                  <c:v>Lincoln</c:v>
                </c:pt>
                <c:pt idx="12">
                  <c:v>Mazda</c:v>
                </c:pt>
                <c:pt idx="13">
                  <c:v>Mercedes Benz</c:v>
                </c:pt>
                <c:pt idx="14">
                  <c:v>Mitsubishi</c:v>
                </c:pt>
                <c:pt idx="15">
                  <c:v>Nissan</c:v>
                </c:pt>
                <c:pt idx="16">
                  <c:v>Ram</c:v>
                </c:pt>
                <c:pt idx="17">
                  <c:v>Subaru</c:v>
                </c:pt>
                <c:pt idx="18">
                  <c:v>Toyota</c:v>
                </c:pt>
                <c:pt idx="19">
                  <c:v>None of the above</c:v>
                </c:pt>
              </c:strCache>
            </c:strRef>
          </c:cat>
          <c:val>
            <c:numRef>
              <c:f>'Tables and Graphs'!$C$35:$C$54</c:f>
              <c:numCache>
                <c:formatCode>General</c:formatCode>
                <c:ptCount val="20"/>
                <c:pt idx="0">
                  <c:v>94.2</c:v>
                </c:pt>
                <c:pt idx="1">
                  <c:v>94.2</c:v>
                </c:pt>
                <c:pt idx="2">
                  <c:v>94.2</c:v>
                </c:pt>
                <c:pt idx="3">
                  <c:v>94.2</c:v>
                </c:pt>
                <c:pt idx="4">
                  <c:v>94.2</c:v>
                </c:pt>
                <c:pt idx="5">
                  <c:v>94.2</c:v>
                </c:pt>
                <c:pt idx="6">
                  <c:v>94.2</c:v>
                </c:pt>
                <c:pt idx="7">
                  <c:v>94.2</c:v>
                </c:pt>
                <c:pt idx="8">
                  <c:v>94.2</c:v>
                </c:pt>
                <c:pt idx="9">
                  <c:v>94.2</c:v>
                </c:pt>
                <c:pt idx="10">
                  <c:v>94.2</c:v>
                </c:pt>
                <c:pt idx="11">
                  <c:v>94.2</c:v>
                </c:pt>
                <c:pt idx="12">
                  <c:v>94.2</c:v>
                </c:pt>
                <c:pt idx="13">
                  <c:v>94.2</c:v>
                </c:pt>
                <c:pt idx="14">
                  <c:v>94.2</c:v>
                </c:pt>
                <c:pt idx="15">
                  <c:v>94.2</c:v>
                </c:pt>
                <c:pt idx="16">
                  <c:v>94.2</c:v>
                </c:pt>
                <c:pt idx="17">
                  <c:v>94.2</c:v>
                </c:pt>
                <c:pt idx="18">
                  <c:v>94.2</c:v>
                </c:pt>
                <c:pt idx="19">
                  <c:v>94.2</c:v>
                </c:pt>
              </c:numCache>
            </c:numRef>
          </c:val>
          <c:smooth val="0"/>
          <c:extLst>
            <c:ext xmlns:c16="http://schemas.microsoft.com/office/drawing/2014/chart" uri="{C3380CC4-5D6E-409C-BE32-E72D297353CC}">
              <c16:uniqueId val="{00000002-BE30-4A62-A3D9-235749FC7097}"/>
            </c:ext>
          </c:extLst>
        </c:ser>
        <c:dLbls>
          <c:showLegendKey val="0"/>
          <c:showVal val="0"/>
          <c:showCatName val="0"/>
          <c:showSerName val="0"/>
          <c:showPercent val="0"/>
          <c:showBubbleSize val="0"/>
        </c:dLbls>
        <c:marker val="1"/>
        <c:smooth val="0"/>
        <c:axId val="-2116433032"/>
        <c:axId val="-2116429384"/>
      </c:lineChart>
      <c:catAx>
        <c:axId val="-2116433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6429384"/>
        <c:crosses val="autoZero"/>
        <c:auto val="1"/>
        <c:lblAlgn val="ctr"/>
        <c:lblOffset val="100"/>
        <c:noMultiLvlLbl val="0"/>
      </c:catAx>
      <c:valAx>
        <c:axId val="-211642938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64330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2"/>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Region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'Tables and Graphs'!$B$19</c:f>
              <c:strCache>
                <c:ptCount val="1"/>
                <c:pt idx="0">
                  <c:v>Acer</c:v>
                </c:pt>
              </c:strCache>
            </c:strRef>
          </c:tx>
          <c:spPr>
            <a:solidFill>
              <a:schemeClr val="accent1"/>
            </a:solidFill>
            <a:ln>
              <a:noFill/>
            </a:ln>
            <a:effectLst/>
          </c:spPr>
          <c:invertIfNegative val="0"/>
          <c:cat>
            <c:strRef>
              <c:f>'Tables and Graphs'!$A$20:$A$28</c:f>
              <c:strCache>
                <c:ptCount val="9"/>
                <c:pt idx="0">
                  <c:v>East North Central</c:v>
                </c:pt>
                <c:pt idx="1">
                  <c:v>East South Central</c:v>
                </c:pt>
                <c:pt idx="2">
                  <c:v>Mid-Atlantic</c:v>
                </c:pt>
                <c:pt idx="3">
                  <c:v>Mountain</c:v>
                </c:pt>
                <c:pt idx="4">
                  <c:v>New  England</c:v>
                </c:pt>
                <c:pt idx="5">
                  <c:v>Pacific</c:v>
                </c:pt>
                <c:pt idx="6">
                  <c:v>South Atlantic</c:v>
                </c:pt>
                <c:pt idx="7">
                  <c:v>West North Central</c:v>
                </c:pt>
                <c:pt idx="8">
                  <c:v>West South Central</c:v>
                </c:pt>
              </c:strCache>
            </c:strRef>
          </c:cat>
          <c:val>
            <c:numRef>
              <c:f>'Tables and Graphs'!$B$20:$B$28</c:f>
              <c:numCache>
                <c:formatCode>General</c:formatCode>
                <c:ptCount val="9"/>
                <c:pt idx="0">
                  <c:v>211</c:v>
                </c:pt>
                <c:pt idx="1">
                  <c:v>206</c:v>
                </c:pt>
                <c:pt idx="2">
                  <c:v>213</c:v>
                </c:pt>
                <c:pt idx="3">
                  <c:v>222</c:v>
                </c:pt>
                <c:pt idx="4">
                  <c:v>196</c:v>
                </c:pt>
                <c:pt idx="5">
                  <c:v>204</c:v>
                </c:pt>
                <c:pt idx="6">
                  <c:v>207</c:v>
                </c:pt>
                <c:pt idx="7">
                  <c:v>219</c:v>
                </c:pt>
                <c:pt idx="8">
                  <c:v>208</c:v>
                </c:pt>
              </c:numCache>
            </c:numRef>
          </c:val>
          <c:extLst>
            <c:ext xmlns:c16="http://schemas.microsoft.com/office/drawing/2014/chart" uri="{C3380CC4-5D6E-409C-BE32-E72D297353CC}">
              <c16:uniqueId val="{00000000-A7EF-45C0-983B-33B976962733}"/>
            </c:ext>
          </c:extLst>
        </c:ser>
        <c:ser>
          <c:idx val="2"/>
          <c:order val="2"/>
          <c:tx>
            <c:strRef>
              <c:f>'Tables and Graphs'!$D$19</c:f>
              <c:strCache>
                <c:ptCount val="1"/>
                <c:pt idx="0">
                  <c:v>Sony</c:v>
                </c:pt>
              </c:strCache>
            </c:strRef>
          </c:tx>
          <c:spPr>
            <a:solidFill>
              <a:schemeClr val="accent3"/>
            </a:solidFill>
            <a:ln>
              <a:noFill/>
            </a:ln>
            <a:effectLst/>
          </c:spPr>
          <c:invertIfNegative val="0"/>
          <c:cat>
            <c:strRef>
              <c:f>'Tables and Graphs'!$A$20:$A$28</c:f>
              <c:strCache>
                <c:ptCount val="9"/>
                <c:pt idx="0">
                  <c:v>East North Central</c:v>
                </c:pt>
                <c:pt idx="1">
                  <c:v>East South Central</c:v>
                </c:pt>
                <c:pt idx="2">
                  <c:v>Mid-Atlantic</c:v>
                </c:pt>
                <c:pt idx="3">
                  <c:v>Mountain</c:v>
                </c:pt>
                <c:pt idx="4">
                  <c:v>New  England</c:v>
                </c:pt>
                <c:pt idx="5">
                  <c:v>Pacific</c:v>
                </c:pt>
                <c:pt idx="6">
                  <c:v>South Atlantic</c:v>
                </c:pt>
                <c:pt idx="7">
                  <c:v>West North Central</c:v>
                </c:pt>
                <c:pt idx="8">
                  <c:v>West South Central</c:v>
                </c:pt>
              </c:strCache>
            </c:strRef>
          </c:cat>
          <c:val>
            <c:numRef>
              <c:f>'Tables and Graphs'!$D$20:$D$28</c:f>
              <c:numCache>
                <c:formatCode>General</c:formatCode>
                <c:ptCount val="9"/>
                <c:pt idx="0">
                  <c:v>334</c:v>
                </c:pt>
                <c:pt idx="1">
                  <c:v>362</c:v>
                </c:pt>
                <c:pt idx="2">
                  <c:v>336</c:v>
                </c:pt>
                <c:pt idx="3">
                  <c:v>349</c:v>
                </c:pt>
                <c:pt idx="4">
                  <c:v>333</c:v>
                </c:pt>
                <c:pt idx="5">
                  <c:v>359</c:v>
                </c:pt>
                <c:pt idx="6">
                  <c:v>378</c:v>
                </c:pt>
                <c:pt idx="7">
                  <c:v>329</c:v>
                </c:pt>
                <c:pt idx="8">
                  <c:v>334</c:v>
                </c:pt>
              </c:numCache>
            </c:numRef>
          </c:val>
          <c:extLst>
            <c:ext xmlns:c16="http://schemas.microsoft.com/office/drawing/2014/chart" uri="{C3380CC4-5D6E-409C-BE32-E72D297353CC}">
              <c16:uniqueId val="{00000001-A7EF-45C0-983B-33B976962733}"/>
            </c:ext>
          </c:extLst>
        </c:ser>
        <c:dLbls>
          <c:showLegendKey val="0"/>
          <c:showVal val="0"/>
          <c:showCatName val="0"/>
          <c:showSerName val="0"/>
          <c:showPercent val="0"/>
          <c:showBubbleSize val="0"/>
        </c:dLbls>
        <c:gapWidth val="219"/>
        <c:axId val="-2121718520"/>
        <c:axId val="-2121714936"/>
      </c:barChart>
      <c:lineChart>
        <c:grouping val="standard"/>
        <c:varyColors val="0"/>
        <c:ser>
          <c:idx val="1"/>
          <c:order val="1"/>
          <c:tx>
            <c:strRef>
              <c:f>'Tables and Graphs'!$C$19</c:f>
              <c:strCache>
                <c:ptCount val="1"/>
                <c:pt idx="0">
                  <c:v>Acer/Sony Split Line</c:v>
                </c:pt>
              </c:strCache>
            </c:strRef>
          </c:tx>
          <c:spPr>
            <a:ln w="28575" cap="rnd">
              <a:solidFill>
                <a:schemeClr val="accent2"/>
              </a:solidFill>
              <a:round/>
            </a:ln>
            <a:effectLst/>
          </c:spPr>
          <c:marker>
            <c:symbol val="none"/>
          </c:marker>
          <c:cat>
            <c:strRef>
              <c:f>'Tables and Graphs'!$A$20:$A$28</c:f>
              <c:strCache>
                <c:ptCount val="9"/>
                <c:pt idx="0">
                  <c:v>East North Central</c:v>
                </c:pt>
                <c:pt idx="1">
                  <c:v>East South Central</c:v>
                </c:pt>
                <c:pt idx="2">
                  <c:v>Mid-Atlantic</c:v>
                </c:pt>
                <c:pt idx="3">
                  <c:v>Mountain</c:v>
                </c:pt>
                <c:pt idx="4">
                  <c:v>New  England</c:v>
                </c:pt>
                <c:pt idx="5">
                  <c:v>Pacific</c:v>
                </c:pt>
                <c:pt idx="6">
                  <c:v>South Atlantic</c:v>
                </c:pt>
                <c:pt idx="7">
                  <c:v>West North Central</c:v>
                </c:pt>
                <c:pt idx="8">
                  <c:v>West South Central</c:v>
                </c:pt>
              </c:strCache>
            </c:strRef>
          </c:cat>
          <c:val>
            <c:numRef>
              <c:f>'Tables and Graphs'!$C$20:$C$28</c:f>
              <c:numCache>
                <c:formatCode>General</c:formatCode>
                <c:ptCount val="9"/>
                <c:pt idx="0">
                  <c:v>209.3333333333334</c:v>
                </c:pt>
                <c:pt idx="1">
                  <c:v>209.3333333333334</c:v>
                </c:pt>
                <c:pt idx="2">
                  <c:v>209.3333333333334</c:v>
                </c:pt>
                <c:pt idx="3">
                  <c:v>209.3333333333334</c:v>
                </c:pt>
                <c:pt idx="4">
                  <c:v>209.3333333333334</c:v>
                </c:pt>
                <c:pt idx="5">
                  <c:v>209.3333333333334</c:v>
                </c:pt>
                <c:pt idx="6">
                  <c:v>209.3333333333334</c:v>
                </c:pt>
                <c:pt idx="7">
                  <c:v>209.3333333333334</c:v>
                </c:pt>
                <c:pt idx="8">
                  <c:v>209.3333333333334</c:v>
                </c:pt>
              </c:numCache>
            </c:numRef>
          </c:val>
          <c:smooth val="0"/>
          <c:extLst>
            <c:ext xmlns:c16="http://schemas.microsoft.com/office/drawing/2014/chart" uri="{C3380CC4-5D6E-409C-BE32-E72D297353CC}">
              <c16:uniqueId val="{00000002-A7EF-45C0-983B-33B976962733}"/>
            </c:ext>
          </c:extLst>
        </c:ser>
        <c:dLbls>
          <c:showLegendKey val="0"/>
          <c:showVal val="0"/>
          <c:showCatName val="0"/>
          <c:showSerName val="0"/>
          <c:showPercent val="0"/>
          <c:showBubbleSize val="0"/>
        </c:dLbls>
        <c:marker val="1"/>
        <c:smooth val="0"/>
        <c:axId val="-2121718520"/>
        <c:axId val="-2121714936"/>
      </c:lineChart>
      <c:catAx>
        <c:axId val="-2121718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714936"/>
        <c:crosses val="autoZero"/>
        <c:auto val="1"/>
        <c:lblAlgn val="ctr"/>
        <c:lblOffset val="100"/>
        <c:noMultiLvlLbl val="0"/>
      </c:catAx>
      <c:valAx>
        <c:axId val="-212171493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171852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2"/>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Education Level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'Tables and Graphs'!$B$56</c:f>
              <c:strCache>
                <c:ptCount val="1"/>
                <c:pt idx="0">
                  <c:v>Acer</c:v>
                </c:pt>
              </c:strCache>
            </c:strRef>
          </c:tx>
          <c:spPr>
            <a:solidFill>
              <a:schemeClr val="accent1"/>
            </a:solidFill>
            <a:ln>
              <a:noFill/>
            </a:ln>
            <a:effectLst/>
          </c:spPr>
          <c:invertIfNegative val="0"/>
          <c:cat>
            <c:strRef>
              <c:f>'Tables and Graphs'!$A$57:$A$61</c:f>
              <c:strCache>
                <c:ptCount val="5"/>
                <c:pt idx="0">
                  <c:v>Less than High School Degree</c:v>
                </c:pt>
                <c:pt idx="1">
                  <c:v>High School Degree</c:v>
                </c:pt>
                <c:pt idx="2">
                  <c:v>Some College</c:v>
                </c:pt>
                <c:pt idx="3">
                  <c:v>4-Year College Degree</c:v>
                </c:pt>
                <c:pt idx="4">
                  <c:v>Master's, Doctoral or Professional Degree</c:v>
                </c:pt>
              </c:strCache>
            </c:strRef>
          </c:cat>
          <c:val>
            <c:numRef>
              <c:f>'Tables and Graphs'!$B$57:$B$61</c:f>
              <c:numCache>
                <c:formatCode>General</c:formatCode>
                <c:ptCount val="5"/>
                <c:pt idx="0">
                  <c:v>344</c:v>
                </c:pt>
                <c:pt idx="1">
                  <c:v>404</c:v>
                </c:pt>
                <c:pt idx="2">
                  <c:v>392</c:v>
                </c:pt>
                <c:pt idx="3">
                  <c:v>360</c:v>
                </c:pt>
                <c:pt idx="4">
                  <c:v>386</c:v>
                </c:pt>
              </c:numCache>
            </c:numRef>
          </c:val>
          <c:extLst>
            <c:ext xmlns:c16="http://schemas.microsoft.com/office/drawing/2014/chart" uri="{C3380CC4-5D6E-409C-BE32-E72D297353CC}">
              <c16:uniqueId val="{00000000-A95E-47A6-BD88-0F7F17264022}"/>
            </c:ext>
          </c:extLst>
        </c:ser>
        <c:ser>
          <c:idx val="2"/>
          <c:order val="2"/>
          <c:tx>
            <c:strRef>
              <c:f>'Tables and Graphs'!$D$56</c:f>
              <c:strCache>
                <c:ptCount val="1"/>
                <c:pt idx="0">
                  <c:v>Sony</c:v>
                </c:pt>
              </c:strCache>
            </c:strRef>
          </c:tx>
          <c:spPr>
            <a:solidFill>
              <a:schemeClr val="accent3"/>
            </a:solidFill>
            <a:ln>
              <a:noFill/>
            </a:ln>
            <a:effectLst/>
          </c:spPr>
          <c:invertIfNegative val="0"/>
          <c:cat>
            <c:strRef>
              <c:f>'Tables and Graphs'!$A$57:$A$61</c:f>
              <c:strCache>
                <c:ptCount val="5"/>
                <c:pt idx="0">
                  <c:v>Less than High School Degree</c:v>
                </c:pt>
                <c:pt idx="1">
                  <c:v>High School Degree</c:v>
                </c:pt>
                <c:pt idx="2">
                  <c:v>Some College</c:v>
                </c:pt>
                <c:pt idx="3">
                  <c:v>4-Year College Degree</c:v>
                </c:pt>
                <c:pt idx="4">
                  <c:v>Master's, Doctoral or Professional Degree</c:v>
                </c:pt>
              </c:strCache>
            </c:strRef>
          </c:cat>
          <c:val>
            <c:numRef>
              <c:f>'Tables and Graphs'!$D$57:$D$61</c:f>
              <c:numCache>
                <c:formatCode>General</c:formatCode>
                <c:ptCount val="5"/>
                <c:pt idx="0">
                  <c:v>637</c:v>
                </c:pt>
                <c:pt idx="1">
                  <c:v>589</c:v>
                </c:pt>
                <c:pt idx="2">
                  <c:v>628</c:v>
                </c:pt>
                <c:pt idx="3">
                  <c:v>641</c:v>
                </c:pt>
                <c:pt idx="4">
                  <c:v>619</c:v>
                </c:pt>
              </c:numCache>
            </c:numRef>
          </c:val>
          <c:extLst>
            <c:ext xmlns:c16="http://schemas.microsoft.com/office/drawing/2014/chart" uri="{C3380CC4-5D6E-409C-BE32-E72D297353CC}">
              <c16:uniqueId val="{00000001-A95E-47A6-BD88-0F7F17264022}"/>
            </c:ext>
          </c:extLst>
        </c:ser>
        <c:dLbls>
          <c:showLegendKey val="0"/>
          <c:showVal val="0"/>
          <c:showCatName val="0"/>
          <c:showSerName val="0"/>
          <c:showPercent val="0"/>
          <c:showBubbleSize val="0"/>
        </c:dLbls>
        <c:gapWidth val="219"/>
        <c:axId val="2046962904"/>
        <c:axId val="2046966488"/>
      </c:barChart>
      <c:lineChart>
        <c:grouping val="standard"/>
        <c:varyColors val="0"/>
        <c:ser>
          <c:idx val="1"/>
          <c:order val="1"/>
          <c:tx>
            <c:strRef>
              <c:f>'Tables and Graphs'!$C$56</c:f>
              <c:strCache>
                <c:ptCount val="1"/>
                <c:pt idx="0">
                  <c:v>Acer/Sony Split Line</c:v>
                </c:pt>
              </c:strCache>
            </c:strRef>
          </c:tx>
          <c:spPr>
            <a:ln w="28575" cap="rnd">
              <a:solidFill>
                <a:schemeClr val="accent2"/>
              </a:solidFill>
              <a:round/>
            </a:ln>
            <a:effectLst/>
          </c:spPr>
          <c:marker>
            <c:symbol val="none"/>
          </c:marker>
          <c:cat>
            <c:strRef>
              <c:f>'Tables and Graphs'!$A$57:$A$61</c:f>
              <c:strCache>
                <c:ptCount val="5"/>
                <c:pt idx="0">
                  <c:v>Less than High School Degree</c:v>
                </c:pt>
                <c:pt idx="1">
                  <c:v>High School Degree</c:v>
                </c:pt>
                <c:pt idx="2">
                  <c:v>Some College</c:v>
                </c:pt>
                <c:pt idx="3">
                  <c:v>4-Year College Degree</c:v>
                </c:pt>
                <c:pt idx="4">
                  <c:v>Master's, Doctoral or Professional Degree</c:v>
                </c:pt>
              </c:strCache>
            </c:strRef>
          </c:cat>
          <c:val>
            <c:numRef>
              <c:f>'Tables and Graphs'!$C$57:$C$61</c:f>
              <c:numCache>
                <c:formatCode>General</c:formatCode>
                <c:ptCount val="5"/>
                <c:pt idx="0">
                  <c:v>376.8</c:v>
                </c:pt>
                <c:pt idx="1">
                  <c:v>376.8</c:v>
                </c:pt>
                <c:pt idx="2">
                  <c:v>376.8</c:v>
                </c:pt>
                <c:pt idx="3">
                  <c:v>376.8</c:v>
                </c:pt>
                <c:pt idx="4">
                  <c:v>376.8</c:v>
                </c:pt>
              </c:numCache>
            </c:numRef>
          </c:val>
          <c:smooth val="0"/>
          <c:extLst>
            <c:ext xmlns:c16="http://schemas.microsoft.com/office/drawing/2014/chart" uri="{C3380CC4-5D6E-409C-BE32-E72D297353CC}">
              <c16:uniqueId val="{00000002-A95E-47A6-BD88-0F7F17264022}"/>
            </c:ext>
          </c:extLst>
        </c:ser>
        <c:dLbls>
          <c:showLegendKey val="0"/>
          <c:showVal val="0"/>
          <c:showCatName val="0"/>
          <c:showSerName val="0"/>
          <c:showPercent val="0"/>
          <c:showBubbleSize val="0"/>
        </c:dLbls>
        <c:marker val="1"/>
        <c:smooth val="0"/>
        <c:axId val="2046962904"/>
        <c:axId val="2046966488"/>
      </c:lineChart>
      <c:catAx>
        <c:axId val="2046962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966488"/>
        <c:crosses val="autoZero"/>
        <c:auto val="1"/>
        <c:lblAlgn val="ctr"/>
        <c:lblOffset val="100"/>
        <c:noMultiLvlLbl val="0"/>
      </c:catAx>
      <c:valAx>
        <c:axId val="204696648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9629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2"/>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Age Group</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'Tables and Graphs'!$B$71</c:f>
              <c:strCache>
                <c:ptCount val="1"/>
                <c:pt idx="0">
                  <c:v>Acer</c:v>
                </c:pt>
              </c:strCache>
            </c:strRef>
          </c:tx>
          <c:spPr>
            <a:solidFill>
              <a:schemeClr val="accent1"/>
            </a:solidFill>
            <a:ln>
              <a:noFill/>
            </a:ln>
            <a:effectLst/>
          </c:spPr>
          <c:invertIfNegative val="0"/>
          <c:cat>
            <c:strRef>
              <c:f>'Tables and Graphs'!$A$72:$A$83</c:f>
              <c:strCache>
                <c:ptCount val="12"/>
                <c:pt idx="0">
                  <c:v>20-24</c:v>
                </c:pt>
                <c:pt idx="1">
                  <c:v>25-29</c:v>
                </c:pt>
                <c:pt idx="2">
                  <c:v>30-34</c:v>
                </c:pt>
                <c:pt idx="3">
                  <c:v>35-39</c:v>
                </c:pt>
                <c:pt idx="4">
                  <c:v>40-44</c:v>
                </c:pt>
                <c:pt idx="5">
                  <c:v>45-49</c:v>
                </c:pt>
                <c:pt idx="6">
                  <c:v>50-54</c:v>
                </c:pt>
                <c:pt idx="7">
                  <c:v>55-59</c:v>
                </c:pt>
                <c:pt idx="8">
                  <c:v>60-64</c:v>
                </c:pt>
                <c:pt idx="9">
                  <c:v>65-69</c:v>
                </c:pt>
                <c:pt idx="10">
                  <c:v>70-74</c:v>
                </c:pt>
                <c:pt idx="11">
                  <c:v>75-80</c:v>
                </c:pt>
              </c:strCache>
            </c:strRef>
          </c:cat>
          <c:val>
            <c:numRef>
              <c:f>'Tables and Graphs'!$B$72:$B$83</c:f>
              <c:numCache>
                <c:formatCode>General</c:formatCode>
                <c:ptCount val="12"/>
                <c:pt idx="0">
                  <c:v>151</c:v>
                </c:pt>
                <c:pt idx="1">
                  <c:v>163</c:v>
                </c:pt>
                <c:pt idx="2">
                  <c:v>145</c:v>
                </c:pt>
                <c:pt idx="3">
                  <c:v>137</c:v>
                </c:pt>
                <c:pt idx="4">
                  <c:v>162</c:v>
                </c:pt>
                <c:pt idx="5">
                  <c:v>153</c:v>
                </c:pt>
                <c:pt idx="6">
                  <c:v>170</c:v>
                </c:pt>
                <c:pt idx="7">
                  <c:v>154</c:v>
                </c:pt>
                <c:pt idx="8">
                  <c:v>151</c:v>
                </c:pt>
                <c:pt idx="9">
                  <c:v>160</c:v>
                </c:pt>
                <c:pt idx="10">
                  <c:v>159</c:v>
                </c:pt>
                <c:pt idx="11">
                  <c:v>181</c:v>
                </c:pt>
              </c:numCache>
            </c:numRef>
          </c:val>
          <c:extLst>
            <c:ext xmlns:c16="http://schemas.microsoft.com/office/drawing/2014/chart" uri="{C3380CC4-5D6E-409C-BE32-E72D297353CC}">
              <c16:uniqueId val="{00000000-87F2-4F09-8357-8C853798FD64}"/>
            </c:ext>
          </c:extLst>
        </c:ser>
        <c:ser>
          <c:idx val="2"/>
          <c:order val="2"/>
          <c:tx>
            <c:strRef>
              <c:f>'Tables and Graphs'!$D$71</c:f>
              <c:strCache>
                <c:ptCount val="1"/>
                <c:pt idx="0">
                  <c:v>Sony</c:v>
                </c:pt>
              </c:strCache>
            </c:strRef>
          </c:tx>
          <c:spPr>
            <a:solidFill>
              <a:schemeClr val="accent3"/>
            </a:solidFill>
            <a:ln>
              <a:noFill/>
            </a:ln>
            <a:effectLst/>
          </c:spPr>
          <c:invertIfNegative val="0"/>
          <c:cat>
            <c:strRef>
              <c:f>'Tables and Graphs'!$A$72:$A$83</c:f>
              <c:strCache>
                <c:ptCount val="12"/>
                <c:pt idx="0">
                  <c:v>20-24</c:v>
                </c:pt>
                <c:pt idx="1">
                  <c:v>25-29</c:v>
                </c:pt>
                <c:pt idx="2">
                  <c:v>30-34</c:v>
                </c:pt>
                <c:pt idx="3">
                  <c:v>35-39</c:v>
                </c:pt>
                <c:pt idx="4">
                  <c:v>40-44</c:v>
                </c:pt>
                <c:pt idx="5">
                  <c:v>45-49</c:v>
                </c:pt>
                <c:pt idx="6">
                  <c:v>50-54</c:v>
                </c:pt>
                <c:pt idx="7">
                  <c:v>55-59</c:v>
                </c:pt>
                <c:pt idx="8">
                  <c:v>60-64</c:v>
                </c:pt>
                <c:pt idx="9">
                  <c:v>65-69</c:v>
                </c:pt>
                <c:pt idx="10">
                  <c:v>70-74</c:v>
                </c:pt>
                <c:pt idx="11">
                  <c:v>75-80</c:v>
                </c:pt>
              </c:strCache>
            </c:strRef>
          </c:cat>
          <c:val>
            <c:numRef>
              <c:f>'Tables and Graphs'!$D$72:$D$83</c:f>
              <c:numCache>
                <c:formatCode>General</c:formatCode>
                <c:ptCount val="12"/>
                <c:pt idx="0">
                  <c:v>274</c:v>
                </c:pt>
                <c:pt idx="1">
                  <c:v>260</c:v>
                </c:pt>
                <c:pt idx="2">
                  <c:v>255</c:v>
                </c:pt>
                <c:pt idx="3">
                  <c:v>261</c:v>
                </c:pt>
                <c:pt idx="4">
                  <c:v>238</c:v>
                </c:pt>
                <c:pt idx="5">
                  <c:v>257</c:v>
                </c:pt>
                <c:pt idx="6">
                  <c:v>252</c:v>
                </c:pt>
                <c:pt idx="7">
                  <c:v>251</c:v>
                </c:pt>
                <c:pt idx="8">
                  <c:v>273</c:v>
                </c:pt>
                <c:pt idx="9">
                  <c:v>247</c:v>
                </c:pt>
                <c:pt idx="10">
                  <c:v>239</c:v>
                </c:pt>
                <c:pt idx="11">
                  <c:v>307</c:v>
                </c:pt>
              </c:numCache>
            </c:numRef>
          </c:val>
          <c:extLst>
            <c:ext xmlns:c16="http://schemas.microsoft.com/office/drawing/2014/chart" uri="{C3380CC4-5D6E-409C-BE32-E72D297353CC}">
              <c16:uniqueId val="{00000001-87F2-4F09-8357-8C853798FD64}"/>
            </c:ext>
          </c:extLst>
        </c:ser>
        <c:dLbls>
          <c:showLegendKey val="0"/>
          <c:showVal val="0"/>
          <c:showCatName val="0"/>
          <c:showSerName val="0"/>
          <c:showPercent val="0"/>
          <c:showBubbleSize val="0"/>
        </c:dLbls>
        <c:gapWidth val="219"/>
        <c:axId val="-2113160472"/>
        <c:axId val="-2113156728"/>
      </c:barChart>
      <c:lineChart>
        <c:grouping val="standard"/>
        <c:varyColors val="0"/>
        <c:ser>
          <c:idx val="1"/>
          <c:order val="1"/>
          <c:tx>
            <c:strRef>
              <c:f>'Tables and Graphs'!$C$71</c:f>
              <c:strCache>
                <c:ptCount val="1"/>
                <c:pt idx="0">
                  <c:v>Acer/Sony Split Line</c:v>
                </c:pt>
              </c:strCache>
            </c:strRef>
          </c:tx>
          <c:spPr>
            <a:ln w="28575" cap="rnd">
              <a:solidFill>
                <a:schemeClr val="accent2"/>
              </a:solidFill>
              <a:round/>
            </a:ln>
            <a:effectLst/>
          </c:spPr>
          <c:marker>
            <c:symbol val="none"/>
          </c:marker>
          <c:cat>
            <c:strRef>
              <c:f>'Tables and Graphs'!$A$72:$A$83</c:f>
              <c:strCache>
                <c:ptCount val="12"/>
                <c:pt idx="0">
                  <c:v>20-24</c:v>
                </c:pt>
                <c:pt idx="1">
                  <c:v>25-29</c:v>
                </c:pt>
                <c:pt idx="2">
                  <c:v>30-34</c:v>
                </c:pt>
                <c:pt idx="3">
                  <c:v>35-39</c:v>
                </c:pt>
                <c:pt idx="4">
                  <c:v>40-44</c:v>
                </c:pt>
                <c:pt idx="5">
                  <c:v>45-49</c:v>
                </c:pt>
                <c:pt idx="6">
                  <c:v>50-54</c:v>
                </c:pt>
                <c:pt idx="7">
                  <c:v>55-59</c:v>
                </c:pt>
                <c:pt idx="8">
                  <c:v>60-64</c:v>
                </c:pt>
                <c:pt idx="9">
                  <c:v>65-69</c:v>
                </c:pt>
                <c:pt idx="10">
                  <c:v>70-74</c:v>
                </c:pt>
                <c:pt idx="11">
                  <c:v>75-80</c:v>
                </c:pt>
              </c:strCache>
            </c:strRef>
          </c:cat>
          <c:val>
            <c:numRef>
              <c:f>'Tables and Graphs'!$C$72:$C$83</c:f>
              <c:numCache>
                <c:formatCode>General</c:formatCode>
                <c:ptCount val="12"/>
                <c:pt idx="0">
                  <c:v>157</c:v>
                </c:pt>
                <c:pt idx="1">
                  <c:v>157</c:v>
                </c:pt>
                <c:pt idx="2">
                  <c:v>157</c:v>
                </c:pt>
                <c:pt idx="3">
                  <c:v>157</c:v>
                </c:pt>
                <c:pt idx="4">
                  <c:v>157</c:v>
                </c:pt>
                <c:pt idx="5">
                  <c:v>157</c:v>
                </c:pt>
                <c:pt idx="6">
                  <c:v>157</c:v>
                </c:pt>
                <c:pt idx="7">
                  <c:v>157</c:v>
                </c:pt>
                <c:pt idx="8">
                  <c:v>157</c:v>
                </c:pt>
                <c:pt idx="9">
                  <c:v>157</c:v>
                </c:pt>
                <c:pt idx="10">
                  <c:v>157</c:v>
                </c:pt>
                <c:pt idx="11">
                  <c:v>157</c:v>
                </c:pt>
              </c:numCache>
            </c:numRef>
          </c:val>
          <c:smooth val="0"/>
          <c:extLst>
            <c:ext xmlns:c16="http://schemas.microsoft.com/office/drawing/2014/chart" uri="{C3380CC4-5D6E-409C-BE32-E72D297353CC}">
              <c16:uniqueId val="{00000002-87F2-4F09-8357-8C853798FD64}"/>
            </c:ext>
          </c:extLst>
        </c:ser>
        <c:dLbls>
          <c:showLegendKey val="0"/>
          <c:showVal val="0"/>
          <c:showCatName val="0"/>
          <c:showSerName val="0"/>
          <c:showPercent val="0"/>
          <c:showBubbleSize val="0"/>
        </c:dLbls>
        <c:marker val="1"/>
        <c:smooth val="0"/>
        <c:axId val="-2113160472"/>
        <c:axId val="-2113156728"/>
      </c:lineChart>
      <c:catAx>
        <c:axId val="-2113160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3156728"/>
        <c:crosses val="autoZero"/>
        <c:auto val="1"/>
        <c:lblAlgn val="ctr"/>
        <c:lblOffset val="100"/>
        <c:noMultiLvlLbl val="0"/>
      </c:catAx>
      <c:valAx>
        <c:axId val="-2113156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31604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solidFill>
        <a:schemeClr val="tx2"/>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Salary Range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'Tables and Graphs'!$B$1</c:f>
              <c:strCache>
                <c:ptCount val="1"/>
                <c:pt idx="0">
                  <c:v>Acer</c:v>
                </c:pt>
              </c:strCache>
            </c:strRef>
          </c:tx>
          <c:spPr>
            <a:solidFill>
              <a:schemeClr val="accent1"/>
            </a:solidFill>
            <a:ln>
              <a:noFill/>
            </a:ln>
            <a:effectLst/>
          </c:spPr>
          <c:invertIfNegative val="0"/>
          <c:cat>
            <c:strRef>
              <c:f>'Tables and Graphs'!$A$2:$A$14</c:f>
              <c:strCache>
                <c:ptCount val="13"/>
                <c:pt idx="0">
                  <c:v>20000-30000</c:v>
                </c:pt>
                <c:pt idx="1">
                  <c:v>30000-40000</c:v>
                </c:pt>
                <c:pt idx="2">
                  <c:v>40000-50000</c:v>
                </c:pt>
                <c:pt idx="3">
                  <c:v>50000-60000</c:v>
                </c:pt>
                <c:pt idx="4">
                  <c:v>60000-70000</c:v>
                </c:pt>
                <c:pt idx="5">
                  <c:v>70000-80000</c:v>
                </c:pt>
                <c:pt idx="6">
                  <c:v>80000-90000</c:v>
                </c:pt>
                <c:pt idx="7">
                  <c:v>90000-100000</c:v>
                </c:pt>
                <c:pt idx="8">
                  <c:v>100000-110000</c:v>
                </c:pt>
                <c:pt idx="9">
                  <c:v>110000-120000</c:v>
                </c:pt>
                <c:pt idx="10">
                  <c:v>120000-130000</c:v>
                </c:pt>
                <c:pt idx="11">
                  <c:v>130000-140000</c:v>
                </c:pt>
                <c:pt idx="12">
                  <c:v>140000-150000</c:v>
                </c:pt>
              </c:strCache>
            </c:strRef>
          </c:cat>
          <c:val>
            <c:numRef>
              <c:f>'Tables and Graphs'!$B$2:$B$14</c:f>
              <c:numCache>
                <c:formatCode>General</c:formatCode>
                <c:ptCount val="13"/>
                <c:pt idx="0">
                  <c:v>67</c:v>
                </c:pt>
                <c:pt idx="1">
                  <c:v>140</c:v>
                </c:pt>
                <c:pt idx="2">
                  <c:v>138</c:v>
                </c:pt>
                <c:pt idx="3">
                  <c:v>247</c:v>
                </c:pt>
                <c:pt idx="4">
                  <c:v>240</c:v>
                </c:pt>
                <c:pt idx="5">
                  <c:v>266</c:v>
                </c:pt>
                <c:pt idx="6">
                  <c:v>238</c:v>
                </c:pt>
                <c:pt idx="7">
                  <c:v>245</c:v>
                </c:pt>
                <c:pt idx="8">
                  <c:v>139</c:v>
                </c:pt>
                <c:pt idx="9">
                  <c:v>119</c:v>
                </c:pt>
                <c:pt idx="10">
                  <c:v>47</c:v>
                </c:pt>
                <c:pt idx="11">
                  <c:v>0</c:v>
                </c:pt>
                <c:pt idx="12">
                  <c:v>0</c:v>
                </c:pt>
              </c:numCache>
            </c:numRef>
          </c:val>
          <c:extLst>
            <c:ext xmlns:c16="http://schemas.microsoft.com/office/drawing/2014/chart" uri="{C3380CC4-5D6E-409C-BE32-E72D297353CC}">
              <c16:uniqueId val="{00000000-5B7F-46A0-91C5-F9A508F0B1FF}"/>
            </c:ext>
          </c:extLst>
        </c:ser>
        <c:ser>
          <c:idx val="2"/>
          <c:order val="2"/>
          <c:tx>
            <c:strRef>
              <c:f>'Tables and Graphs'!$D$1</c:f>
              <c:strCache>
                <c:ptCount val="1"/>
                <c:pt idx="0">
                  <c:v>Sony</c:v>
                </c:pt>
              </c:strCache>
            </c:strRef>
          </c:tx>
          <c:spPr>
            <a:solidFill>
              <a:schemeClr val="accent3"/>
            </a:solidFill>
            <a:ln>
              <a:noFill/>
            </a:ln>
            <a:effectLst/>
          </c:spPr>
          <c:invertIfNegative val="0"/>
          <c:cat>
            <c:strRef>
              <c:f>'Tables and Graphs'!$A$2:$A$14</c:f>
              <c:strCache>
                <c:ptCount val="13"/>
                <c:pt idx="0">
                  <c:v>20000-30000</c:v>
                </c:pt>
                <c:pt idx="1">
                  <c:v>30000-40000</c:v>
                </c:pt>
                <c:pt idx="2">
                  <c:v>40000-50000</c:v>
                </c:pt>
                <c:pt idx="3">
                  <c:v>50000-60000</c:v>
                </c:pt>
                <c:pt idx="4">
                  <c:v>60000-70000</c:v>
                </c:pt>
                <c:pt idx="5">
                  <c:v>70000-80000</c:v>
                </c:pt>
                <c:pt idx="6">
                  <c:v>80000-90000</c:v>
                </c:pt>
                <c:pt idx="7">
                  <c:v>90000-100000</c:v>
                </c:pt>
                <c:pt idx="8">
                  <c:v>100000-110000</c:v>
                </c:pt>
                <c:pt idx="9">
                  <c:v>110000-120000</c:v>
                </c:pt>
                <c:pt idx="10">
                  <c:v>120000-130000</c:v>
                </c:pt>
                <c:pt idx="11">
                  <c:v>130000-140000</c:v>
                </c:pt>
                <c:pt idx="12">
                  <c:v>140000-150000</c:v>
                </c:pt>
              </c:strCache>
            </c:strRef>
          </c:cat>
          <c:val>
            <c:numRef>
              <c:f>'Tables and Graphs'!$D$2:$D$14</c:f>
              <c:numCache>
                <c:formatCode>General</c:formatCode>
                <c:ptCount val="13"/>
                <c:pt idx="0">
                  <c:v>302</c:v>
                </c:pt>
                <c:pt idx="1">
                  <c:v>261</c:v>
                </c:pt>
                <c:pt idx="2">
                  <c:v>256</c:v>
                </c:pt>
                <c:pt idx="3">
                  <c:v>127</c:v>
                </c:pt>
                <c:pt idx="4">
                  <c:v>109</c:v>
                </c:pt>
                <c:pt idx="5">
                  <c:v>121</c:v>
                </c:pt>
                <c:pt idx="6">
                  <c:v>134</c:v>
                </c:pt>
                <c:pt idx="7">
                  <c:v>151</c:v>
                </c:pt>
                <c:pt idx="8">
                  <c:v>259</c:v>
                </c:pt>
                <c:pt idx="9">
                  <c:v>263</c:v>
                </c:pt>
                <c:pt idx="10">
                  <c:v>345</c:v>
                </c:pt>
                <c:pt idx="11">
                  <c:v>363</c:v>
                </c:pt>
                <c:pt idx="12">
                  <c:v>423</c:v>
                </c:pt>
              </c:numCache>
            </c:numRef>
          </c:val>
          <c:extLst xmlns:c15="http://schemas.microsoft.com/office/drawing/2012/chart">
            <c:ext xmlns:c16="http://schemas.microsoft.com/office/drawing/2014/chart" uri="{C3380CC4-5D6E-409C-BE32-E72D297353CC}">
              <c16:uniqueId val="{00000001-5B7F-46A0-91C5-F9A508F0B1FF}"/>
            </c:ext>
          </c:extLst>
        </c:ser>
        <c:dLbls>
          <c:showLegendKey val="0"/>
          <c:showVal val="0"/>
          <c:showCatName val="0"/>
          <c:showSerName val="0"/>
          <c:showPercent val="0"/>
          <c:showBubbleSize val="0"/>
        </c:dLbls>
        <c:gapWidth val="219"/>
        <c:axId val="-2111822472"/>
        <c:axId val="-2111826232"/>
      </c:barChart>
      <c:lineChart>
        <c:grouping val="standard"/>
        <c:varyColors val="0"/>
        <c:ser>
          <c:idx val="1"/>
          <c:order val="1"/>
          <c:tx>
            <c:strRef>
              <c:f>'Tables and Graphs'!$C$1</c:f>
              <c:strCache>
                <c:ptCount val="1"/>
                <c:pt idx="0">
                  <c:v>Acer/Sony Split Line</c:v>
                </c:pt>
              </c:strCache>
            </c:strRef>
          </c:tx>
          <c:spPr>
            <a:ln w="28575" cap="rnd">
              <a:solidFill>
                <a:schemeClr val="accent2"/>
              </a:solidFill>
              <a:round/>
            </a:ln>
            <a:effectLst/>
          </c:spPr>
          <c:marker>
            <c:symbol val="none"/>
          </c:marker>
          <c:cat>
            <c:strRef>
              <c:f>'Tables and Graphs'!$A$2:$A$14</c:f>
              <c:strCache>
                <c:ptCount val="13"/>
                <c:pt idx="0">
                  <c:v>20000-30000</c:v>
                </c:pt>
                <c:pt idx="1">
                  <c:v>30000-40000</c:v>
                </c:pt>
                <c:pt idx="2">
                  <c:v>40000-50000</c:v>
                </c:pt>
                <c:pt idx="3">
                  <c:v>50000-60000</c:v>
                </c:pt>
                <c:pt idx="4">
                  <c:v>60000-70000</c:v>
                </c:pt>
                <c:pt idx="5">
                  <c:v>70000-80000</c:v>
                </c:pt>
                <c:pt idx="6">
                  <c:v>80000-90000</c:v>
                </c:pt>
                <c:pt idx="7">
                  <c:v>90000-100000</c:v>
                </c:pt>
                <c:pt idx="8">
                  <c:v>100000-110000</c:v>
                </c:pt>
                <c:pt idx="9">
                  <c:v>110000-120000</c:v>
                </c:pt>
                <c:pt idx="10">
                  <c:v>120000-130000</c:v>
                </c:pt>
                <c:pt idx="11">
                  <c:v>130000-140000</c:v>
                </c:pt>
                <c:pt idx="12">
                  <c:v>140000-150000</c:v>
                </c:pt>
              </c:strCache>
            </c:strRef>
          </c:cat>
          <c:val>
            <c:numRef>
              <c:f>'Tables and Graphs'!$C$2:$C$14</c:f>
              <c:numCache>
                <c:formatCode>General</c:formatCode>
                <c:ptCount val="13"/>
                <c:pt idx="0">
                  <c:v>144.92307692307691</c:v>
                </c:pt>
                <c:pt idx="1">
                  <c:v>144.92307692307691</c:v>
                </c:pt>
                <c:pt idx="2">
                  <c:v>144.92307692307691</c:v>
                </c:pt>
                <c:pt idx="3">
                  <c:v>144.92307692307691</c:v>
                </c:pt>
                <c:pt idx="4">
                  <c:v>144.92307692307691</c:v>
                </c:pt>
                <c:pt idx="5">
                  <c:v>144.92307692307691</c:v>
                </c:pt>
                <c:pt idx="6">
                  <c:v>144.92307692307691</c:v>
                </c:pt>
                <c:pt idx="7">
                  <c:v>144.92307692307691</c:v>
                </c:pt>
                <c:pt idx="8">
                  <c:v>144.92307692307691</c:v>
                </c:pt>
                <c:pt idx="9">
                  <c:v>144.92307692307691</c:v>
                </c:pt>
                <c:pt idx="10">
                  <c:v>144.92307692307691</c:v>
                </c:pt>
                <c:pt idx="11">
                  <c:v>144.92307692307691</c:v>
                </c:pt>
                <c:pt idx="12">
                  <c:v>144.92307692307691</c:v>
                </c:pt>
              </c:numCache>
            </c:numRef>
          </c:val>
          <c:smooth val="0"/>
          <c:extLst>
            <c:ext xmlns:c16="http://schemas.microsoft.com/office/drawing/2014/chart" uri="{C3380CC4-5D6E-409C-BE32-E72D297353CC}">
              <c16:uniqueId val="{00000002-5B7F-46A0-91C5-F9A508F0B1FF}"/>
            </c:ext>
          </c:extLst>
        </c:ser>
        <c:dLbls>
          <c:showLegendKey val="0"/>
          <c:showVal val="0"/>
          <c:showCatName val="0"/>
          <c:showSerName val="0"/>
          <c:showPercent val="0"/>
          <c:showBubbleSize val="0"/>
        </c:dLbls>
        <c:marker val="1"/>
        <c:smooth val="0"/>
        <c:axId val="-2111822472"/>
        <c:axId val="-2111826232"/>
      </c:lineChart>
      <c:catAx>
        <c:axId val="-2111822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1826232"/>
        <c:crosses val="autoZero"/>
        <c:auto val="1"/>
        <c:lblAlgn val="ctr"/>
        <c:lblOffset val="100"/>
        <c:noMultiLvlLbl val="0"/>
      </c:catAx>
      <c:valAx>
        <c:axId val="-2111826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Quantity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18224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[C2.T3output.xlsx]Predictions!PivotTable1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Estimated Sales - By Product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tx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pivotFmt>
      <c:pivotFmt>
        <c:idx val="3"/>
        <c:spPr>
          <a:solidFill>
            <a:schemeClr val="accent4"/>
          </a:solidFill>
          <a:ln>
            <a:noFill/>
          </a:ln>
          <a:effectLst/>
        </c:spPr>
      </c:pivotFmt>
      <c:pivotFmt>
        <c:idx val="4"/>
        <c:spPr>
          <a:solidFill>
            <a:schemeClr val="accent2"/>
          </a:solidFill>
          <a:ln>
            <a:noFill/>
          </a:ln>
          <a:effectLst/>
        </c:spPr>
      </c:pivotFmt>
      <c:pivotFmt>
        <c:idx val="5"/>
        <c:spPr>
          <a:solidFill>
            <a:schemeClr val="accent1"/>
          </a:solidFill>
          <a:ln w="28575" cap="rnd">
            <a:solidFill>
              <a:schemeClr val="bg2">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bg2">
                <a:lumMod val="75000"/>
              </a:schemeClr>
            </a:solidFill>
            <a:round/>
          </a:ln>
          <a:effectLst/>
        </c:spPr>
        <c:marker>
          <c:symbol val="none"/>
        </c:marker>
        <c:dLbl>
          <c:idx val="0"/>
          <c:layout>
            <c:manualLayout>
              <c:x val="-4.4876589379207223E-2"/>
              <c:y val="0.2126528442317915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bg2">
                <a:lumMod val="75000"/>
              </a:schemeClr>
            </a:solidFill>
            <a:round/>
          </a:ln>
          <a:effectLst/>
        </c:spPr>
        <c:marker>
          <c:symbol val="none"/>
        </c:marker>
        <c:dLbl>
          <c:idx val="0"/>
          <c:layout>
            <c:manualLayout>
              <c:x val="-3.9890301670406407E-2"/>
              <c:y val="4.253056884635841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bg2">
                <a:lumMod val="75000"/>
              </a:schemeClr>
            </a:solidFill>
            <a:round/>
          </a:ln>
          <a:effectLst/>
        </c:spPr>
        <c:marker>
          <c:symbol val="none"/>
        </c:marker>
        <c:dLbl>
          <c:idx val="0"/>
          <c:layout>
            <c:manualLayout>
              <c:x val="-3.7397157816005985E-2"/>
              <c:y val="3.1897926634768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bg2">
                <a:lumMod val="75000"/>
              </a:schemeClr>
            </a:solidFill>
            <a:round/>
          </a:ln>
          <a:effectLst/>
        </c:spPr>
        <c:marker>
          <c:symbol val="none"/>
        </c:marker>
        <c:dLbl>
          <c:idx val="0"/>
          <c:layout>
            <c:manualLayout>
              <c:x val="-4.4876589379207181E-2"/>
              <c:y val="0.2658160552897395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tx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pivotFmt>
      <c:pivotFmt>
        <c:idx val="12"/>
        <c:spPr>
          <a:solidFill>
            <a:schemeClr val="accent4"/>
          </a:solidFill>
          <a:ln>
            <a:noFill/>
          </a:ln>
          <a:effectLst/>
        </c:spPr>
      </c:pivotFmt>
      <c:pivotFmt>
        <c:idx val="13"/>
        <c:spPr>
          <a:solidFill>
            <a:schemeClr val="accent6"/>
          </a:solidFill>
          <a:ln>
            <a:noFill/>
          </a:ln>
          <a:effectLst/>
        </c:spPr>
      </c:pivotFmt>
      <c:pivotFmt>
        <c:idx val="14"/>
        <c:spPr>
          <a:solidFill>
            <a:schemeClr val="accent1"/>
          </a:solidFill>
          <a:ln w="28575" cap="rnd">
            <a:solidFill>
              <a:schemeClr val="bg2">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bg2">
                <a:lumMod val="75000"/>
              </a:schemeClr>
            </a:solidFill>
            <a:round/>
          </a:ln>
          <a:effectLst/>
        </c:spPr>
        <c:marker>
          <c:symbol val="none"/>
        </c:marker>
        <c:dLbl>
          <c:idx val="0"/>
          <c:layout>
            <c:manualLayout>
              <c:x val="-3.9890301670406407E-2"/>
              <c:y val="4.253056884635841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bg2">
                <a:lumMod val="75000"/>
              </a:schemeClr>
            </a:solidFill>
            <a:round/>
          </a:ln>
          <a:effectLst/>
        </c:spPr>
        <c:marker>
          <c:symbol val="none"/>
        </c:marker>
        <c:dLbl>
          <c:idx val="0"/>
          <c:layout>
            <c:manualLayout>
              <c:x val="-4.4876589379207223E-2"/>
              <c:y val="0.2126528442317915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bg2">
                <a:lumMod val="75000"/>
              </a:schemeClr>
            </a:solidFill>
            <a:round/>
          </a:ln>
          <a:effectLst/>
        </c:spPr>
        <c:marker>
          <c:symbol val="none"/>
        </c:marker>
        <c:dLbl>
          <c:idx val="0"/>
          <c:layout>
            <c:manualLayout>
              <c:x val="-3.7397157816005985E-2"/>
              <c:y val="3.1897926634768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bg2">
                <a:lumMod val="75000"/>
              </a:schemeClr>
            </a:solidFill>
            <a:round/>
          </a:ln>
          <a:effectLst/>
        </c:spPr>
        <c:marker>
          <c:symbol val="none"/>
        </c:marker>
        <c:dLbl>
          <c:idx val="0"/>
          <c:layout>
            <c:manualLayout>
              <c:x val="-4.4876589379207181E-2"/>
              <c:y val="0.2658160552897395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tx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2"/>
          </a:solidFill>
          <a:ln>
            <a:noFill/>
          </a:ln>
          <a:effectLst/>
        </c:spPr>
      </c:pivotFmt>
      <c:pivotFmt>
        <c:idx val="21"/>
        <c:spPr>
          <a:solidFill>
            <a:schemeClr val="accent4"/>
          </a:solidFill>
          <a:ln>
            <a:noFill/>
          </a:ln>
          <a:effectLst/>
        </c:spPr>
      </c:pivotFmt>
      <c:pivotFmt>
        <c:idx val="22"/>
        <c:spPr>
          <a:solidFill>
            <a:schemeClr val="accent6"/>
          </a:solidFill>
          <a:ln>
            <a:noFill/>
          </a:ln>
          <a:effectLst/>
        </c:spPr>
      </c:pivotFmt>
      <c:pivotFmt>
        <c:idx val="23"/>
        <c:spPr>
          <a:solidFill>
            <a:schemeClr val="accent1"/>
          </a:solidFill>
          <a:ln w="28575" cap="rnd">
            <a:solidFill>
              <a:schemeClr val="bg2">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bg2">
                <a:lumMod val="75000"/>
              </a:schemeClr>
            </a:solidFill>
            <a:round/>
          </a:ln>
          <a:effectLst/>
        </c:spPr>
        <c:marker>
          <c:symbol val="none"/>
        </c:marker>
        <c:dLbl>
          <c:idx val="0"/>
          <c:layout>
            <c:manualLayout>
              <c:x val="-3.9890301670406407E-2"/>
              <c:y val="4.253056884635841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bg2">
                <a:lumMod val="75000"/>
              </a:schemeClr>
            </a:solidFill>
            <a:round/>
          </a:ln>
          <a:effectLst/>
        </c:spPr>
        <c:marker>
          <c:symbol val="none"/>
        </c:marker>
        <c:dLbl>
          <c:idx val="0"/>
          <c:layout>
            <c:manualLayout>
              <c:x val="-4.4876589379207223E-2"/>
              <c:y val="0.2126528442317915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bg2">
                <a:lumMod val="75000"/>
              </a:schemeClr>
            </a:solidFill>
            <a:round/>
          </a:ln>
          <a:effectLst/>
        </c:spPr>
        <c:marker>
          <c:symbol val="none"/>
        </c:marker>
        <c:dLbl>
          <c:idx val="0"/>
          <c:layout>
            <c:manualLayout>
              <c:x val="-3.7397157816005985E-2"/>
              <c:y val="3.1897926634768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bg2">
                <a:lumMod val="75000"/>
              </a:schemeClr>
            </a:solidFill>
            <a:round/>
          </a:ln>
          <a:effectLst/>
        </c:spPr>
        <c:marker>
          <c:symbol val="none"/>
        </c:marker>
        <c:dLbl>
          <c:idx val="0"/>
          <c:layout>
            <c:manualLayout>
              <c:x val="-4.4876589379207181E-2"/>
              <c:y val="0.2658160552897395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Predictions!$B$16</c:f>
              <c:strCache>
                <c:ptCount val="1"/>
                <c:pt idx="0">
                  <c:v>Sales Predictions</c:v>
                </c:pt>
              </c:strCache>
            </c:strRef>
          </c:tx>
          <c:spPr>
            <a:solidFill>
              <a:schemeClr val="accent6">
                <a:lumMod val="60000"/>
                <a:lumOff val="40000"/>
              </a:schemeClr>
            </a:solidFill>
            <a:ln>
              <a:noFill/>
            </a:ln>
            <a:effectLst/>
          </c:spPr>
          <c:invertIfNegative val="0"/>
          <c:dPt>
            <c:idx val="0"/>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1-2CB9-47FA-B0D7-B9ABD71E974F}"/>
              </c:ext>
            </c:extLst>
          </c:dPt>
          <c:dPt>
            <c:idx val="1"/>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3-2CB9-47FA-B0D7-B9ABD71E974F}"/>
              </c:ext>
            </c:extLst>
          </c:dPt>
          <c:dPt>
            <c:idx val="2"/>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5-2CB9-47FA-B0D7-B9ABD71E974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Predictions!$A$17:$A$21</c:f>
              <c:strCache>
                <c:ptCount val="4"/>
                <c:pt idx="0">
                  <c:v>Laptop</c:v>
                </c:pt>
                <c:pt idx="1">
                  <c:v>Netbook</c:v>
                </c:pt>
                <c:pt idx="2">
                  <c:v>PC</c:v>
                </c:pt>
                <c:pt idx="3">
                  <c:v>Smartphone</c:v>
                </c:pt>
              </c:strCache>
            </c:strRef>
          </c:cat>
          <c:val>
            <c:numRef>
              <c:f>Predictions!$B$17:$B$21</c:f>
              <c:numCache>
                <c:formatCode>_("$"* #,##0_);_("$"* \(#,##0\);_("$"* "-"??_);_(@_)</c:formatCode>
                <c:ptCount val="4"/>
                <c:pt idx="0">
                  <c:v>129046.7074880001</c:v>
                </c:pt>
                <c:pt idx="1">
                  <c:v>110958.23152741327</c:v>
                </c:pt>
                <c:pt idx="2">
                  <c:v>98320.372588888975</c:v>
                </c:pt>
                <c:pt idx="3">
                  <c:v>44508.54023466666</c:v>
                </c:pt>
              </c:numCache>
            </c:numRef>
          </c:val>
          <c:extLst>
            <c:ext xmlns:c16="http://schemas.microsoft.com/office/drawing/2014/chart" uri="{C3380CC4-5D6E-409C-BE32-E72D297353CC}">
              <c16:uniqueId val="{00000006-2CB9-47FA-B0D7-B9ABD71E974F}"/>
            </c:ext>
          </c:extLst>
        </c:ser>
        <c:dLbls>
          <c:dLblPos val="outEnd"/>
          <c:showLegendKey val="0"/>
          <c:showVal val="1"/>
          <c:showCatName val="0"/>
          <c:showSerName val="0"/>
          <c:showPercent val="0"/>
          <c:showBubbleSize val="0"/>
        </c:dLbls>
        <c:gapWidth val="219"/>
        <c:axId val="508551368"/>
        <c:axId val="508550056"/>
      </c:barChart>
      <c:lineChart>
        <c:grouping val="standard"/>
        <c:varyColors val="0"/>
        <c:ser>
          <c:idx val="1"/>
          <c:order val="1"/>
          <c:tx>
            <c:strRef>
              <c:f>Predictions!$C$16</c:f>
              <c:strCache>
                <c:ptCount val="1"/>
                <c:pt idx="0">
                  <c:v>Volume Predictions</c:v>
                </c:pt>
              </c:strCache>
            </c:strRef>
          </c:tx>
          <c:spPr>
            <a:ln w="28575" cap="rnd">
              <a:solidFill>
                <a:schemeClr val="bg2">
                  <a:lumMod val="75000"/>
                </a:schemeClr>
              </a:solidFill>
              <a:round/>
            </a:ln>
            <a:effectLst/>
          </c:spPr>
          <c:marker>
            <c:symbol val="none"/>
          </c:marker>
          <c:dLbls>
            <c:dLbl>
              <c:idx val="0"/>
              <c:layout>
                <c:manualLayout>
                  <c:x val="-3.9890301670406407E-2"/>
                  <c:y val="4.253056884635841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CB9-47FA-B0D7-B9ABD71E974F}"/>
                </c:ext>
              </c:extLst>
            </c:dLbl>
            <c:dLbl>
              <c:idx val="1"/>
              <c:layout>
                <c:manualLayout>
                  <c:x val="-4.4876589379207223E-2"/>
                  <c:y val="0.2126528442317915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2CB9-47FA-B0D7-B9ABD71E974F}"/>
                </c:ext>
              </c:extLst>
            </c:dLbl>
            <c:dLbl>
              <c:idx val="2"/>
              <c:layout>
                <c:manualLayout>
                  <c:x val="-3.7397157816005985E-2"/>
                  <c:y val="3.1897926634768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2CB9-47FA-B0D7-B9ABD71E974F}"/>
                </c:ext>
              </c:extLst>
            </c:dLbl>
            <c:dLbl>
              <c:idx val="3"/>
              <c:layout>
                <c:manualLayout>
                  <c:x val="-4.4876528620496181E-2"/>
                  <c:y val="0.3420733856335416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CB9-47FA-B0D7-B9ABD71E974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Predictions!$A$17:$A$21</c:f>
              <c:strCache>
                <c:ptCount val="4"/>
                <c:pt idx="0">
                  <c:v>Laptop</c:v>
                </c:pt>
                <c:pt idx="1">
                  <c:v>Netbook</c:v>
                </c:pt>
                <c:pt idx="2">
                  <c:v>PC</c:v>
                </c:pt>
                <c:pt idx="3">
                  <c:v>Smartphone</c:v>
                </c:pt>
              </c:strCache>
            </c:strRef>
          </c:cat>
          <c:val>
            <c:numRef>
              <c:f>Predictions!$C$17:$C$21</c:f>
              <c:numCache>
                <c:formatCode>_(* #,##0_);_(* \(#,##0\);_(* "-"??_);_(@_)</c:formatCode>
                <c:ptCount val="4"/>
                <c:pt idx="0">
                  <c:v>665.74231111111192</c:v>
                </c:pt>
                <c:pt idx="1">
                  <c:v>2997.9680444444421</c:v>
                </c:pt>
                <c:pt idx="2">
                  <c:v>566.19404444444501</c:v>
                </c:pt>
                <c:pt idx="3">
                  <c:v>2261.6075999999998</c:v>
                </c:pt>
              </c:numCache>
            </c:numRef>
          </c:val>
          <c:smooth val="0"/>
          <c:extLst>
            <c:ext xmlns:c16="http://schemas.microsoft.com/office/drawing/2014/chart" uri="{C3380CC4-5D6E-409C-BE32-E72D297353CC}">
              <c16:uniqueId val="{0000000B-2CB9-47FA-B0D7-B9ABD71E974F}"/>
            </c:ext>
          </c:extLst>
        </c:ser>
        <c:dLbls>
          <c:showLegendKey val="0"/>
          <c:showVal val="0"/>
          <c:showCatName val="0"/>
          <c:showSerName val="0"/>
          <c:showPercent val="0"/>
          <c:showBubbleSize val="0"/>
        </c:dLbls>
        <c:marker val="1"/>
        <c:smooth val="0"/>
        <c:axId val="315077960"/>
        <c:axId val="315080912"/>
      </c:lineChart>
      <c:catAx>
        <c:axId val="508551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550056"/>
        <c:crosses val="autoZero"/>
        <c:auto val="1"/>
        <c:lblAlgn val="ctr"/>
        <c:lblOffset val="100"/>
        <c:noMultiLvlLbl val="0"/>
      </c:catAx>
      <c:valAx>
        <c:axId val="508550056"/>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8551368"/>
        <c:crosses val="autoZero"/>
        <c:crossBetween val="between"/>
      </c:valAx>
      <c:valAx>
        <c:axId val="315080912"/>
        <c:scaling>
          <c:orientation val="minMax"/>
        </c:scaling>
        <c:delete val="0"/>
        <c:axPos val="r"/>
        <c:numFmt formatCode="_(* #,##0_);_(* \(#,##0\);_(*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5077960"/>
        <c:crosses val="max"/>
        <c:crossBetween val="between"/>
      </c:valAx>
      <c:catAx>
        <c:axId val="315077960"/>
        <c:scaling>
          <c:orientation val="minMax"/>
        </c:scaling>
        <c:delete val="1"/>
        <c:axPos val="b"/>
        <c:numFmt formatCode="General" sourceLinked="1"/>
        <c:majorTickMark val="out"/>
        <c:minorTickMark val="none"/>
        <c:tickLblPos val="nextTo"/>
        <c:crossAx val="315080912"/>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[C2.T3output.xlsx]Predictions!Service Reviews by Product</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Service</a:t>
            </a:r>
            <a:r>
              <a:rPr lang="en-US" baseline="0"/>
              <a:t> Reviews by Product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solidFill>
              <a:schemeClr val="accent6"/>
            </a:solidFill>
          </a:ln>
          <a:effectLst/>
        </c:spPr>
        <c:marker>
          <c:symbol val="none"/>
        </c:marker>
      </c:pivotFmt>
      <c:pivotFmt>
        <c:idx val="1"/>
        <c:spPr>
          <a:solidFill>
            <a:srgbClr val="CC0000"/>
          </a:solidFill>
          <a:ln>
            <a:noFill/>
          </a:ln>
          <a:effectLst/>
        </c:spPr>
        <c:marker>
          <c:symbol val="none"/>
        </c:marker>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3"/>
            </a:solidFill>
            <a:round/>
          </a:ln>
          <a:effectLst/>
        </c:spPr>
        <c:marker>
          <c:symbol val="none"/>
        </c:marker>
        <c:dLbl>
          <c:idx val="0"/>
          <c:layout>
            <c:manualLayout>
              <c:x val="-4.4817927170868417E-2"/>
              <c:y val="6.23781676413254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3"/>
            </a:solidFill>
            <a:round/>
          </a:ln>
          <a:effectLst/>
        </c:spPr>
        <c:marker>
          <c:symbol val="none"/>
        </c:marker>
        <c:dLbl>
          <c:idx val="0"/>
          <c:layout>
            <c:manualLayout>
              <c:x val="-4.4817927170868417E-2"/>
              <c:y val="8.18713450292396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3"/>
            </a:solidFill>
            <a:round/>
          </a:ln>
          <a:effectLst/>
        </c:spPr>
        <c:marker>
          <c:symbol val="none"/>
        </c:marker>
        <c:dLbl>
          <c:idx val="0"/>
          <c:layout>
            <c:manualLayout>
              <c:x val="-5.0420168067226927E-2"/>
              <c:y val="8.187134502923976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3"/>
            </a:solidFill>
            <a:round/>
          </a:ln>
          <a:effectLst/>
        </c:spPr>
        <c:marker>
          <c:symbol val="none"/>
        </c:marker>
        <c:dLbl>
          <c:idx val="0"/>
          <c:layout>
            <c:manualLayout>
              <c:x val="-4.1083099906629318E-2"/>
              <c:y val="7.017543859649122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6"/>
          </a:solidFill>
          <a:ln>
            <a:solidFill>
              <a:schemeClr val="accent6"/>
            </a:solidFill>
          </a:ln>
          <a:effectLst/>
        </c:spPr>
        <c:marker>
          <c:symbol val="none"/>
        </c:marker>
      </c:pivotFmt>
      <c:pivotFmt>
        <c:idx val="8"/>
        <c:spPr>
          <a:solidFill>
            <a:srgbClr val="CC0000"/>
          </a:solidFill>
          <a:ln>
            <a:noFill/>
          </a:ln>
          <a:effectLst/>
        </c:spPr>
        <c:marker>
          <c:symbol val="none"/>
        </c:marker>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3"/>
            </a:solidFill>
            <a:round/>
          </a:ln>
          <a:effectLst/>
        </c:spPr>
        <c:marker>
          <c:symbol val="none"/>
        </c:marker>
        <c:dLbl>
          <c:idx val="0"/>
          <c:layout>
            <c:manualLayout>
              <c:x val="-4.1083099906629318E-2"/>
              <c:y val="7.017543859649122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3"/>
            </a:solidFill>
            <a:round/>
          </a:ln>
          <a:effectLst/>
        </c:spPr>
        <c:marker>
          <c:symbol val="none"/>
        </c:marker>
        <c:dLbl>
          <c:idx val="0"/>
          <c:layout>
            <c:manualLayout>
              <c:x val="-5.0420168067226927E-2"/>
              <c:y val="8.187134502923976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3"/>
            </a:solidFill>
            <a:round/>
          </a:ln>
          <a:effectLst/>
        </c:spPr>
        <c:marker>
          <c:symbol val="none"/>
        </c:marker>
        <c:dLbl>
          <c:idx val="0"/>
          <c:layout>
            <c:manualLayout>
              <c:x val="-4.4817927170868417E-2"/>
              <c:y val="8.18713450292396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3"/>
            </a:solidFill>
            <a:round/>
          </a:ln>
          <a:effectLst/>
        </c:spPr>
        <c:marker>
          <c:symbol val="none"/>
        </c:marker>
        <c:dLbl>
          <c:idx val="0"/>
          <c:layout>
            <c:manualLayout>
              <c:x val="-4.4817927170868417E-2"/>
              <c:y val="6.23781676413254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6"/>
          </a:solidFill>
          <a:ln>
            <a:solidFill>
              <a:schemeClr val="accent6"/>
            </a:solidFill>
          </a:ln>
          <a:effectLst/>
        </c:spPr>
        <c:marker>
          <c:symbol val="none"/>
        </c:marker>
      </c:pivotFmt>
      <c:pivotFmt>
        <c:idx val="15"/>
        <c:spPr>
          <a:solidFill>
            <a:srgbClr val="CC0000"/>
          </a:solidFill>
          <a:ln>
            <a:noFill/>
          </a:ln>
          <a:effectLst/>
        </c:spPr>
        <c:marker>
          <c:symbol val="none"/>
        </c:marker>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3"/>
            </a:solidFill>
            <a:round/>
          </a:ln>
          <a:effectLst/>
        </c:spPr>
        <c:marker>
          <c:symbol val="none"/>
        </c:marker>
        <c:dLbl>
          <c:idx val="0"/>
          <c:layout>
            <c:manualLayout>
              <c:x val="-4.1083099906629318E-2"/>
              <c:y val="7.017543859649122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3"/>
            </a:solidFill>
            <a:round/>
          </a:ln>
          <a:effectLst/>
        </c:spPr>
        <c:marker>
          <c:symbol val="none"/>
        </c:marker>
        <c:dLbl>
          <c:idx val="0"/>
          <c:layout>
            <c:manualLayout>
              <c:x val="-5.0420168067226927E-2"/>
              <c:y val="8.187134502923976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3"/>
            </a:solidFill>
            <a:round/>
          </a:ln>
          <a:effectLst/>
        </c:spPr>
        <c:marker>
          <c:symbol val="none"/>
        </c:marker>
        <c:dLbl>
          <c:idx val="0"/>
          <c:layout>
            <c:manualLayout>
              <c:x val="-4.4817927170868417E-2"/>
              <c:y val="8.187134502923969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3"/>
            </a:solidFill>
            <a:round/>
          </a:ln>
          <a:effectLst/>
        </c:spPr>
        <c:marker>
          <c:symbol val="none"/>
        </c:marker>
        <c:dLbl>
          <c:idx val="0"/>
          <c:layout>
            <c:manualLayout>
              <c:x val="-4.4817927170868417E-2"/>
              <c:y val="6.23781676413254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Predictions!$R$18</c:f>
              <c:strCache>
                <c:ptCount val="1"/>
                <c:pt idx="0">
                  <c:v>Positive Reviews</c:v>
                </c:pt>
              </c:strCache>
            </c:strRef>
          </c:tx>
          <c:spPr>
            <a:solidFill>
              <a:srgbClr val="5DA96A"/>
            </a:solidFill>
            <a:ln>
              <a:solidFill>
                <a:schemeClr val="accent6"/>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Predictions!$Q$19:$Q$23</c:f>
              <c:strCache>
                <c:ptCount val="4"/>
                <c:pt idx="0">
                  <c:v>Laptop</c:v>
                </c:pt>
                <c:pt idx="1">
                  <c:v>Netbook</c:v>
                </c:pt>
                <c:pt idx="2">
                  <c:v>PC</c:v>
                </c:pt>
                <c:pt idx="3">
                  <c:v>Smartphone</c:v>
                </c:pt>
              </c:strCache>
            </c:strRef>
          </c:cat>
          <c:val>
            <c:numRef>
              <c:f>Predictions!$R$19:$R$23</c:f>
              <c:numCache>
                <c:formatCode>General</c:formatCode>
                <c:ptCount val="4"/>
                <c:pt idx="0">
                  <c:v>13</c:v>
                </c:pt>
                <c:pt idx="1">
                  <c:v>36</c:v>
                </c:pt>
                <c:pt idx="2">
                  <c:v>19</c:v>
                </c:pt>
                <c:pt idx="3">
                  <c:v>31</c:v>
                </c:pt>
              </c:numCache>
            </c:numRef>
          </c:val>
          <c:extLst>
            <c:ext xmlns:c16="http://schemas.microsoft.com/office/drawing/2014/chart" uri="{C3380CC4-5D6E-409C-BE32-E72D297353CC}">
              <c16:uniqueId val="{00000000-C832-49FD-A3CD-4B82FA032882}"/>
            </c:ext>
          </c:extLst>
        </c:ser>
        <c:ser>
          <c:idx val="1"/>
          <c:order val="1"/>
          <c:tx>
            <c:strRef>
              <c:f>Predictions!$S$18</c:f>
              <c:strCache>
                <c:ptCount val="1"/>
                <c:pt idx="0">
                  <c:v>Negative Reviews</c:v>
                </c:pt>
              </c:strCache>
            </c:strRef>
          </c:tx>
          <c:spPr>
            <a:solidFill>
              <a:srgbClr val="CC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Predictions!$Q$19:$Q$23</c:f>
              <c:strCache>
                <c:ptCount val="4"/>
                <c:pt idx="0">
                  <c:v>Laptop</c:v>
                </c:pt>
                <c:pt idx="1">
                  <c:v>Netbook</c:v>
                </c:pt>
                <c:pt idx="2">
                  <c:v>PC</c:v>
                </c:pt>
                <c:pt idx="3">
                  <c:v>Smartphone</c:v>
                </c:pt>
              </c:strCache>
            </c:strRef>
          </c:cat>
          <c:val>
            <c:numRef>
              <c:f>Predictions!$S$19:$S$23</c:f>
              <c:numCache>
                <c:formatCode>General</c:formatCode>
                <c:ptCount val="4"/>
                <c:pt idx="0">
                  <c:v>7</c:v>
                </c:pt>
                <c:pt idx="1">
                  <c:v>36</c:v>
                </c:pt>
                <c:pt idx="2">
                  <c:v>8</c:v>
                </c:pt>
                <c:pt idx="3">
                  <c:v>20</c:v>
                </c:pt>
              </c:numCache>
            </c:numRef>
          </c:val>
          <c:extLst>
            <c:ext xmlns:c16="http://schemas.microsoft.com/office/drawing/2014/chart" uri="{C3380CC4-5D6E-409C-BE32-E72D297353CC}">
              <c16:uniqueId val="{00000001-C832-49FD-A3CD-4B82FA032882}"/>
            </c:ext>
          </c:extLst>
        </c:ser>
        <c:dLbls>
          <c:showLegendKey val="0"/>
          <c:showVal val="0"/>
          <c:showCatName val="0"/>
          <c:showSerName val="0"/>
          <c:showPercent val="0"/>
          <c:showBubbleSize val="0"/>
        </c:dLbls>
        <c:gapWidth val="219"/>
        <c:axId val="317920640"/>
        <c:axId val="317920312"/>
      </c:barChart>
      <c:lineChart>
        <c:grouping val="standard"/>
        <c:varyColors val="0"/>
        <c:ser>
          <c:idx val="2"/>
          <c:order val="2"/>
          <c:tx>
            <c:strRef>
              <c:f>Predictions!$T$18</c:f>
              <c:strCache>
                <c:ptCount val="1"/>
                <c:pt idx="0">
                  <c:v>Sales Predictions</c:v>
                </c:pt>
              </c:strCache>
            </c:strRef>
          </c:tx>
          <c:spPr>
            <a:ln w="28575" cap="rnd">
              <a:solidFill>
                <a:schemeClr val="bg1">
                  <a:lumMod val="85000"/>
                </a:schemeClr>
              </a:solidFill>
              <a:round/>
            </a:ln>
            <a:effectLst/>
          </c:spPr>
          <c:marker>
            <c:symbol val="none"/>
          </c:marker>
          <c:dLbls>
            <c:dLbl>
              <c:idx val="0"/>
              <c:layout>
                <c:manualLayout>
                  <c:x val="-4.1083099906629318E-2"/>
                  <c:y val="7.01754385964912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832-49FD-A3CD-4B82FA032882}"/>
                </c:ext>
              </c:extLst>
            </c:dLbl>
            <c:dLbl>
              <c:idx val="1"/>
              <c:layout>
                <c:manualLayout>
                  <c:x val="-6.1174759016300428E-2"/>
                  <c:y val="-0.1754385964912281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832-49FD-A3CD-4B82FA032882}"/>
                </c:ext>
              </c:extLst>
            </c:dLbl>
            <c:dLbl>
              <c:idx val="2"/>
              <c:layout>
                <c:manualLayout>
                  <c:x val="-4.4817927170868417E-2"/>
                  <c:y val="8.187134502923969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832-49FD-A3CD-4B82FA032882}"/>
                </c:ext>
              </c:extLst>
            </c:dLbl>
            <c:dLbl>
              <c:idx val="3"/>
              <c:layout>
                <c:manualLayout>
                  <c:x val="-5.3421617103724395E-2"/>
                  <c:y val="-0.4483430799220272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32-49FD-A3CD-4B82FA03288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Predictions!$Q$19:$Q$23</c:f>
              <c:strCache>
                <c:ptCount val="4"/>
                <c:pt idx="0">
                  <c:v>Laptop</c:v>
                </c:pt>
                <c:pt idx="1">
                  <c:v>Netbook</c:v>
                </c:pt>
                <c:pt idx="2">
                  <c:v>PC</c:v>
                </c:pt>
                <c:pt idx="3">
                  <c:v>Smartphone</c:v>
                </c:pt>
              </c:strCache>
            </c:strRef>
          </c:cat>
          <c:val>
            <c:numRef>
              <c:f>Predictions!$T$19:$T$23</c:f>
              <c:numCache>
                <c:formatCode>_("$"* #,##0_);_("$"* \(#,##0\);_("$"* "-"??_);_(@_)</c:formatCode>
                <c:ptCount val="4"/>
                <c:pt idx="0">
                  <c:v>129046.7074880001</c:v>
                </c:pt>
                <c:pt idx="1">
                  <c:v>110958.23152741327</c:v>
                </c:pt>
                <c:pt idx="2">
                  <c:v>98320.372588888975</c:v>
                </c:pt>
                <c:pt idx="3">
                  <c:v>44508.54023466666</c:v>
                </c:pt>
              </c:numCache>
            </c:numRef>
          </c:val>
          <c:smooth val="0"/>
          <c:extLst>
            <c:ext xmlns:c16="http://schemas.microsoft.com/office/drawing/2014/chart" uri="{C3380CC4-5D6E-409C-BE32-E72D297353CC}">
              <c16:uniqueId val="{00000006-C832-49FD-A3CD-4B82FA032882}"/>
            </c:ext>
          </c:extLst>
        </c:ser>
        <c:dLbls>
          <c:showLegendKey val="0"/>
          <c:showVal val="0"/>
          <c:showCatName val="0"/>
          <c:showSerName val="0"/>
          <c:showPercent val="0"/>
          <c:showBubbleSize val="0"/>
        </c:dLbls>
        <c:marker val="1"/>
        <c:smooth val="0"/>
        <c:axId val="315598960"/>
        <c:axId val="315601256"/>
      </c:lineChart>
      <c:catAx>
        <c:axId val="317920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7920312"/>
        <c:crosses val="autoZero"/>
        <c:auto val="1"/>
        <c:lblAlgn val="ctr"/>
        <c:lblOffset val="100"/>
        <c:noMultiLvlLbl val="0"/>
      </c:catAx>
      <c:valAx>
        <c:axId val="317920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7920640"/>
        <c:crosses val="autoZero"/>
        <c:crossBetween val="between"/>
      </c:valAx>
      <c:valAx>
        <c:axId val="315601256"/>
        <c:scaling>
          <c:orientation val="minMax"/>
        </c:scaling>
        <c:delete val="0"/>
        <c:axPos val="r"/>
        <c:numFmt formatCode="_(&quot;$&quot;* #,##0_);_(&quot;$&quot;* \(#,##0\);_(&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5598960"/>
        <c:crosses val="max"/>
        <c:crossBetween val="between"/>
      </c:valAx>
      <c:catAx>
        <c:axId val="315598960"/>
        <c:scaling>
          <c:orientation val="minMax"/>
        </c:scaling>
        <c:delete val="1"/>
        <c:axPos val="b"/>
        <c:numFmt formatCode="General" sourceLinked="1"/>
        <c:majorTickMark val="out"/>
        <c:minorTickMark val="none"/>
        <c:tickLblPos val="nextTo"/>
        <c:crossAx val="315601256"/>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C2.T3output.xlsx]Predictions!PivotTable4</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 Reviews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w="28575" cap="rnd">
            <a:solidFill>
              <a:schemeClr val="accent1"/>
            </a:solidFill>
            <a:round/>
          </a:ln>
          <a:effectLst/>
        </c:spPr>
        <c:marker>
          <c:symbol val="none"/>
        </c:marker>
      </c:pivotFmt>
    </c:pivotFmts>
    <c:plotArea>
      <c:layout/>
      <c:barChart>
        <c:barDir val="col"/>
        <c:grouping val="clustered"/>
        <c:varyColors val="0"/>
        <c:ser>
          <c:idx val="0"/>
          <c:order val="0"/>
          <c:tx>
            <c:strRef>
              <c:f>Predictions!$D$45</c:f>
              <c:strCache>
                <c:ptCount val="1"/>
                <c:pt idx="0">
                  <c:v>5 Star Review</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Predictions!$C$46:$C$50</c:f>
              <c:strCache>
                <c:ptCount val="4"/>
                <c:pt idx="0">
                  <c:v>Laptop</c:v>
                </c:pt>
                <c:pt idx="1">
                  <c:v>Netbook</c:v>
                </c:pt>
                <c:pt idx="2">
                  <c:v>PC</c:v>
                </c:pt>
                <c:pt idx="3">
                  <c:v>Smartphone</c:v>
                </c:pt>
              </c:strCache>
            </c:strRef>
          </c:cat>
          <c:val>
            <c:numRef>
              <c:f>Predictions!$D$46:$D$50</c:f>
              <c:numCache>
                <c:formatCode>_(* #,##0_);_(* \(#,##0\);_(* "-"??_);_(@_)</c:formatCode>
                <c:ptCount val="4"/>
                <c:pt idx="0">
                  <c:v>129</c:v>
                </c:pt>
                <c:pt idx="1">
                  <c:v>46</c:v>
                </c:pt>
                <c:pt idx="2">
                  <c:v>14.5</c:v>
                </c:pt>
                <c:pt idx="3">
                  <c:v>452</c:v>
                </c:pt>
              </c:numCache>
            </c:numRef>
          </c:val>
          <c:extLst>
            <c:ext xmlns:c16="http://schemas.microsoft.com/office/drawing/2014/chart" uri="{C3380CC4-5D6E-409C-BE32-E72D297353CC}">
              <c16:uniqueId val="{00000000-D05E-4435-B1C5-396156B613F9}"/>
            </c:ext>
          </c:extLst>
        </c:ser>
        <c:ser>
          <c:idx val="1"/>
          <c:order val="1"/>
          <c:tx>
            <c:strRef>
              <c:f>Predictions!$E$45</c:f>
              <c:strCache>
                <c:ptCount val="1"/>
                <c:pt idx="0">
                  <c:v>4 Star Review</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Predictions!$C$46:$C$50</c:f>
              <c:strCache>
                <c:ptCount val="4"/>
                <c:pt idx="0">
                  <c:v>Laptop</c:v>
                </c:pt>
                <c:pt idx="1">
                  <c:v>Netbook</c:v>
                </c:pt>
                <c:pt idx="2">
                  <c:v>PC</c:v>
                </c:pt>
                <c:pt idx="3">
                  <c:v>Smartphone</c:v>
                </c:pt>
              </c:strCache>
            </c:strRef>
          </c:cat>
          <c:val>
            <c:numRef>
              <c:f>Predictions!$E$46:$E$50</c:f>
              <c:numCache>
                <c:formatCode>_(* #,##0_);_(* \(#,##0\);_(* "-"??_);_(@_)</c:formatCode>
                <c:ptCount val="4"/>
                <c:pt idx="0">
                  <c:v>64</c:v>
                </c:pt>
                <c:pt idx="1">
                  <c:v>20</c:v>
                </c:pt>
                <c:pt idx="2">
                  <c:v>5.5</c:v>
                </c:pt>
                <c:pt idx="3">
                  <c:v>71</c:v>
                </c:pt>
              </c:numCache>
            </c:numRef>
          </c:val>
          <c:extLst>
            <c:ext xmlns:c16="http://schemas.microsoft.com/office/drawing/2014/chart" uri="{C3380CC4-5D6E-409C-BE32-E72D297353CC}">
              <c16:uniqueId val="{00000001-D05E-4435-B1C5-396156B613F9}"/>
            </c:ext>
          </c:extLst>
        </c:ser>
        <c:ser>
          <c:idx val="2"/>
          <c:order val="2"/>
          <c:tx>
            <c:strRef>
              <c:f>Predictions!$F$45</c:f>
              <c:strCache>
                <c:ptCount val="1"/>
                <c:pt idx="0">
                  <c:v>3 Star Review</c:v>
                </c:pt>
              </c:strCache>
            </c:strRef>
          </c:tx>
          <c:spPr>
            <a:solidFill>
              <a:srgbClr val="FFFF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Predictions!$C$46:$C$50</c:f>
              <c:strCache>
                <c:ptCount val="4"/>
                <c:pt idx="0">
                  <c:v>Laptop</c:v>
                </c:pt>
                <c:pt idx="1">
                  <c:v>Netbook</c:v>
                </c:pt>
                <c:pt idx="2">
                  <c:v>PC</c:v>
                </c:pt>
                <c:pt idx="3">
                  <c:v>Smartphone</c:v>
                </c:pt>
              </c:strCache>
            </c:strRef>
          </c:cat>
          <c:val>
            <c:numRef>
              <c:f>Predictions!$F$46:$F$50</c:f>
              <c:numCache>
                <c:formatCode>_(* #,##0_);_(* \(#,##0\);_(* "-"??_);_(@_)</c:formatCode>
                <c:ptCount val="4"/>
                <c:pt idx="0">
                  <c:v>23</c:v>
                </c:pt>
                <c:pt idx="1">
                  <c:v>14</c:v>
                </c:pt>
                <c:pt idx="2">
                  <c:v>2.5</c:v>
                </c:pt>
                <c:pt idx="3">
                  <c:v>30</c:v>
                </c:pt>
              </c:numCache>
            </c:numRef>
          </c:val>
          <c:extLst>
            <c:ext xmlns:c16="http://schemas.microsoft.com/office/drawing/2014/chart" uri="{C3380CC4-5D6E-409C-BE32-E72D297353CC}">
              <c16:uniqueId val="{00000002-D05E-4435-B1C5-396156B613F9}"/>
            </c:ext>
          </c:extLst>
        </c:ser>
        <c:ser>
          <c:idx val="3"/>
          <c:order val="3"/>
          <c:tx>
            <c:strRef>
              <c:f>Predictions!$G$45</c:f>
              <c:strCache>
                <c:ptCount val="1"/>
                <c:pt idx="0">
                  <c:v>2 Star Review</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Predictions!$C$46:$C$50</c:f>
              <c:strCache>
                <c:ptCount val="4"/>
                <c:pt idx="0">
                  <c:v>Laptop</c:v>
                </c:pt>
                <c:pt idx="1">
                  <c:v>Netbook</c:v>
                </c:pt>
                <c:pt idx="2">
                  <c:v>PC</c:v>
                </c:pt>
                <c:pt idx="3">
                  <c:v>Smartphone</c:v>
                </c:pt>
              </c:strCache>
            </c:strRef>
          </c:cat>
          <c:val>
            <c:numRef>
              <c:f>Predictions!$G$46:$G$50</c:f>
              <c:numCache>
                <c:formatCode>_(* #,##0_);_(* \(#,##0\);_(* "-"??_);_(@_)</c:formatCode>
                <c:ptCount val="4"/>
                <c:pt idx="0">
                  <c:v>15</c:v>
                </c:pt>
                <c:pt idx="1">
                  <c:v>6</c:v>
                </c:pt>
                <c:pt idx="2">
                  <c:v>0</c:v>
                </c:pt>
                <c:pt idx="3">
                  <c:v>25</c:v>
                </c:pt>
              </c:numCache>
            </c:numRef>
          </c:val>
          <c:extLst>
            <c:ext xmlns:c16="http://schemas.microsoft.com/office/drawing/2014/chart" uri="{C3380CC4-5D6E-409C-BE32-E72D297353CC}">
              <c16:uniqueId val="{00000003-D05E-4435-B1C5-396156B613F9}"/>
            </c:ext>
          </c:extLst>
        </c:ser>
        <c:ser>
          <c:idx val="4"/>
          <c:order val="4"/>
          <c:tx>
            <c:strRef>
              <c:f>Predictions!$H$45</c:f>
              <c:strCache>
                <c:ptCount val="1"/>
                <c:pt idx="0">
                  <c:v>1 Star Review</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Predictions!$C$46:$C$50</c:f>
              <c:strCache>
                <c:ptCount val="4"/>
                <c:pt idx="0">
                  <c:v>Laptop</c:v>
                </c:pt>
                <c:pt idx="1">
                  <c:v>Netbook</c:v>
                </c:pt>
                <c:pt idx="2">
                  <c:v>PC</c:v>
                </c:pt>
                <c:pt idx="3">
                  <c:v>Smartphone</c:v>
                </c:pt>
              </c:strCache>
            </c:strRef>
          </c:cat>
          <c:val>
            <c:numRef>
              <c:f>Predictions!$H$46:$H$50</c:f>
              <c:numCache>
                <c:formatCode>_(* #,##0_);_(* \(#,##0\);_(* "-"??_);_(@_)</c:formatCode>
                <c:ptCount val="4"/>
                <c:pt idx="0">
                  <c:v>51</c:v>
                </c:pt>
                <c:pt idx="1">
                  <c:v>20</c:v>
                </c:pt>
                <c:pt idx="2">
                  <c:v>6</c:v>
                </c:pt>
                <c:pt idx="3">
                  <c:v>49</c:v>
                </c:pt>
              </c:numCache>
            </c:numRef>
          </c:val>
          <c:extLst>
            <c:ext xmlns:c16="http://schemas.microsoft.com/office/drawing/2014/chart" uri="{C3380CC4-5D6E-409C-BE32-E72D297353CC}">
              <c16:uniqueId val="{00000004-D05E-4435-B1C5-396156B613F9}"/>
            </c:ext>
          </c:extLst>
        </c:ser>
        <c:dLbls>
          <c:showLegendKey val="0"/>
          <c:showVal val="0"/>
          <c:showCatName val="0"/>
          <c:showSerName val="0"/>
          <c:showPercent val="0"/>
          <c:showBubbleSize val="0"/>
        </c:dLbls>
        <c:gapWidth val="219"/>
        <c:axId val="312427112"/>
        <c:axId val="312429408"/>
      </c:barChart>
      <c:lineChart>
        <c:grouping val="standard"/>
        <c:varyColors val="0"/>
        <c:ser>
          <c:idx val="5"/>
          <c:order val="5"/>
          <c:tx>
            <c:strRef>
              <c:f>Predictions!$I$45</c:f>
              <c:strCache>
                <c:ptCount val="1"/>
                <c:pt idx="0">
                  <c:v>Sum of Predicted Sales</c:v>
                </c:pt>
              </c:strCache>
            </c:strRef>
          </c:tx>
          <c:spPr>
            <a:ln w="28575" cap="rnd">
              <a:solidFill>
                <a:schemeClr val="bg1">
                  <a:lumMod val="75000"/>
                </a:schemeClr>
              </a:solidFill>
              <a:round/>
            </a:ln>
            <a:effectLst/>
          </c:spPr>
          <c:marker>
            <c:symbol val="none"/>
          </c:marker>
          <c:dLbls>
            <c:dLbl>
              <c:idx val="0"/>
              <c:layout>
                <c:manualLayout>
                  <c:x val="-7.2097383592658562E-2"/>
                  <c:y val="-3.7370767232284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05E-4435-B1C5-396156B613F9}"/>
                </c:ext>
              </c:extLst>
            </c:dLbl>
            <c:dLbl>
              <c:idx val="1"/>
              <c:layout>
                <c:manualLayout>
                  <c:x val="-2.8401999597107958E-2"/>
                  <c:y val="-5.77548220862572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05E-4435-B1C5-396156B613F9}"/>
                </c:ext>
              </c:extLst>
            </c:dLbl>
            <c:dLbl>
              <c:idx val="2"/>
              <c:layout>
                <c:manualLayout>
                  <c:x val="-6.3358306793548425E-2"/>
                  <c:y val="5.77548220862571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D05E-4435-B1C5-396156B613F9}"/>
                </c:ext>
              </c:extLst>
            </c:dLbl>
            <c:dLbl>
              <c:idx val="3"/>
              <c:layout>
                <c:manualLayout>
                  <c:x val="-4.1510614795773108E-2"/>
                  <c:y val="1.698671237831093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05E-4435-B1C5-396156B613F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Predictions!$C$46:$C$50</c:f>
              <c:strCache>
                <c:ptCount val="4"/>
                <c:pt idx="0">
                  <c:v>Laptop</c:v>
                </c:pt>
                <c:pt idx="1">
                  <c:v>Netbook</c:v>
                </c:pt>
                <c:pt idx="2">
                  <c:v>PC</c:v>
                </c:pt>
                <c:pt idx="3">
                  <c:v>Smartphone</c:v>
                </c:pt>
              </c:strCache>
            </c:strRef>
          </c:cat>
          <c:val>
            <c:numRef>
              <c:f>Predictions!$I$46:$I$50</c:f>
              <c:numCache>
                <c:formatCode>_("$"* #,##0_);_("$"* \(#,##0\);_("$"* "-"??_);_(@_)</c:formatCode>
                <c:ptCount val="4"/>
                <c:pt idx="0">
                  <c:v>129046.7074880001</c:v>
                </c:pt>
                <c:pt idx="1">
                  <c:v>110958.23152741327</c:v>
                </c:pt>
                <c:pt idx="2">
                  <c:v>98320.372588888975</c:v>
                </c:pt>
                <c:pt idx="3">
                  <c:v>44508.54023466666</c:v>
                </c:pt>
              </c:numCache>
            </c:numRef>
          </c:val>
          <c:smooth val="0"/>
          <c:extLst>
            <c:ext xmlns:c16="http://schemas.microsoft.com/office/drawing/2014/chart" uri="{C3380CC4-5D6E-409C-BE32-E72D297353CC}">
              <c16:uniqueId val="{00000005-D05E-4435-B1C5-396156B613F9}"/>
            </c:ext>
          </c:extLst>
        </c:ser>
        <c:dLbls>
          <c:showLegendKey val="0"/>
          <c:showVal val="0"/>
          <c:showCatName val="0"/>
          <c:showSerName val="0"/>
          <c:showPercent val="0"/>
          <c:showBubbleSize val="0"/>
        </c:dLbls>
        <c:marker val="1"/>
        <c:smooth val="0"/>
        <c:axId val="272104544"/>
        <c:axId val="272108152"/>
      </c:lineChart>
      <c:catAx>
        <c:axId val="312427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429408"/>
        <c:crosses val="autoZero"/>
        <c:auto val="1"/>
        <c:lblAlgn val="ctr"/>
        <c:lblOffset val="100"/>
        <c:noMultiLvlLbl val="0"/>
      </c:catAx>
      <c:valAx>
        <c:axId val="312429408"/>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427112"/>
        <c:crosses val="autoZero"/>
        <c:crossBetween val="between"/>
      </c:valAx>
      <c:valAx>
        <c:axId val="272108152"/>
        <c:scaling>
          <c:orientation val="minMax"/>
        </c:scaling>
        <c:delete val="0"/>
        <c:axPos val="r"/>
        <c:numFmt formatCode="_(&quot;$&quot;* #,##0_);_(&quot;$&quot;* \(#,##0\);_(&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2104544"/>
        <c:crosses val="max"/>
        <c:crossBetween val="between"/>
      </c:valAx>
      <c:catAx>
        <c:axId val="272104544"/>
        <c:scaling>
          <c:orientation val="minMax"/>
        </c:scaling>
        <c:delete val="1"/>
        <c:axPos val="b"/>
        <c:numFmt formatCode="General" sourceLinked="1"/>
        <c:majorTickMark val="out"/>
        <c:minorTickMark val="none"/>
        <c:tickLblPos val="nextTo"/>
        <c:crossAx val="272108152"/>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35A3D-6749-46A3-B762-CE2306F59E0A}" type="datetimeFigureOut">
              <a:rPr lang="en-US" smtClean="0"/>
              <a:t>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DC25E1-B56B-4B73-8478-ECF500E21728}" type="slidenum">
              <a:rPr lang="en-US" smtClean="0"/>
              <a:t>‹#›</a:t>
            </a:fld>
            <a:endParaRPr lang="en-US"/>
          </a:p>
        </p:txBody>
      </p:sp>
    </p:spTree>
    <p:extLst>
      <p:ext uri="{BB962C8B-B14F-4D97-AF65-F5344CB8AC3E}">
        <p14:creationId xmlns:p14="http://schemas.microsoft.com/office/powerpoint/2010/main" val="262199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25CEC2E-336C-4ABB-ACD3-A8ED746BC51D}" type="slidenum">
              <a:rPr lang="en-US" smtClean="0"/>
              <a:t>3</a:t>
            </a:fld>
            <a:endParaRPr lang="en-US"/>
          </a:p>
        </p:txBody>
      </p:sp>
    </p:spTree>
    <p:extLst>
      <p:ext uri="{BB962C8B-B14F-4D97-AF65-F5344CB8AC3E}">
        <p14:creationId xmlns:p14="http://schemas.microsoft.com/office/powerpoint/2010/main" val="1570542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five</a:t>
            </a:r>
            <a:r>
              <a:rPr lang="en-US" baseline="0" dirty="0"/>
              <a:t> attributes, we wanted to see whether any attribute indicated an irregular buying pattern. In other words, did any attribute give us any indication that the entire group, or a segment within that attribute, is more likely to purchase one product of the other.</a:t>
            </a:r>
          </a:p>
          <a:p>
            <a:endParaRPr lang="en-US" baseline="0" dirty="0"/>
          </a:p>
          <a:p>
            <a:r>
              <a:rPr lang="en-US" baseline="0" dirty="0"/>
              <a:t>We’ll first look at the attributes that didn’t indicate any irregularities. These attributes with no irregularities are Region, Car Owned, Age Group, and Education Level. Looking at data within each attribute, we can see that for the most part each segment within the attribute population, no irregular preferences are present.</a:t>
            </a:r>
          </a:p>
          <a:p>
            <a:endParaRPr lang="en-US" baseline="0" dirty="0"/>
          </a:p>
          <a:p>
            <a:r>
              <a:rPr lang="en-US" baseline="0" dirty="0"/>
              <a:t>However that was not the case with our Salary Range data. &lt;next slide&gt;</a:t>
            </a:r>
            <a:endParaRPr lang="en-US" dirty="0"/>
          </a:p>
        </p:txBody>
      </p:sp>
      <p:sp>
        <p:nvSpPr>
          <p:cNvPr id="4" name="Slide Number Placeholder 3"/>
          <p:cNvSpPr>
            <a:spLocks noGrp="1"/>
          </p:cNvSpPr>
          <p:nvPr>
            <p:ph type="sldNum" sz="quarter" idx="10"/>
          </p:nvPr>
        </p:nvSpPr>
        <p:spPr/>
        <p:txBody>
          <a:bodyPr/>
          <a:lstStyle/>
          <a:p>
            <a:fld id="{125CEC2E-336C-4ABB-ACD3-A8ED746BC51D}" type="slidenum">
              <a:rPr lang="en-US" smtClean="0"/>
              <a:t>4</a:t>
            </a:fld>
            <a:endParaRPr lang="en-US"/>
          </a:p>
        </p:txBody>
      </p:sp>
    </p:spTree>
    <p:extLst>
      <p:ext uri="{BB962C8B-B14F-4D97-AF65-F5344CB8AC3E}">
        <p14:creationId xmlns:p14="http://schemas.microsoft.com/office/powerpoint/2010/main" val="3617030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a:t>
            </a:r>
            <a:r>
              <a:rPr lang="en-US" baseline="0" dirty="0"/>
              <a:t> our data from the perspective of Salary range we see a lower than expected preference amount for Acers for the $20k-30k and $110k-150k salary ranges. The Acer also had a higher than normal preference for the $50k-$100. From these we should target our Acer computers to our middle income customers and our Sony computers to our low and high-income customers.</a:t>
            </a:r>
          </a:p>
          <a:p>
            <a:endParaRPr lang="en-US" baseline="0" dirty="0"/>
          </a:p>
          <a:p>
            <a:r>
              <a:rPr lang="en-US" baseline="0" dirty="0"/>
              <a:t>Now we sell many computers, netbooks, and laptops and will pass it on to Jessica and Clayton to discuss which products will net us the most profit.</a:t>
            </a:r>
            <a:endParaRPr lang="en-US" dirty="0"/>
          </a:p>
        </p:txBody>
      </p:sp>
      <p:sp>
        <p:nvSpPr>
          <p:cNvPr id="4" name="Slide Number Placeholder 3"/>
          <p:cNvSpPr>
            <a:spLocks noGrp="1"/>
          </p:cNvSpPr>
          <p:nvPr>
            <p:ph type="sldNum" sz="quarter" idx="10"/>
          </p:nvPr>
        </p:nvSpPr>
        <p:spPr/>
        <p:txBody>
          <a:bodyPr/>
          <a:lstStyle/>
          <a:p>
            <a:fld id="{125CEC2E-336C-4ABB-ACD3-A8ED746BC51D}" type="slidenum">
              <a:rPr lang="en-US" smtClean="0"/>
              <a:t>5</a:t>
            </a:fld>
            <a:endParaRPr lang="en-US"/>
          </a:p>
        </p:txBody>
      </p:sp>
    </p:spTree>
    <p:extLst>
      <p:ext uri="{BB962C8B-B14F-4D97-AF65-F5344CB8AC3E}">
        <p14:creationId xmlns:p14="http://schemas.microsoft.com/office/powerpoint/2010/main" val="2587149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AAD347D-5ACD-4C99-B74B-A9C85AD731AF}" type="datetimeFigureOut">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13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88134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4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1025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3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1218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0245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07794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1555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1468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112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AD347D-5ACD-4C99-B74B-A9C85AD731AF}" type="datetimeFigureOut">
              <a:rPr lang="en-US" smtClean="0"/>
              <a:t>1/3/2018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02111984F565}"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16427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600" dirty="0"/>
              <a:t>Team Presentation: BLACKWELL ELECTRONICS</a:t>
            </a:r>
          </a:p>
        </p:txBody>
      </p:sp>
      <p:sp>
        <p:nvSpPr>
          <p:cNvPr id="5" name="Subtitle 4"/>
          <p:cNvSpPr>
            <a:spLocks noGrp="1"/>
          </p:cNvSpPr>
          <p:nvPr>
            <p:ph type="subTitle" idx="1"/>
          </p:nvPr>
        </p:nvSpPr>
        <p:spPr/>
        <p:txBody>
          <a:bodyPr/>
          <a:lstStyle/>
          <a:p>
            <a:r>
              <a:rPr lang="en-US" dirty="0"/>
              <a:t>Vani BV, Jessica Williams, Saad Yousef, </a:t>
            </a:r>
            <a:r>
              <a:rPr lang="en-US" dirty="0" err="1"/>
              <a:t>Khristine</a:t>
            </a:r>
            <a:r>
              <a:rPr lang="en-US" dirty="0"/>
              <a:t> </a:t>
            </a:r>
            <a:r>
              <a:rPr lang="en-US" dirty="0" err="1"/>
              <a:t>Queja</a:t>
            </a:r>
            <a:r>
              <a:rPr lang="en-US" dirty="0"/>
              <a:t>, Clayton Ehrlich</a:t>
            </a:r>
          </a:p>
        </p:txBody>
      </p:sp>
    </p:spTree>
    <p:extLst>
      <p:ext uri="{BB962C8B-B14F-4D97-AF65-F5344CB8AC3E}">
        <p14:creationId xmlns:p14="http://schemas.microsoft.com/office/powerpoint/2010/main" val="3111237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a:ln w="635">
                  <a:noFill/>
                </a:ln>
                <a:solidFill>
                  <a:schemeClr val="tx1"/>
                </a:solidFill>
              </a:rPr>
              <a:t>Impact of Estimated Customer reviews by product</a:t>
            </a:r>
          </a:p>
        </p:txBody>
      </p:sp>
      <p:sp>
        <p:nvSpPr>
          <p:cNvPr id="3" name="Subtitle 2"/>
          <p:cNvSpPr>
            <a:spLocks noGrp="1"/>
          </p:cNvSpPr>
          <p:nvPr>
            <p:ph idx="1"/>
          </p:nvPr>
        </p:nvSpPr>
        <p:spPr>
          <a:xfrm>
            <a:off x="1024129" y="2286000"/>
            <a:ext cx="4860036" cy="4023360"/>
          </a:xfrm>
        </p:spPr>
        <p:txBody>
          <a:bodyPr>
            <a:normAutofit/>
          </a:bodyPr>
          <a:lstStyle/>
          <a:p>
            <a:pPr marL="0" marR="45720" indent="0">
              <a:buNone/>
            </a:pPr>
            <a:endParaRPr lang="en-US" sz="1800" dirty="0">
              <a:latin typeface="+mj-lt"/>
              <a:ea typeface="+mj-ea"/>
              <a:cs typeface="+mj-cs"/>
            </a:endParaRPr>
          </a:p>
          <a:p>
            <a:pPr marL="0" marR="45720" indent="0" algn="ctr">
              <a:buNone/>
            </a:pPr>
            <a:endParaRPr lang="en-US" sz="1800" dirty="0">
              <a:latin typeface="+mj-lt"/>
              <a:ea typeface="+mj-ea"/>
              <a:cs typeface="+mj-cs"/>
            </a:endParaRPr>
          </a:p>
          <a:p>
            <a:pPr marL="0" marR="45720" indent="0">
              <a:buNone/>
            </a:pPr>
            <a:r>
              <a:rPr lang="en-US" sz="2400" dirty="0">
                <a:latin typeface="+mj-lt"/>
                <a:ea typeface="+mj-ea"/>
                <a:cs typeface="+mj-cs"/>
              </a:rPr>
              <a:t>            </a:t>
            </a: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p:txBody>
      </p:sp>
      <p:sp>
        <p:nvSpPr>
          <p:cNvPr id="7" name="Subtitle 2">
            <a:extLst>
              <a:ext uri="{FF2B5EF4-FFF2-40B4-BE49-F238E27FC236}">
                <a16:creationId xmlns:a16="http://schemas.microsoft.com/office/drawing/2014/main" id="{17D8B898-B750-418E-8225-072E5A13DB2B}"/>
              </a:ext>
            </a:extLst>
          </p:cNvPr>
          <p:cNvSpPr txBox="1">
            <a:spLocks/>
          </p:cNvSpPr>
          <p:nvPr/>
        </p:nvSpPr>
        <p:spPr>
          <a:xfrm>
            <a:off x="1024128" y="2488223"/>
            <a:ext cx="5071872" cy="258388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45720" indent="0">
              <a:buFont typeface="Tw Cen MT" panose="020B0602020104020603" pitchFamily="34" charset="0"/>
              <a:buNone/>
            </a:pPr>
            <a:r>
              <a:rPr lang="en-US" sz="2400" dirty="0">
                <a:latin typeface="+mj-lt"/>
                <a:ea typeface="+mj-ea"/>
                <a:cs typeface="+mj-cs"/>
              </a:rPr>
              <a:t>Findings:</a:t>
            </a:r>
          </a:p>
          <a:p>
            <a:pPr marR="45720">
              <a:buFont typeface="Arial" panose="020B0604020202020204" pitchFamily="34" charset="0"/>
              <a:buChar char="•"/>
            </a:pPr>
            <a:r>
              <a:rPr lang="en-US" sz="1800" dirty="0">
                <a:latin typeface="+mj-lt"/>
                <a:ea typeface="+mj-ea"/>
                <a:cs typeface="+mj-cs"/>
              </a:rPr>
              <a:t>Like Service Reviews, Customer Review estimates do not appear to be a driver behind product sales</a:t>
            </a:r>
          </a:p>
          <a:p>
            <a:pPr marR="45720">
              <a:buFont typeface="Arial" panose="020B0604020202020204" pitchFamily="34" charset="0"/>
              <a:buChar char="•"/>
            </a:pPr>
            <a:r>
              <a:rPr lang="en-US" sz="1800" dirty="0">
                <a:latin typeface="+mj-lt"/>
                <a:ea typeface="+mj-ea"/>
                <a:cs typeface="+mj-cs"/>
              </a:rPr>
              <a:t>With Smartphones being utilized more and more in place of full fledged computers, and also being upgraded/replaced more often, it is not surprising that the most total ratings occurred for that product type</a:t>
            </a:r>
          </a:p>
          <a:p>
            <a:pPr marL="0" marR="45720" indent="0">
              <a:buNone/>
            </a:pPr>
            <a:endParaRPr lang="en-US" sz="2400" dirty="0">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p:txBody>
      </p:sp>
      <p:graphicFrame>
        <p:nvGraphicFramePr>
          <p:cNvPr id="10" name="Chart 9">
            <a:extLst>
              <a:ext uri="{FF2B5EF4-FFF2-40B4-BE49-F238E27FC236}">
                <a16:creationId xmlns:a16="http://schemas.microsoft.com/office/drawing/2014/main" id="{9CEC8D6C-D9F8-4003-A61B-402A42E5982E}"/>
              </a:ext>
            </a:extLst>
          </p:cNvPr>
          <p:cNvGraphicFramePr>
            <a:graphicFrameLocks/>
          </p:cNvGraphicFramePr>
          <p:nvPr>
            <p:extLst>
              <p:ext uri="{D42A27DB-BD31-4B8C-83A1-F6EECF244321}">
                <p14:modId xmlns:p14="http://schemas.microsoft.com/office/powerpoint/2010/main" val="83312244"/>
              </p:ext>
            </p:extLst>
          </p:nvPr>
        </p:nvGraphicFramePr>
        <p:xfrm>
          <a:off x="6096000" y="2575249"/>
          <a:ext cx="5812971" cy="37382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969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a:t>
            </a:r>
          </a:p>
        </p:txBody>
      </p:sp>
      <p:sp>
        <p:nvSpPr>
          <p:cNvPr id="3" name="Content Placeholder 2"/>
          <p:cNvSpPr>
            <a:spLocks noGrp="1"/>
          </p:cNvSpPr>
          <p:nvPr>
            <p:ph idx="1"/>
          </p:nvPr>
        </p:nvSpPr>
        <p:spPr>
          <a:xfrm>
            <a:off x="1024128" y="2084832"/>
            <a:ext cx="9720073" cy="4224528"/>
          </a:xfrm>
        </p:spPr>
        <p:txBody>
          <a:bodyPr/>
          <a:lstStyle/>
          <a:p>
            <a:r>
              <a:rPr lang="en-US" dirty="0"/>
              <a:t>Our next step was to determine whether it would be a sound investment to acquire </a:t>
            </a:r>
            <a:r>
              <a:rPr lang="en-US" dirty="0" err="1"/>
              <a:t>Electronidex</a:t>
            </a:r>
            <a:r>
              <a:rPr lang="en-US" dirty="0"/>
              <a:t>. To do this we need to determine:</a:t>
            </a:r>
          </a:p>
          <a:p>
            <a:endParaRPr lang="en-US" dirty="0"/>
          </a:p>
          <a:p>
            <a:r>
              <a:rPr lang="en-US" dirty="0"/>
              <a:t>What are their sales? How much did they sell?</a:t>
            </a:r>
          </a:p>
          <a:p>
            <a:r>
              <a:rPr lang="en-US" dirty="0"/>
              <a:t>What products sell  best?</a:t>
            </a:r>
          </a:p>
          <a:p>
            <a:r>
              <a:rPr lang="en-US" dirty="0"/>
              <a:t>What  products sell the least?</a:t>
            </a:r>
          </a:p>
          <a:p>
            <a:r>
              <a:rPr lang="en-US" dirty="0"/>
              <a:t>What combinations of products sell well together?</a:t>
            </a:r>
          </a:p>
          <a:p>
            <a:endParaRPr lang="en-US" dirty="0"/>
          </a:p>
        </p:txBody>
      </p:sp>
    </p:spTree>
    <p:extLst>
      <p:ext uri="{BB962C8B-B14F-4D97-AF65-F5344CB8AC3E}">
        <p14:creationId xmlns:p14="http://schemas.microsoft.com/office/powerpoint/2010/main" val="920593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189A-70F0-4616-9FA7-8EDCC3B84960}"/>
              </a:ext>
            </a:extLst>
          </p:cNvPr>
          <p:cNvSpPr>
            <a:spLocks noGrp="1"/>
          </p:cNvSpPr>
          <p:nvPr>
            <p:ph type="title"/>
          </p:nvPr>
        </p:nvSpPr>
        <p:spPr>
          <a:xfrm>
            <a:off x="874220" y="879438"/>
            <a:ext cx="9404723" cy="570739"/>
          </a:xfrm>
        </p:spPr>
        <p:txBody>
          <a:bodyPr>
            <a:noAutofit/>
          </a:bodyPr>
          <a:lstStyle/>
          <a:p>
            <a:r>
              <a:rPr lang="en-US" sz="3600" dirty="0"/>
              <a:t>Analysis of </a:t>
            </a:r>
            <a:r>
              <a:rPr lang="en-US" sz="3600" dirty="0" err="1"/>
              <a:t>Electronidex’s</a:t>
            </a:r>
            <a:r>
              <a:rPr lang="en-US" sz="3600" dirty="0"/>
              <a:t> transactions</a:t>
            </a:r>
          </a:p>
        </p:txBody>
      </p:sp>
      <p:sp>
        <p:nvSpPr>
          <p:cNvPr id="3" name="Content Placeholder 2">
            <a:extLst>
              <a:ext uri="{FF2B5EF4-FFF2-40B4-BE49-F238E27FC236}">
                <a16:creationId xmlns:a16="http://schemas.microsoft.com/office/drawing/2014/main" id="{9B75591A-9DC1-4CB7-B28C-28A4D4FD90CB}"/>
              </a:ext>
            </a:extLst>
          </p:cNvPr>
          <p:cNvSpPr>
            <a:spLocks noGrp="1"/>
          </p:cNvSpPr>
          <p:nvPr>
            <p:ph idx="1"/>
          </p:nvPr>
        </p:nvSpPr>
        <p:spPr>
          <a:xfrm>
            <a:off x="955266" y="1677088"/>
            <a:ext cx="10479352" cy="4924926"/>
          </a:xfrm>
        </p:spPr>
        <p:txBody>
          <a:bodyPr>
            <a:normAutofit/>
          </a:bodyPr>
          <a:lstStyle/>
          <a:p>
            <a:pPr>
              <a:lnSpc>
                <a:spcPct val="60000"/>
              </a:lnSpc>
              <a:spcAft>
                <a:spcPts val="0"/>
              </a:spcAft>
              <a:buFont typeface="Wingdings" panose="05000000000000000000" pitchFamily="2" charset="2"/>
              <a:buChar char="v"/>
            </a:pPr>
            <a:r>
              <a:rPr lang="en-US" dirty="0"/>
              <a:t>Blackwell Electronics is considering to acquire </a:t>
            </a:r>
            <a:r>
              <a:rPr lang="en-US" dirty="0" err="1"/>
              <a:t>Electronidex</a:t>
            </a:r>
            <a:r>
              <a:rPr lang="en-US" dirty="0"/>
              <a:t> and wants to identify purchasing  </a:t>
            </a:r>
          </a:p>
          <a:p>
            <a:pPr marL="0" indent="0">
              <a:lnSpc>
                <a:spcPct val="60000"/>
              </a:lnSpc>
              <a:spcAft>
                <a:spcPts val="0"/>
              </a:spcAft>
              <a:buNone/>
            </a:pPr>
            <a:r>
              <a:rPr lang="en-US" dirty="0"/>
              <a:t>   patterns that will provide insight into </a:t>
            </a:r>
            <a:r>
              <a:rPr lang="en-US" dirty="0" err="1"/>
              <a:t>Electronidex's</a:t>
            </a:r>
            <a:r>
              <a:rPr lang="en-US" dirty="0"/>
              <a:t> clientele</a:t>
            </a:r>
          </a:p>
          <a:p>
            <a:pPr marL="0" indent="0">
              <a:lnSpc>
                <a:spcPct val="60000"/>
              </a:lnSpc>
              <a:spcAft>
                <a:spcPts val="0"/>
              </a:spcAft>
              <a:buNone/>
            </a:pPr>
            <a:endParaRPr lang="en-US" sz="2000" dirty="0"/>
          </a:p>
          <a:p>
            <a:pPr>
              <a:lnSpc>
                <a:spcPct val="60000"/>
              </a:lnSpc>
              <a:spcAft>
                <a:spcPts val="0"/>
              </a:spcAft>
              <a:buFont typeface="Wingdings" panose="05000000000000000000" pitchFamily="2" charset="2"/>
              <a:buChar char="v"/>
            </a:pPr>
            <a:r>
              <a:rPr lang="en-US" sz="2000" dirty="0"/>
              <a:t>Received one month’s worth of </a:t>
            </a:r>
            <a:r>
              <a:rPr lang="en-US" sz="2000" dirty="0" err="1"/>
              <a:t>Electronidex’s</a:t>
            </a:r>
            <a:r>
              <a:rPr lang="en-US" sz="2000" dirty="0"/>
              <a:t> online transactions (9,835 transactions, 125 products)</a:t>
            </a:r>
          </a:p>
          <a:p>
            <a:pPr>
              <a:lnSpc>
                <a:spcPct val="60000"/>
              </a:lnSpc>
              <a:spcAft>
                <a:spcPts val="0"/>
              </a:spcAft>
              <a:buFont typeface="Wingdings" panose="05000000000000000000" pitchFamily="2" charset="2"/>
              <a:buChar char="v"/>
            </a:pPr>
            <a:endParaRPr lang="en-US" sz="2000" dirty="0"/>
          </a:p>
          <a:p>
            <a:pPr>
              <a:lnSpc>
                <a:spcPct val="60000"/>
              </a:lnSpc>
              <a:spcAft>
                <a:spcPts val="0"/>
              </a:spcAft>
              <a:buFont typeface="Wingdings" panose="05000000000000000000" pitchFamily="2" charset="2"/>
              <a:buChar char="v"/>
            </a:pPr>
            <a:r>
              <a:rPr lang="en-US" sz="2000" dirty="0"/>
              <a:t>Removed duplicate transactions (6,889 transactions)</a:t>
            </a:r>
          </a:p>
          <a:p>
            <a:pPr>
              <a:lnSpc>
                <a:spcPct val="60000"/>
              </a:lnSpc>
              <a:spcAft>
                <a:spcPts val="0"/>
              </a:spcAft>
              <a:buFont typeface="Wingdings" panose="05000000000000000000" pitchFamily="2" charset="2"/>
              <a:buChar char="v"/>
            </a:pPr>
            <a:endParaRPr lang="en-US" sz="2000" dirty="0"/>
          </a:p>
          <a:p>
            <a:pPr>
              <a:lnSpc>
                <a:spcPct val="60000"/>
              </a:lnSpc>
              <a:spcAft>
                <a:spcPts val="0"/>
              </a:spcAft>
              <a:buFont typeface="Wingdings" panose="05000000000000000000" pitchFamily="2" charset="2"/>
              <a:buChar char="v"/>
            </a:pPr>
            <a:r>
              <a:rPr lang="en-US" sz="2000" dirty="0"/>
              <a:t>Identified most frequently purchased items (For example, top5)</a:t>
            </a:r>
          </a:p>
          <a:p>
            <a:pPr marL="0" indent="0">
              <a:lnSpc>
                <a:spcPct val="60000"/>
              </a:lnSpc>
              <a:spcAft>
                <a:spcPts val="0"/>
              </a:spcAft>
              <a:buNone/>
            </a:pPr>
            <a:endParaRPr lang="en-US" sz="2000" dirty="0"/>
          </a:p>
          <a:p>
            <a:pPr lvl="2">
              <a:buFont typeface="Wingdings" panose="05000000000000000000" pitchFamily="2" charset="2"/>
              <a:buChar char="v"/>
            </a:pPr>
            <a:endParaRPr lang="en-US" sz="2000" dirty="0"/>
          </a:p>
          <a:p>
            <a:pPr lvl="2">
              <a:buFont typeface="Wingdings" panose="05000000000000000000" pitchFamily="2" charset="2"/>
              <a:buChar char="v"/>
            </a:pPr>
            <a:endParaRPr lang="en-US" sz="2000" dirty="0"/>
          </a:p>
          <a:p>
            <a:pPr lvl="2">
              <a:buFont typeface="Wingdings" panose="05000000000000000000" pitchFamily="2" charset="2"/>
              <a:buChar char="v"/>
            </a:pPr>
            <a:endParaRPr lang="en-US" dirty="0"/>
          </a:p>
          <a:p>
            <a:pPr marL="310896" lvl="2" indent="0">
              <a:buNone/>
            </a:pPr>
            <a:endParaRPr lang="en-US" dirty="0"/>
          </a:p>
          <a:p>
            <a:pPr marL="310896" lvl="2" indent="0">
              <a:buNone/>
            </a:pPr>
            <a:r>
              <a:rPr lang="en-US" dirty="0"/>
              <a:t> </a:t>
            </a:r>
          </a:p>
          <a:p>
            <a:pPr marL="310896" lvl="2" indent="0">
              <a:buNone/>
            </a:pPr>
            <a:endParaRPr lang="en-US" dirty="0"/>
          </a:p>
          <a:p>
            <a:pPr marL="310896" lvl="2" indent="0">
              <a:buNone/>
            </a:pPr>
            <a:endParaRPr lang="en-US" dirty="0"/>
          </a:p>
          <a:p>
            <a:pPr marL="310896" lvl="2" indent="0">
              <a:buNone/>
            </a:pPr>
            <a:endParaRPr lang="en-US" dirty="0"/>
          </a:p>
          <a:p>
            <a:endParaRPr lang="en-US" dirty="0"/>
          </a:p>
          <a:p>
            <a:endParaRPr lang="en-US" dirty="0"/>
          </a:p>
        </p:txBody>
      </p:sp>
      <p:graphicFrame>
        <p:nvGraphicFramePr>
          <p:cNvPr id="5" name="Table 4"/>
          <p:cNvGraphicFramePr>
            <a:graphicFrameLocks noGrp="1"/>
          </p:cNvGraphicFramePr>
          <p:nvPr>
            <p:extLst/>
          </p:nvPr>
        </p:nvGraphicFramePr>
        <p:xfrm>
          <a:off x="2455068" y="4610544"/>
          <a:ext cx="5111592" cy="1893126"/>
        </p:xfrm>
        <a:graphic>
          <a:graphicData uri="http://schemas.openxmlformats.org/drawingml/2006/table">
            <a:tbl>
              <a:tblPr firstRow="1" firstCol="1" bandRow="1">
                <a:tableStyleId>{5C22544A-7EE6-4342-B048-85BDC9FD1C3A}</a:tableStyleId>
              </a:tblPr>
              <a:tblGrid>
                <a:gridCol w="2440670">
                  <a:extLst>
                    <a:ext uri="{9D8B030D-6E8A-4147-A177-3AD203B41FA5}">
                      <a16:colId xmlns:a16="http://schemas.microsoft.com/office/drawing/2014/main" val="20000"/>
                    </a:ext>
                  </a:extLst>
                </a:gridCol>
                <a:gridCol w="2670922">
                  <a:extLst>
                    <a:ext uri="{9D8B030D-6E8A-4147-A177-3AD203B41FA5}">
                      <a16:colId xmlns:a16="http://schemas.microsoft.com/office/drawing/2014/main" val="20001"/>
                    </a:ext>
                  </a:extLst>
                </a:gridCol>
              </a:tblGrid>
              <a:tr h="318101">
                <a:tc>
                  <a:txBody>
                    <a:bodyPr/>
                    <a:lstStyle/>
                    <a:p>
                      <a:pPr marL="0" marR="0" algn="ctr">
                        <a:lnSpc>
                          <a:spcPct val="115000"/>
                        </a:lnSpc>
                        <a:spcBef>
                          <a:spcPts val="0"/>
                        </a:spcBef>
                        <a:spcAft>
                          <a:spcPts val="0"/>
                        </a:spcAft>
                      </a:pPr>
                      <a:r>
                        <a:rPr lang="en-US" sz="1100" dirty="0">
                          <a:effectLst/>
                        </a:rPr>
                        <a:t>Product Name</a:t>
                      </a:r>
                      <a:endParaRPr lang="en-US" sz="1100" dirty="0">
                        <a:effectLst/>
                        <a:latin typeface="Calibri"/>
                        <a:ea typeface="Calibri"/>
                        <a:cs typeface="Mangal"/>
                      </a:endParaRPr>
                    </a:p>
                  </a:txBody>
                  <a:tcPr marL="68580" marR="68580" marT="0" marB="0" anchor="b"/>
                </a:tc>
                <a:tc>
                  <a:txBody>
                    <a:bodyPr/>
                    <a:lstStyle/>
                    <a:p>
                      <a:pPr marL="0" marR="0" algn="ctr">
                        <a:lnSpc>
                          <a:spcPct val="115000"/>
                        </a:lnSpc>
                        <a:spcBef>
                          <a:spcPts val="0"/>
                        </a:spcBef>
                        <a:spcAft>
                          <a:spcPts val="0"/>
                        </a:spcAft>
                      </a:pPr>
                      <a:r>
                        <a:rPr lang="en-US" sz="1100" dirty="0">
                          <a:effectLst/>
                        </a:rPr>
                        <a:t>Number of transactions </a:t>
                      </a:r>
                      <a:endParaRPr lang="en-US" sz="1100" dirty="0">
                        <a:effectLst/>
                        <a:latin typeface="Calibri"/>
                        <a:ea typeface="Calibri"/>
                        <a:cs typeface="Mangal"/>
                      </a:endParaRPr>
                    </a:p>
                  </a:txBody>
                  <a:tcPr marL="68580" marR="68580" marT="0" marB="0" anchor="b"/>
                </a:tc>
                <a:extLst>
                  <a:ext uri="{0D108BD9-81ED-4DB2-BD59-A6C34878D82A}">
                    <a16:rowId xmlns:a16="http://schemas.microsoft.com/office/drawing/2014/main" val="10000"/>
                  </a:ext>
                </a:extLst>
              </a:tr>
              <a:tr h="302621">
                <a:tc>
                  <a:txBody>
                    <a:bodyPr/>
                    <a:lstStyle/>
                    <a:p>
                      <a:pPr marL="0" marR="0" algn="l">
                        <a:lnSpc>
                          <a:spcPct val="115000"/>
                        </a:lnSpc>
                        <a:spcBef>
                          <a:spcPts val="0"/>
                        </a:spcBef>
                        <a:spcAft>
                          <a:spcPts val="0"/>
                        </a:spcAft>
                      </a:pPr>
                      <a:r>
                        <a:rPr lang="en-US" sz="1100" dirty="0">
                          <a:effectLst/>
                        </a:rPr>
                        <a:t>iMac</a:t>
                      </a:r>
                      <a:endParaRPr lang="en-US" sz="1100" dirty="0">
                        <a:effectLst/>
                        <a:latin typeface="Calibri"/>
                        <a:ea typeface="Calibri"/>
                        <a:cs typeface="Mangal"/>
                      </a:endParaRPr>
                    </a:p>
                  </a:txBody>
                  <a:tcPr marL="68580" marR="68580" marT="0" marB="0" anchor="b"/>
                </a:tc>
                <a:tc>
                  <a:txBody>
                    <a:bodyPr/>
                    <a:lstStyle/>
                    <a:p>
                      <a:pPr marL="0" marR="0" algn="ctr">
                        <a:lnSpc>
                          <a:spcPct val="115000"/>
                        </a:lnSpc>
                        <a:spcBef>
                          <a:spcPts val="0"/>
                        </a:spcBef>
                        <a:spcAft>
                          <a:spcPts val="0"/>
                        </a:spcAft>
                      </a:pPr>
                      <a:r>
                        <a:rPr lang="en-US" sz="1100">
                          <a:effectLst/>
                        </a:rPr>
                        <a:t>2,217</a:t>
                      </a:r>
                      <a:endParaRPr lang="en-US" sz="1100">
                        <a:effectLst/>
                        <a:latin typeface="Calibri"/>
                        <a:ea typeface="Calibri"/>
                        <a:cs typeface="Mangal"/>
                      </a:endParaRPr>
                    </a:p>
                  </a:txBody>
                  <a:tcPr marL="68580" marR="68580" marT="0" marB="0" anchor="b"/>
                </a:tc>
                <a:extLst>
                  <a:ext uri="{0D108BD9-81ED-4DB2-BD59-A6C34878D82A}">
                    <a16:rowId xmlns:a16="http://schemas.microsoft.com/office/drawing/2014/main" val="10001"/>
                  </a:ext>
                </a:extLst>
              </a:tr>
              <a:tr h="318101">
                <a:tc>
                  <a:txBody>
                    <a:bodyPr/>
                    <a:lstStyle/>
                    <a:p>
                      <a:pPr marL="0" marR="0" algn="l">
                        <a:lnSpc>
                          <a:spcPct val="115000"/>
                        </a:lnSpc>
                        <a:spcBef>
                          <a:spcPts val="0"/>
                        </a:spcBef>
                        <a:spcAft>
                          <a:spcPts val="0"/>
                        </a:spcAft>
                      </a:pPr>
                      <a:r>
                        <a:rPr lang="en-US" sz="1100" dirty="0">
                          <a:effectLst/>
                        </a:rPr>
                        <a:t>HP Laptop</a:t>
                      </a:r>
                      <a:endParaRPr lang="en-US" sz="1100" dirty="0">
                        <a:effectLst/>
                        <a:latin typeface="Calibri"/>
                        <a:ea typeface="Calibri"/>
                        <a:cs typeface="Mangal"/>
                      </a:endParaRPr>
                    </a:p>
                  </a:txBody>
                  <a:tcPr marL="68580" marR="68580" marT="0" marB="0" anchor="ctr"/>
                </a:tc>
                <a:tc>
                  <a:txBody>
                    <a:bodyPr/>
                    <a:lstStyle/>
                    <a:p>
                      <a:pPr marL="0" marR="0" algn="ctr">
                        <a:lnSpc>
                          <a:spcPct val="115000"/>
                        </a:lnSpc>
                        <a:spcBef>
                          <a:spcPts val="0"/>
                        </a:spcBef>
                        <a:spcAft>
                          <a:spcPts val="0"/>
                        </a:spcAft>
                      </a:pPr>
                      <a:r>
                        <a:rPr lang="en-US" sz="1100" dirty="0">
                          <a:effectLst/>
                        </a:rPr>
                        <a:t>1,764</a:t>
                      </a:r>
                      <a:endParaRPr lang="en-US" sz="1100" dirty="0">
                        <a:effectLst/>
                        <a:latin typeface="Calibri"/>
                        <a:ea typeface="Calibri"/>
                        <a:cs typeface="Mangal"/>
                      </a:endParaRPr>
                    </a:p>
                  </a:txBody>
                  <a:tcPr marL="68580" marR="68580" marT="0" marB="0" anchor="ctr"/>
                </a:tc>
                <a:extLst>
                  <a:ext uri="{0D108BD9-81ED-4DB2-BD59-A6C34878D82A}">
                    <a16:rowId xmlns:a16="http://schemas.microsoft.com/office/drawing/2014/main" val="10002"/>
                  </a:ext>
                </a:extLst>
              </a:tr>
              <a:tr h="318101">
                <a:tc>
                  <a:txBody>
                    <a:bodyPr/>
                    <a:lstStyle/>
                    <a:p>
                      <a:pPr marL="0" marR="0" algn="l">
                        <a:lnSpc>
                          <a:spcPct val="115000"/>
                        </a:lnSpc>
                        <a:spcBef>
                          <a:spcPts val="0"/>
                        </a:spcBef>
                        <a:spcAft>
                          <a:spcPts val="0"/>
                        </a:spcAft>
                      </a:pPr>
                      <a:r>
                        <a:rPr lang="en-US" sz="1100" dirty="0">
                          <a:effectLst/>
                        </a:rPr>
                        <a:t>CYBERPOWER Gamer Desktop </a:t>
                      </a:r>
                      <a:endParaRPr lang="en-US" sz="1100" dirty="0">
                        <a:effectLst/>
                        <a:latin typeface="Calibri"/>
                        <a:ea typeface="Calibri"/>
                        <a:cs typeface="Mangal"/>
                      </a:endParaRPr>
                    </a:p>
                  </a:txBody>
                  <a:tcPr marL="68580" marR="68580" marT="0" marB="0" anchor="ctr"/>
                </a:tc>
                <a:tc>
                  <a:txBody>
                    <a:bodyPr/>
                    <a:lstStyle/>
                    <a:p>
                      <a:pPr marL="0" marR="0" algn="ctr">
                        <a:lnSpc>
                          <a:spcPct val="115000"/>
                        </a:lnSpc>
                        <a:spcBef>
                          <a:spcPts val="0"/>
                        </a:spcBef>
                        <a:spcAft>
                          <a:spcPts val="0"/>
                        </a:spcAft>
                      </a:pPr>
                      <a:r>
                        <a:rPr lang="en-US" sz="1100">
                          <a:effectLst/>
                        </a:rPr>
                        <a:t>1,472</a:t>
                      </a:r>
                      <a:endParaRPr lang="en-US" sz="1100">
                        <a:effectLst/>
                        <a:latin typeface="Calibri"/>
                        <a:ea typeface="Calibri"/>
                        <a:cs typeface="Mangal"/>
                      </a:endParaRPr>
                    </a:p>
                  </a:txBody>
                  <a:tcPr marL="68580" marR="68580" marT="0" marB="0" anchor="ctr"/>
                </a:tc>
                <a:extLst>
                  <a:ext uri="{0D108BD9-81ED-4DB2-BD59-A6C34878D82A}">
                    <a16:rowId xmlns:a16="http://schemas.microsoft.com/office/drawing/2014/main" val="10003"/>
                  </a:ext>
                </a:extLst>
              </a:tr>
              <a:tr h="318101">
                <a:tc>
                  <a:txBody>
                    <a:bodyPr/>
                    <a:lstStyle/>
                    <a:p>
                      <a:pPr marL="0" marR="0" algn="l">
                        <a:lnSpc>
                          <a:spcPct val="115000"/>
                        </a:lnSpc>
                        <a:spcBef>
                          <a:spcPts val="0"/>
                        </a:spcBef>
                        <a:spcAft>
                          <a:spcPts val="0"/>
                        </a:spcAft>
                      </a:pPr>
                      <a:r>
                        <a:rPr lang="en-US" sz="1100">
                          <a:effectLst/>
                        </a:rPr>
                        <a:t>Apple Earpods</a:t>
                      </a:r>
                      <a:endParaRPr lang="en-US" sz="1100">
                        <a:effectLst/>
                        <a:latin typeface="Calibri"/>
                        <a:ea typeface="Calibri"/>
                        <a:cs typeface="Mangal"/>
                      </a:endParaRPr>
                    </a:p>
                  </a:txBody>
                  <a:tcPr marL="68580" marR="68580" marT="0" marB="0" anchor="ctr"/>
                </a:tc>
                <a:tc>
                  <a:txBody>
                    <a:bodyPr/>
                    <a:lstStyle/>
                    <a:p>
                      <a:pPr marL="0" marR="0" algn="ctr">
                        <a:lnSpc>
                          <a:spcPct val="115000"/>
                        </a:lnSpc>
                        <a:spcBef>
                          <a:spcPts val="0"/>
                        </a:spcBef>
                        <a:spcAft>
                          <a:spcPts val="0"/>
                        </a:spcAft>
                      </a:pPr>
                      <a:r>
                        <a:rPr lang="en-US" sz="1100">
                          <a:effectLst/>
                        </a:rPr>
                        <a:t>1,363</a:t>
                      </a:r>
                      <a:endParaRPr lang="en-US" sz="1100">
                        <a:effectLst/>
                        <a:latin typeface="Calibri"/>
                        <a:ea typeface="Calibri"/>
                        <a:cs typeface="Mangal"/>
                      </a:endParaRPr>
                    </a:p>
                  </a:txBody>
                  <a:tcPr marL="68580" marR="68580" marT="0" marB="0" anchor="b"/>
                </a:tc>
                <a:extLst>
                  <a:ext uri="{0D108BD9-81ED-4DB2-BD59-A6C34878D82A}">
                    <a16:rowId xmlns:a16="http://schemas.microsoft.com/office/drawing/2014/main" val="10004"/>
                  </a:ext>
                </a:extLst>
              </a:tr>
              <a:tr h="318101">
                <a:tc>
                  <a:txBody>
                    <a:bodyPr/>
                    <a:lstStyle/>
                    <a:p>
                      <a:pPr marL="0" marR="0" algn="l">
                        <a:lnSpc>
                          <a:spcPct val="115000"/>
                        </a:lnSpc>
                        <a:spcBef>
                          <a:spcPts val="0"/>
                        </a:spcBef>
                        <a:spcAft>
                          <a:spcPts val="0"/>
                        </a:spcAft>
                      </a:pPr>
                      <a:r>
                        <a:rPr lang="en-US" sz="1100">
                          <a:effectLst/>
                        </a:rPr>
                        <a:t>Lenovo Desktop Computer </a:t>
                      </a:r>
                      <a:endParaRPr lang="en-US" sz="1100">
                        <a:effectLst/>
                        <a:latin typeface="Calibri"/>
                        <a:ea typeface="Calibri"/>
                        <a:cs typeface="Mangal"/>
                      </a:endParaRPr>
                    </a:p>
                  </a:txBody>
                  <a:tcPr marL="68580" marR="68580" marT="0" marB="0" anchor="ctr"/>
                </a:tc>
                <a:tc>
                  <a:txBody>
                    <a:bodyPr/>
                    <a:lstStyle/>
                    <a:p>
                      <a:pPr marL="0" marR="0" algn="ctr">
                        <a:lnSpc>
                          <a:spcPct val="115000"/>
                        </a:lnSpc>
                        <a:spcBef>
                          <a:spcPts val="0"/>
                        </a:spcBef>
                        <a:spcAft>
                          <a:spcPts val="0"/>
                        </a:spcAft>
                      </a:pPr>
                      <a:r>
                        <a:rPr lang="en-US" sz="1100" dirty="0">
                          <a:effectLst/>
                        </a:rPr>
                        <a:t>1,340</a:t>
                      </a:r>
                      <a:endParaRPr lang="en-US" sz="1100" dirty="0">
                        <a:effectLst/>
                        <a:latin typeface="Calibri"/>
                        <a:ea typeface="Calibri"/>
                        <a:cs typeface="Mangal"/>
                      </a:endParaRPr>
                    </a:p>
                  </a:txBody>
                  <a:tcPr marL="68580" marR="68580" marT="0" marB="0" anchor="b"/>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7506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189A-70F0-4616-9FA7-8EDCC3B84960}"/>
              </a:ext>
            </a:extLst>
          </p:cNvPr>
          <p:cNvSpPr>
            <a:spLocks noGrp="1"/>
          </p:cNvSpPr>
          <p:nvPr>
            <p:ph type="title"/>
          </p:nvPr>
        </p:nvSpPr>
        <p:spPr>
          <a:xfrm>
            <a:off x="874220" y="879438"/>
            <a:ext cx="9404723" cy="570739"/>
          </a:xfrm>
        </p:spPr>
        <p:txBody>
          <a:bodyPr>
            <a:noAutofit/>
          </a:bodyPr>
          <a:lstStyle/>
          <a:p>
            <a:r>
              <a:rPr lang="en-US" sz="3600" dirty="0"/>
              <a:t>Analysis of </a:t>
            </a:r>
            <a:r>
              <a:rPr lang="en-US" sz="3600" dirty="0" err="1"/>
              <a:t>Electronidex’s</a:t>
            </a:r>
            <a:r>
              <a:rPr lang="en-US" sz="3600" dirty="0"/>
              <a:t> transactions (Continued…)  </a:t>
            </a:r>
          </a:p>
        </p:txBody>
      </p:sp>
      <p:sp>
        <p:nvSpPr>
          <p:cNvPr id="3" name="Content Placeholder 2">
            <a:extLst>
              <a:ext uri="{FF2B5EF4-FFF2-40B4-BE49-F238E27FC236}">
                <a16:creationId xmlns:a16="http://schemas.microsoft.com/office/drawing/2014/main" id="{9B75591A-9DC1-4CB7-B28C-28A4D4FD90CB}"/>
              </a:ext>
            </a:extLst>
          </p:cNvPr>
          <p:cNvSpPr>
            <a:spLocks noGrp="1"/>
          </p:cNvSpPr>
          <p:nvPr>
            <p:ph idx="1"/>
          </p:nvPr>
        </p:nvSpPr>
        <p:spPr>
          <a:xfrm>
            <a:off x="955266" y="1597078"/>
            <a:ext cx="10479352" cy="4924926"/>
          </a:xfrm>
        </p:spPr>
        <p:txBody>
          <a:bodyPr>
            <a:normAutofit/>
          </a:bodyPr>
          <a:lstStyle/>
          <a:p>
            <a:pPr indent="0">
              <a:lnSpc>
                <a:spcPct val="50000"/>
              </a:lnSpc>
              <a:buFont typeface="Wingdings" panose="05000000000000000000" pitchFamily="2" charset="2"/>
              <a:buChar char="v"/>
            </a:pPr>
            <a:r>
              <a:rPr lang="en-US" dirty="0"/>
              <a:t>Identified number of items purchased in a transaction (For example, number of             </a:t>
            </a:r>
          </a:p>
          <a:p>
            <a:pPr indent="0">
              <a:lnSpc>
                <a:spcPct val="50000"/>
              </a:lnSpc>
              <a:buNone/>
            </a:pPr>
            <a:r>
              <a:rPr lang="en-US" dirty="0"/>
              <a:t>   transactions with three items)</a:t>
            </a:r>
          </a:p>
          <a:p>
            <a:pPr indent="0">
              <a:lnSpc>
                <a:spcPct val="50000"/>
              </a:lnSpc>
              <a:buNone/>
            </a:pPr>
            <a:endParaRPr lang="en-US" dirty="0"/>
          </a:p>
          <a:p>
            <a:pPr indent="0">
              <a:buNone/>
            </a:pPr>
            <a:endParaRPr lang="en-US" dirty="0"/>
          </a:p>
          <a:p>
            <a:pPr indent="0">
              <a:buNone/>
            </a:pPr>
            <a:endParaRPr lang="en-US" dirty="0"/>
          </a:p>
          <a:p>
            <a:endParaRPr lang="en-US" dirty="0"/>
          </a:p>
          <a:p>
            <a:endParaRPr lang="en-US" dirty="0"/>
          </a:p>
          <a:p>
            <a:endParaRPr lang="en-US" dirty="0"/>
          </a:p>
          <a:p>
            <a:endParaRPr lang="en-US" dirty="0"/>
          </a:p>
        </p:txBody>
      </p:sp>
      <p:sp>
        <p:nvSpPr>
          <p:cNvPr id="5" name="Rectangle 4"/>
          <p:cNvSpPr/>
          <p:nvPr/>
        </p:nvSpPr>
        <p:spPr>
          <a:xfrm>
            <a:off x="819150" y="3049790"/>
            <a:ext cx="6907530" cy="2585323"/>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nvPr>
        </p:nvGraphicFramePr>
        <p:xfrm>
          <a:off x="2443638" y="2394648"/>
          <a:ext cx="5545931" cy="2565976"/>
        </p:xfrm>
        <a:graphic>
          <a:graphicData uri="http://schemas.openxmlformats.org/drawingml/2006/table">
            <a:tbl>
              <a:tblPr firstRow="1" firstCol="1" bandRow="1">
                <a:tableStyleId>{5C22544A-7EE6-4342-B048-85BDC9FD1C3A}</a:tableStyleId>
              </a:tblPr>
              <a:tblGrid>
                <a:gridCol w="2648057">
                  <a:extLst>
                    <a:ext uri="{9D8B030D-6E8A-4147-A177-3AD203B41FA5}">
                      <a16:colId xmlns:a16="http://schemas.microsoft.com/office/drawing/2014/main" val="20000"/>
                    </a:ext>
                  </a:extLst>
                </a:gridCol>
                <a:gridCol w="2897874">
                  <a:extLst>
                    <a:ext uri="{9D8B030D-6E8A-4147-A177-3AD203B41FA5}">
                      <a16:colId xmlns:a16="http://schemas.microsoft.com/office/drawing/2014/main" val="20001"/>
                    </a:ext>
                  </a:extLst>
                </a:gridCol>
              </a:tblGrid>
              <a:tr h="320747">
                <a:tc>
                  <a:txBody>
                    <a:bodyPr/>
                    <a:lstStyle/>
                    <a:p>
                      <a:pPr marL="0" marR="0" algn="ctr">
                        <a:lnSpc>
                          <a:spcPct val="115000"/>
                        </a:lnSpc>
                        <a:spcBef>
                          <a:spcPts val="0"/>
                        </a:spcBef>
                        <a:spcAft>
                          <a:spcPts val="0"/>
                        </a:spcAft>
                      </a:pPr>
                      <a:r>
                        <a:rPr lang="en-US" sz="1100" dirty="0">
                          <a:effectLst/>
                        </a:rPr>
                        <a:t>Number of items</a:t>
                      </a:r>
                      <a:endParaRPr lang="en-US" sz="1100" dirty="0">
                        <a:effectLst/>
                        <a:latin typeface="Calibri"/>
                        <a:ea typeface="Calibri"/>
                        <a:cs typeface="Mangal"/>
                      </a:endParaRPr>
                    </a:p>
                  </a:txBody>
                  <a:tcPr marL="68580" marR="68580" marT="0" marB="0" anchor="b"/>
                </a:tc>
                <a:tc>
                  <a:txBody>
                    <a:bodyPr/>
                    <a:lstStyle/>
                    <a:p>
                      <a:pPr marL="0" marR="0" algn="ctr">
                        <a:lnSpc>
                          <a:spcPct val="115000"/>
                        </a:lnSpc>
                        <a:spcBef>
                          <a:spcPts val="0"/>
                        </a:spcBef>
                        <a:spcAft>
                          <a:spcPts val="0"/>
                        </a:spcAft>
                      </a:pPr>
                      <a:r>
                        <a:rPr lang="en-US" sz="1100">
                          <a:effectLst/>
                        </a:rPr>
                        <a:t>Number of transactions </a:t>
                      </a:r>
                      <a:endParaRPr lang="en-US" sz="1100">
                        <a:effectLst/>
                        <a:latin typeface="Calibri"/>
                        <a:ea typeface="Calibri"/>
                        <a:cs typeface="Mangal"/>
                      </a:endParaRPr>
                    </a:p>
                  </a:txBody>
                  <a:tcPr marL="68580" marR="68580" marT="0" marB="0" anchor="b"/>
                </a:tc>
                <a:extLst>
                  <a:ext uri="{0D108BD9-81ED-4DB2-BD59-A6C34878D82A}">
                    <a16:rowId xmlns:a16="http://schemas.microsoft.com/office/drawing/2014/main" val="10000"/>
                  </a:ext>
                </a:extLst>
              </a:tr>
              <a:tr h="320747">
                <a:tc>
                  <a:txBody>
                    <a:bodyPr/>
                    <a:lstStyle/>
                    <a:p>
                      <a:pPr marL="0" marR="0" algn="ctr">
                        <a:lnSpc>
                          <a:spcPct val="115000"/>
                        </a:lnSpc>
                        <a:spcBef>
                          <a:spcPts val="0"/>
                        </a:spcBef>
                        <a:spcAft>
                          <a:spcPts val="0"/>
                        </a:spcAft>
                      </a:pPr>
                      <a:r>
                        <a:rPr lang="en-US" sz="1100" dirty="0">
                          <a:effectLst/>
                        </a:rPr>
                        <a:t>3</a:t>
                      </a:r>
                      <a:endParaRPr lang="en-US" sz="1100" dirty="0">
                        <a:effectLst/>
                        <a:latin typeface="Calibri"/>
                        <a:ea typeface="Calibri"/>
                        <a:cs typeface="Mangal"/>
                      </a:endParaRPr>
                    </a:p>
                  </a:txBody>
                  <a:tcPr marL="68580" marR="68580" marT="0" marB="0" anchor="b"/>
                </a:tc>
                <a:tc>
                  <a:txBody>
                    <a:bodyPr/>
                    <a:lstStyle/>
                    <a:p>
                      <a:pPr marL="0" marR="0" algn="ctr">
                        <a:lnSpc>
                          <a:spcPct val="115000"/>
                        </a:lnSpc>
                        <a:spcBef>
                          <a:spcPts val="0"/>
                        </a:spcBef>
                        <a:spcAft>
                          <a:spcPts val="0"/>
                        </a:spcAft>
                      </a:pPr>
                      <a:r>
                        <a:rPr lang="en-US" sz="1100">
                          <a:effectLst/>
                        </a:rPr>
                        <a:t>1,183</a:t>
                      </a:r>
                      <a:endParaRPr lang="en-US" sz="1100">
                        <a:effectLst/>
                        <a:latin typeface="Calibri"/>
                        <a:ea typeface="Calibri"/>
                        <a:cs typeface="Mangal"/>
                      </a:endParaRPr>
                    </a:p>
                  </a:txBody>
                  <a:tcPr marL="68580" marR="68580" marT="0" marB="0" anchor="b"/>
                </a:tc>
                <a:extLst>
                  <a:ext uri="{0D108BD9-81ED-4DB2-BD59-A6C34878D82A}">
                    <a16:rowId xmlns:a16="http://schemas.microsoft.com/office/drawing/2014/main" val="10001"/>
                  </a:ext>
                </a:extLst>
              </a:tr>
              <a:tr h="320747">
                <a:tc>
                  <a:txBody>
                    <a:bodyPr/>
                    <a:lstStyle/>
                    <a:p>
                      <a:pPr marL="0" marR="0" algn="ctr">
                        <a:lnSpc>
                          <a:spcPct val="115000"/>
                        </a:lnSpc>
                        <a:spcBef>
                          <a:spcPts val="0"/>
                        </a:spcBef>
                        <a:spcAft>
                          <a:spcPts val="0"/>
                        </a:spcAft>
                      </a:pPr>
                      <a:r>
                        <a:rPr lang="en-US" sz="1100">
                          <a:effectLst/>
                        </a:rPr>
                        <a:t>4</a:t>
                      </a:r>
                      <a:endParaRPr lang="en-US" sz="1100">
                        <a:effectLst/>
                        <a:latin typeface="Calibri"/>
                        <a:ea typeface="Calibri"/>
                        <a:cs typeface="Mangal"/>
                      </a:endParaRPr>
                    </a:p>
                  </a:txBody>
                  <a:tcPr marL="68580" marR="68580" marT="0" marB="0" anchor="ctr"/>
                </a:tc>
                <a:tc>
                  <a:txBody>
                    <a:bodyPr/>
                    <a:lstStyle/>
                    <a:p>
                      <a:pPr marL="0" marR="0" algn="ctr">
                        <a:lnSpc>
                          <a:spcPct val="115000"/>
                        </a:lnSpc>
                        <a:spcBef>
                          <a:spcPts val="0"/>
                        </a:spcBef>
                        <a:spcAft>
                          <a:spcPts val="0"/>
                        </a:spcAft>
                      </a:pPr>
                      <a:r>
                        <a:rPr lang="en-US" sz="1100">
                          <a:effectLst/>
                        </a:rPr>
                        <a:t>1,006</a:t>
                      </a:r>
                      <a:endParaRPr lang="en-US" sz="1100">
                        <a:effectLst/>
                        <a:latin typeface="Calibri"/>
                        <a:ea typeface="Calibri"/>
                        <a:cs typeface="Mangal"/>
                      </a:endParaRPr>
                    </a:p>
                  </a:txBody>
                  <a:tcPr marL="68580" marR="68580" marT="0" marB="0" anchor="ctr"/>
                </a:tc>
                <a:extLst>
                  <a:ext uri="{0D108BD9-81ED-4DB2-BD59-A6C34878D82A}">
                    <a16:rowId xmlns:a16="http://schemas.microsoft.com/office/drawing/2014/main" val="10002"/>
                  </a:ext>
                </a:extLst>
              </a:tr>
              <a:tr h="320747">
                <a:tc>
                  <a:txBody>
                    <a:bodyPr/>
                    <a:lstStyle/>
                    <a:p>
                      <a:pPr marL="0" marR="0" algn="ctr">
                        <a:lnSpc>
                          <a:spcPct val="115000"/>
                        </a:lnSpc>
                        <a:spcBef>
                          <a:spcPts val="0"/>
                        </a:spcBef>
                        <a:spcAft>
                          <a:spcPts val="0"/>
                        </a:spcAft>
                      </a:pPr>
                      <a:r>
                        <a:rPr lang="en-US" sz="1100">
                          <a:effectLst/>
                        </a:rPr>
                        <a:t>2</a:t>
                      </a:r>
                      <a:endParaRPr lang="en-US" sz="1100">
                        <a:effectLst/>
                        <a:latin typeface="Calibri"/>
                        <a:ea typeface="Calibri"/>
                        <a:cs typeface="Mangal"/>
                      </a:endParaRPr>
                    </a:p>
                  </a:txBody>
                  <a:tcPr marL="68580" marR="68580" marT="0" marB="0" anchor="ctr"/>
                </a:tc>
                <a:tc>
                  <a:txBody>
                    <a:bodyPr/>
                    <a:lstStyle/>
                    <a:p>
                      <a:pPr marL="0" marR="0" algn="ctr">
                        <a:lnSpc>
                          <a:spcPct val="115000"/>
                        </a:lnSpc>
                        <a:spcBef>
                          <a:spcPts val="0"/>
                        </a:spcBef>
                        <a:spcAft>
                          <a:spcPts val="0"/>
                        </a:spcAft>
                      </a:pPr>
                      <a:r>
                        <a:rPr lang="en-US" sz="1100">
                          <a:effectLst/>
                        </a:rPr>
                        <a:t>878</a:t>
                      </a:r>
                      <a:endParaRPr lang="en-US" sz="1100">
                        <a:effectLst/>
                        <a:latin typeface="Calibri"/>
                        <a:ea typeface="Calibri"/>
                        <a:cs typeface="Mangal"/>
                      </a:endParaRPr>
                    </a:p>
                  </a:txBody>
                  <a:tcPr marL="68580" marR="68580" marT="0" marB="0" anchor="ctr"/>
                </a:tc>
                <a:extLst>
                  <a:ext uri="{0D108BD9-81ED-4DB2-BD59-A6C34878D82A}">
                    <a16:rowId xmlns:a16="http://schemas.microsoft.com/office/drawing/2014/main" val="10003"/>
                  </a:ext>
                </a:extLst>
              </a:tr>
              <a:tr h="320747">
                <a:tc>
                  <a:txBody>
                    <a:bodyPr/>
                    <a:lstStyle/>
                    <a:p>
                      <a:pPr marL="0" marR="0" algn="ctr">
                        <a:lnSpc>
                          <a:spcPct val="115000"/>
                        </a:lnSpc>
                        <a:spcBef>
                          <a:spcPts val="0"/>
                        </a:spcBef>
                        <a:spcAft>
                          <a:spcPts val="0"/>
                        </a:spcAft>
                      </a:pPr>
                      <a:r>
                        <a:rPr lang="en-US" sz="1100">
                          <a:effectLst/>
                        </a:rPr>
                        <a:t>5</a:t>
                      </a:r>
                      <a:endParaRPr lang="en-US" sz="1100">
                        <a:effectLst/>
                        <a:latin typeface="Calibri"/>
                        <a:ea typeface="Calibri"/>
                        <a:cs typeface="Mangal"/>
                      </a:endParaRPr>
                    </a:p>
                  </a:txBody>
                  <a:tcPr marL="68580" marR="68580" marT="0" marB="0" anchor="ctr"/>
                </a:tc>
                <a:tc>
                  <a:txBody>
                    <a:bodyPr/>
                    <a:lstStyle/>
                    <a:p>
                      <a:pPr marL="0" marR="0" algn="ctr">
                        <a:lnSpc>
                          <a:spcPct val="115000"/>
                        </a:lnSpc>
                        <a:spcBef>
                          <a:spcPts val="0"/>
                        </a:spcBef>
                        <a:spcAft>
                          <a:spcPts val="0"/>
                        </a:spcAft>
                      </a:pPr>
                      <a:r>
                        <a:rPr lang="en-US" sz="1100">
                          <a:effectLst/>
                        </a:rPr>
                        <a:t>856</a:t>
                      </a:r>
                      <a:endParaRPr lang="en-US" sz="1100">
                        <a:effectLst/>
                        <a:latin typeface="Calibri"/>
                        <a:ea typeface="Calibri"/>
                        <a:cs typeface="Mangal"/>
                      </a:endParaRPr>
                    </a:p>
                  </a:txBody>
                  <a:tcPr marL="68580" marR="68580" marT="0" marB="0" anchor="b"/>
                </a:tc>
                <a:extLst>
                  <a:ext uri="{0D108BD9-81ED-4DB2-BD59-A6C34878D82A}">
                    <a16:rowId xmlns:a16="http://schemas.microsoft.com/office/drawing/2014/main" val="10004"/>
                  </a:ext>
                </a:extLst>
              </a:tr>
              <a:tr h="320747">
                <a:tc>
                  <a:txBody>
                    <a:bodyPr/>
                    <a:lstStyle/>
                    <a:p>
                      <a:pPr marL="0" marR="0" algn="ctr">
                        <a:lnSpc>
                          <a:spcPct val="115000"/>
                        </a:lnSpc>
                        <a:spcBef>
                          <a:spcPts val="0"/>
                        </a:spcBef>
                        <a:spcAft>
                          <a:spcPts val="0"/>
                        </a:spcAft>
                      </a:pPr>
                      <a:r>
                        <a:rPr lang="en-US" sz="1100">
                          <a:effectLst/>
                        </a:rPr>
                        <a:t>6</a:t>
                      </a:r>
                      <a:endParaRPr lang="en-US" sz="1100">
                        <a:effectLst/>
                        <a:latin typeface="Calibri"/>
                        <a:ea typeface="Calibri"/>
                        <a:cs typeface="Mangal"/>
                      </a:endParaRPr>
                    </a:p>
                  </a:txBody>
                  <a:tcPr marL="68580" marR="68580" marT="0" marB="0" anchor="ctr"/>
                </a:tc>
                <a:tc>
                  <a:txBody>
                    <a:bodyPr/>
                    <a:lstStyle/>
                    <a:p>
                      <a:pPr marL="0" marR="0" algn="ctr">
                        <a:lnSpc>
                          <a:spcPct val="115000"/>
                        </a:lnSpc>
                        <a:spcBef>
                          <a:spcPts val="0"/>
                        </a:spcBef>
                        <a:spcAft>
                          <a:spcPts val="0"/>
                        </a:spcAft>
                      </a:pPr>
                      <a:r>
                        <a:rPr lang="en-US" sz="1100">
                          <a:effectLst/>
                        </a:rPr>
                        <a:t>646</a:t>
                      </a:r>
                      <a:endParaRPr lang="en-US" sz="1100">
                        <a:effectLst/>
                        <a:latin typeface="Calibri"/>
                        <a:ea typeface="Calibri"/>
                        <a:cs typeface="Mangal"/>
                      </a:endParaRPr>
                    </a:p>
                  </a:txBody>
                  <a:tcPr marL="68580" marR="68580" marT="0" marB="0" anchor="b"/>
                </a:tc>
                <a:extLst>
                  <a:ext uri="{0D108BD9-81ED-4DB2-BD59-A6C34878D82A}">
                    <a16:rowId xmlns:a16="http://schemas.microsoft.com/office/drawing/2014/main" val="10005"/>
                  </a:ext>
                </a:extLst>
              </a:tr>
              <a:tr h="320747">
                <a:tc>
                  <a:txBody>
                    <a:bodyPr/>
                    <a:lstStyle/>
                    <a:p>
                      <a:pPr marL="0" marR="0" algn="ctr">
                        <a:lnSpc>
                          <a:spcPct val="115000"/>
                        </a:lnSpc>
                        <a:spcBef>
                          <a:spcPts val="0"/>
                        </a:spcBef>
                        <a:spcAft>
                          <a:spcPts val="0"/>
                        </a:spcAft>
                      </a:pPr>
                      <a:r>
                        <a:rPr lang="en-US" sz="1100">
                          <a:effectLst/>
                        </a:rPr>
                        <a:t>25, 26, 29, 30</a:t>
                      </a:r>
                      <a:endParaRPr lang="en-US" sz="1100">
                        <a:effectLst/>
                        <a:latin typeface="Calibri"/>
                        <a:ea typeface="Calibri"/>
                        <a:cs typeface="Mangal"/>
                      </a:endParaRPr>
                    </a:p>
                  </a:txBody>
                  <a:tcPr marL="68580" marR="68580" marT="0" marB="0" anchor="b"/>
                </a:tc>
                <a:tc>
                  <a:txBody>
                    <a:bodyPr/>
                    <a:lstStyle/>
                    <a:p>
                      <a:pPr marL="0" marR="0" algn="ctr">
                        <a:lnSpc>
                          <a:spcPct val="115000"/>
                        </a:lnSpc>
                        <a:spcBef>
                          <a:spcPts val="0"/>
                        </a:spcBef>
                        <a:spcAft>
                          <a:spcPts val="0"/>
                        </a:spcAft>
                      </a:pPr>
                      <a:r>
                        <a:rPr lang="en-US" sz="1100">
                          <a:effectLst/>
                        </a:rPr>
                        <a:t>1</a:t>
                      </a:r>
                      <a:endParaRPr lang="en-US" sz="1100">
                        <a:effectLst/>
                        <a:latin typeface="Calibri"/>
                        <a:ea typeface="Calibri"/>
                        <a:cs typeface="Mangal"/>
                      </a:endParaRPr>
                    </a:p>
                  </a:txBody>
                  <a:tcPr marL="68580" marR="68580" marT="0" marB="0" anchor="b"/>
                </a:tc>
                <a:extLst>
                  <a:ext uri="{0D108BD9-81ED-4DB2-BD59-A6C34878D82A}">
                    <a16:rowId xmlns:a16="http://schemas.microsoft.com/office/drawing/2014/main" val="10006"/>
                  </a:ext>
                </a:extLst>
              </a:tr>
              <a:tr h="320747">
                <a:tc>
                  <a:txBody>
                    <a:bodyPr/>
                    <a:lstStyle/>
                    <a:p>
                      <a:pPr marL="0" marR="0" algn="ctr">
                        <a:lnSpc>
                          <a:spcPct val="115000"/>
                        </a:lnSpc>
                        <a:spcBef>
                          <a:spcPts val="0"/>
                        </a:spcBef>
                        <a:spcAft>
                          <a:spcPts val="0"/>
                        </a:spcAft>
                      </a:pPr>
                      <a:r>
                        <a:rPr lang="en-US" sz="1100">
                          <a:effectLst/>
                        </a:rPr>
                        <a:t>23, 27</a:t>
                      </a:r>
                      <a:endParaRPr lang="en-US" sz="1100">
                        <a:effectLst/>
                        <a:latin typeface="Calibri"/>
                        <a:ea typeface="Calibri"/>
                        <a:cs typeface="Mangal"/>
                      </a:endParaRPr>
                    </a:p>
                  </a:txBody>
                  <a:tcPr marL="68580" marR="68580" marT="0" marB="0" anchor="b"/>
                </a:tc>
                <a:tc>
                  <a:txBody>
                    <a:bodyPr/>
                    <a:lstStyle/>
                    <a:p>
                      <a:pPr marL="0" marR="0" algn="ctr">
                        <a:lnSpc>
                          <a:spcPct val="115000"/>
                        </a:lnSpc>
                        <a:spcBef>
                          <a:spcPts val="0"/>
                        </a:spcBef>
                        <a:spcAft>
                          <a:spcPts val="0"/>
                        </a:spcAft>
                      </a:pPr>
                      <a:r>
                        <a:rPr lang="en-US" sz="1100" dirty="0">
                          <a:effectLst/>
                        </a:rPr>
                        <a:t>3</a:t>
                      </a:r>
                      <a:endParaRPr lang="en-US" sz="1100" dirty="0">
                        <a:effectLst/>
                        <a:latin typeface="Calibri"/>
                        <a:ea typeface="Calibri"/>
                        <a:cs typeface="Mangal"/>
                      </a:endParaRPr>
                    </a:p>
                  </a:txBody>
                  <a:tcPr marL="68580" marR="68580" marT="0" marB="0" anchor="b"/>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0771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189A-70F0-4616-9FA7-8EDCC3B84960}"/>
              </a:ext>
            </a:extLst>
          </p:cNvPr>
          <p:cNvSpPr>
            <a:spLocks noGrp="1"/>
          </p:cNvSpPr>
          <p:nvPr>
            <p:ph type="title"/>
          </p:nvPr>
        </p:nvSpPr>
        <p:spPr>
          <a:xfrm>
            <a:off x="874220" y="879438"/>
            <a:ext cx="9404723" cy="570739"/>
          </a:xfrm>
        </p:spPr>
        <p:txBody>
          <a:bodyPr>
            <a:noAutofit/>
          </a:bodyPr>
          <a:lstStyle/>
          <a:p>
            <a:r>
              <a:rPr lang="en-US" sz="3600" dirty="0"/>
              <a:t>Recommender SYSTEM</a:t>
            </a:r>
          </a:p>
        </p:txBody>
      </p:sp>
      <p:sp>
        <p:nvSpPr>
          <p:cNvPr id="3" name="Content Placeholder 2">
            <a:extLst>
              <a:ext uri="{FF2B5EF4-FFF2-40B4-BE49-F238E27FC236}">
                <a16:creationId xmlns:a16="http://schemas.microsoft.com/office/drawing/2014/main" id="{9B75591A-9DC1-4CB7-B28C-28A4D4FD90CB}"/>
              </a:ext>
            </a:extLst>
          </p:cNvPr>
          <p:cNvSpPr>
            <a:spLocks noGrp="1"/>
          </p:cNvSpPr>
          <p:nvPr>
            <p:ph idx="1"/>
          </p:nvPr>
        </p:nvSpPr>
        <p:spPr>
          <a:xfrm>
            <a:off x="955266" y="1677088"/>
            <a:ext cx="10479352" cy="4924926"/>
          </a:xfrm>
        </p:spPr>
        <p:txBody>
          <a:bodyPr>
            <a:normAutofit fontScale="25000" lnSpcReduction="20000"/>
          </a:bodyPr>
          <a:lstStyle/>
          <a:p>
            <a:pPr>
              <a:lnSpc>
                <a:spcPct val="110000"/>
              </a:lnSpc>
              <a:buFont typeface="Wingdings" panose="05000000000000000000" pitchFamily="2" charset="2"/>
              <a:buChar char="v"/>
            </a:pPr>
            <a:r>
              <a:rPr lang="en-US" sz="8800" dirty="0"/>
              <a:t>What is the ‘recommender system?’</a:t>
            </a:r>
          </a:p>
          <a:p>
            <a:pPr marL="0" indent="0">
              <a:buNone/>
            </a:pPr>
            <a:r>
              <a:rPr lang="en-US" sz="2900" b="1" dirty="0"/>
              <a:t>	</a:t>
            </a:r>
            <a:endParaRPr lang="en-US" sz="8000" b="1" dirty="0"/>
          </a:p>
          <a:p>
            <a:pPr lvl="2">
              <a:buFont typeface="Wingdings" panose="05000000000000000000" pitchFamily="2" charset="2"/>
              <a:buChar char="v"/>
            </a:pPr>
            <a:r>
              <a:rPr lang="en-US" sz="8000" dirty="0"/>
              <a:t>A modelling technique based on the theory that if you buy a certain item or group of items, you   </a:t>
            </a:r>
          </a:p>
          <a:p>
            <a:pPr marL="310896" lvl="2" indent="0">
              <a:buNone/>
            </a:pPr>
            <a:r>
              <a:rPr lang="en-US" sz="8000" dirty="0"/>
              <a:t>   are more (or less) likely to buy another item or group of items</a:t>
            </a:r>
          </a:p>
          <a:p>
            <a:pPr marL="310896" lvl="2" indent="0">
              <a:buNone/>
            </a:pPr>
            <a:endParaRPr lang="en-US" sz="8000" dirty="0"/>
          </a:p>
          <a:p>
            <a:pPr lvl="2">
              <a:buFont typeface="Wingdings" panose="05000000000000000000" pitchFamily="2" charset="2"/>
              <a:buChar char="v"/>
            </a:pPr>
            <a:r>
              <a:rPr lang="en-US" sz="8000" dirty="0"/>
              <a:t>Can be applied to any process, for example, to uniquely identify customer service  </a:t>
            </a:r>
          </a:p>
          <a:p>
            <a:pPr marL="310896" lvl="2" indent="0">
              <a:buNone/>
            </a:pPr>
            <a:r>
              <a:rPr lang="en-US" sz="8000" dirty="0"/>
              <a:t>   representatives and record information about their activities</a:t>
            </a:r>
          </a:p>
          <a:p>
            <a:pPr marL="91440" lvl="2" indent="-91440">
              <a:lnSpc>
                <a:spcPct val="110000"/>
              </a:lnSpc>
              <a:spcBef>
                <a:spcPts val="1200"/>
              </a:spcBef>
              <a:spcAft>
                <a:spcPts val="200"/>
              </a:spcAft>
              <a:buSzPct val="100000"/>
              <a:buFont typeface="Wingdings" panose="05000000000000000000" pitchFamily="2" charset="2"/>
              <a:buChar char="v"/>
            </a:pPr>
            <a:r>
              <a:rPr lang="en-US" sz="8000" dirty="0"/>
              <a:t> Process of recommender system:</a:t>
            </a:r>
          </a:p>
          <a:p>
            <a:pPr marL="420624" lvl="4" indent="-91440">
              <a:lnSpc>
                <a:spcPct val="110000"/>
              </a:lnSpc>
              <a:spcBef>
                <a:spcPts val="1200"/>
              </a:spcBef>
              <a:spcAft>
                <a:spcPts val="200"/>
              </a:spcAft>
              <a:buSzPct val="100000"/>
              <a:buFont typeface="Wingdings" panose="05000000000000000000" pitchFamily="2" charset="2"/>
              <a:buChar char="v"/>
            </a:pPr>
            <a:r>
              <a:rPr lang="en-US" sz="8000" dirty="0"/>
              <a:t> Used </a:t>
            </a:r>
            <a:r>
              <a:rPr lang="en-US" sz="8000" dirty="0" err="1"/>
              <a:t>Apriori</a:t>
            </a:r>
            <a:r>
              <a:rPr lang="en-US" sz="8000" dirty="0"/>
              <a:t> algorithm </a:t>
            </a:r>
          </a:p>
          <a:p>
            <a:pPr marL="420624" lvl="4" indent="-91440">
              <a:lnSpc>
                <a:spcPct val="110000"/>
              </a:lnSpc>
              <a:spcBef>
                <a:spcPts val="1200"/>
              </a:spcBef>
              <a:spcAft>
                <a:spcPts val="200"/>
              </a:spcAft>
              <a:buSzPct val="100000"/>
              <a:buFont typeface="Wingdings" panose="05000000000000000000" pitchFamily="2" charset="2"/>
              <a:buChar char="v"/>
            </a:pPr>
            <a:r>
              <a:rPr lang="en-US" sz="8000" dirty="0"/>
              <a:t> Found three rules  </a:t>
            </a:r>
          </a:p>
          <a:p>
            <a:pPr marL="704088" lvl="6" indent="-91440">
              <a:lnSpc>
                <a:spcPct val="110000"/>
              </a:lnSpc>
              <a:spcBef>
                <a:spcPts val="1200"/>
              </a:spcBef>
              <a:spcAft>
                <a:spcPts val="200"/>
              </a:spcAft>
              <a:buSzPct val="100000"/>
              <a:buFont typeface="Wingdings" panose="05000000000000000000" pitchFamily="2" charset="2"/>
              <a:buChar char="v"/>
            </a:pPr>
            <a:r>
              <a:rPr lang="en-US" sz="8000" dirty="0"/>
              <a:t>iMac (32.18% of the times the customer is most likely to purchase this item)</a:t>
            </a:r>
          </a:p>
          <a:p>
            <a:pPr marL="704088" lvl="6" indent="-91440">
              <a:lnSpc>
                <a:spcPct val="110000"/>
              </a:lnSpc>
              <a:spcBef>
                <a:spcPts val="1200"/>
              </a:spcBef>
              <a:spcAft>
                <a:spcPts val="200"/>
              </a:spcAft>
              <a:buSzPct val="100000"/>
              <a:buFont typeface="Wingdings" panose="05000000000000000000" pitchFamily="2" charset="2"/>
              <a:buChar char="v"/>
            </a:pPr>
            <a:r>
              <a:rPr lang="en-US" sz="8000" dirty="0"/>
              <a:t>iMac -&gt; HP Laptop (41.55%)</a:t>
            </a:r>
          </a:p>
          <a:p>
            <a:pPr marL="704088" lvl="6" indent="-91440">
              <a:lnSpc>
                <a:spcPct val="110000"/>
              </a:lnSpc>
              <a:spcBef>
                <a:spcPts val="1200"/>
              </a:spcBef>
              <a:spcAft>
                <a:spcPts val="200"/>
              </a:spcAft>
              <a:buSzPct val="100000"/>
              <a:buFont typeface="Wingdings" panose="05000000000000000000" pitchFamily="2" charset="2"/>
              <a:buChar char="v"/>
            </a:pPr>
            <a:r>
              <a:rPr lang="en-US" sz="8000" dirty="0"/>
              <a:t>HP Laptop -&gt; iMac (33.06%)</a:t>
            </a:r>
          </a:p>
          <a:p>
            <a:pPr lvl="2">
              <a:buFont typeface="Wingdings" panose="05000000000000000000" pitchFamily="2" charset="2"/>
              <a:buChar char="v"/>
            </a:pPr>
            <a:endParaRPr lang="en-US" sz="3200" dirty="0"/>
          </a:p>
          <a:p>
            <a:pPr marL="310896" lvl="2" indent="0">
              <a:buNone/>
            </a:pPr>
            <a:endParaRPr lang="en-US" sz="3200" dirty="0"/>
          </a:p>
          <a:p>
            <a:pPr lvl="2">
              <a:buFont typeface="Wingdings" panose="05000000000000000000" pitchFamily="2" charset="2"/>
              <a:buChar char="v"/>
            </a:pPr>
            <a:endParaRPr lang="en-US" sz="3200" dirty="0"/>
          </a:p>
          <a:p>
            <a:pPr marL="310896" lvl="2" indent="0">
              <a:buNone/>
            </a:pPr>
            <a:r>
              <a:rPr lang="en-US" sz="1600" dirty="0"/>
              <a:t> </a:t>
            </a:r>
          </a:p>
          <a:p>
            <a:pPr lvl="2">
              <a:buFont typeface="Wingdings" panose="05000000000000000000" pitchFamily="2" charset="2"/>
              <a:buChar char="v"/>
            </a:pPr>
            <a:endParaRPr lang="en-US" sz="1600" dirty="0"/>
          </a:p>
          <a:p>
            <a:pPr marL="310896" lvl="2" indent="0">
              <a:buNone/>
            </a:pPr>
            <a:endParaRPr lang="en-US" sz="1600" dirty="0"/>
          </a:p>
          <a:p>
            <a:pPr marL="310896" lvl="2" indent="0">
              <a:buNone/>
            </a:pPr>
            <a:endParaRPr lang="en-US" sz="1600" dirty="0"/>
          </a:p>
          <a:p>
            <a:pPr marL="310896" lvl="2" indent="0">
              <a:buNone/>
            </a:pPr>
            <a:endParaRPr lang="en-US" sz="1600" dirty="0"/>
          </a:p>
          <a:p>
            <a:pPr marL="0" indent="0">
              <a:buNone/>
            </a:pPr>
            <a:r>
              <a:rPr lang="en-US" sz="2400" dirty="0"/>
              <a:t>	</a:t>
            </a:r>
            <a:endParaRPr lang="en-US" dirty="0"/>
          </a:p>
        </p:txBody>
      </p:sp>
    </p:spTree>
    <p:extLst>
      <p:ext uri="{BB962C8B-B14F-4D97-AF65-F5344CB8AC3E}">
        <p14:creationId xmlns:p14="http://schemas.microsoft.com/office/powerpoint/2010/main" val="1438810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189A-70F0-4616-9FA7-8EDCC3B84960}"/>
              </a:ext>
            </a:extLst>
          </p:cNvPr>
          <p:cNvSpPr>
            <a:spLocks noGrp="1"/>
          </p:cNvSpPr>
          <p:nvPr>
            <p:ph type="title"/>
          </p:nvPr>
        </p:nvSpPr>
        <p:spPr>
          <a:xfrm>
            <a:off x="874220" y="879438"/>
            <a:ext cx="9404723" cy="570739"/>
          </a:xfrm>
        </p:spPr>
        <p:txBody>
          <a:bodyPr>
            <a:noAutofit/>
          </a:bodyPr>
          <a:lstStyle/>
          <a:p>
            <a:r>
              <a:rPr lang="en-US" sz="3600" dirty="0"/>
              <a:t>Recommendations</a:t>
            </a:r>
          </a:p>
        </p:txBody>
      </p:sp>
      <p:sp>
        <p:nvSpPr>
          <p:cNvPr id="3" name="Content Placeholder 2">
            <a:extLst>
              <a:ext uri="{FF2B5EF4-FFF2-40B4-BE49-F238E27FC236}">
                <a16:creationId xmlns:a16="http://schemas.microsoft.com/office/drawing/2014/main" id="{9B75591A-9DC1-4CB7-B28C-28A4D4FD90CB}"/>
              </a:ext>
            </a:extLst>
          </p:cNvPr>
          <p:cNvSpPr>
            <a:spLocks noGrp="1"/>
          </p:cNvSpPr>
          <p:nvPr>
            <p:ph idx="1"/>
          </p:nvPr>
        </p:nvSpPr>
        <p:spPr>
          <a:xfrm>
            <a:off x="955266" y="1677088"/>
            <a:ext cx="10479352" cy="4924926"/>
          </a:xfrm>
        </p:spPr>
        <p:txBody>
          <a:bodyPr>
            <a:noAutofit/>
          </a:bodyPr>
          <a:lstStyle/>
          <a:p>
            <a:pPr>
              <a:buFont typeface="Wingdings" panose="05000000000000000000" pitchFamily="2" charset="2"/>
              <a:buChar char="v"/>
            </a:pPr>
            <a:r>
              <a:rPr lang="en-US" dirty="0"/>
              <a:t> </a:t>
            </a:r>
            <a:r>
              <a:rPr lang="en-US" sz="2000" dirty="0"/>
              <a:t>It’s beneficial for Blackwell to acquire </a:t>
            </a:r>
            <a:r>
              <a:rPr lang="en-US" sz="2000" dirty="0" err="1"/>
              <a:t>Elecronidex</a:t>
            </a:r>
            <a:endParaRPr lang="en-US" sz="2000" dirty="0"/>
          </a:p>
          <a:p>
            <a:pPr>
              <a:buFont typeface="Wingdings" panose="05000000000000000000" pitchFamily="2" charset="2"/>
              <a:buChar char="v"/>
            </a:pPr>
            <a:r>
              <a:rPr lang="en-US" sz="2000" dirty="0"/>
              <a:t> Keep selling the top five products of </a:t>
            </a:r>
            <a:r>
              <a:rPr lang="en-US" sz="2000" dirty="0" err="1"/>
              <a:t>Elecronidex</a:t>
            </a:r>
            <a:r>
              <a:rPr lang="en-US" sz="2000" dirty="0"/>
              <a:t> </a:t>
            </a:r>
          </a:p>
          <a:p>
            <a:pPr>
              <a:buFont typeface="Wingdings" panose="05000000000000000000" pitchFamily="2" charset="2"/>
              <a:buChar char="v"/>
            </a:pPr>
            <a:r>
              <a:rPr lang="en-US" sz="2000" dirty="0"/>
              <a:t> Should mix Blackwell’s products with the top five </a:t>
            </a:r>
            <a:r>
              <a:rPr lang="en-US" sz="2000" dirty="0" err="1"/>
              <a:t>Electronidex’s</a:t>
            </a:r>
            <a:r>
              <a:rPr lang="en-US" sz="2000" dirty="0"/>
              <a:t> products so that customers </a:t>
            </a:r>
          </a:p>
          <a:p>
            <a:pPr marL="0" indent="0">
              <a:lnSpc>
                <a:spcPct val="50000"/>
              </a:lnSpc>
              <a:buNone/>
            </a:pPr>
            <a:r>
              <a:rPr lang="en-US" sz="2000" dirty="0"/>
              <a:t>    can buy Blackwell’s as well as </a:t>
            </a:r>
            <a:r>
              <a:rPr lang="en-US" sz="2000" dirty="0" err="1"/>
              <a:t>Electronidex’s</a:t>
            </a:r>
            <a:r>
              <a:rPr lang="en-US" sz="2000" dirty="0"/>
              <a:t> products together </a:t>
            </a:r>
          </a:p>
          <a:p>
            <a:pPr marL="0" indent="0">
              <a:lnSpc>
                <a:spcPct val="50000"/>
              </a:lnSpc>
              <a:buNone/>
            </a:pPr>
            <a:endParaRPr lang="en-US" sz="2000" dirty="0"/>
          </a:p>
          <a:p>
            <a:pPr>
              <a:lnSpc>
                <a:spcPct val="50000"/>
              </a:lnSpc>
              <a:buFont typeface="Wingdings" panose="05000000000000000000" pitchFamily="2" charset="2"/>
              <a:buChar char="v"/>
            </a:pPr>
            <a:r>
              <a:rPr lang="en-US" sz="2000" dirty="0"/>
              <a:t> After acquisition Blackwell should remove the </a:t>
            </a:r>
          </a:p>
          <a:p>
            <a:pPr marL="0" indent="0">
              <a:lnSpc>
                <a:spcPct val="50000"/>
              </a:lnSpc>
              <a:buNone/>
            </a:pPr>
            <a:r>
              <a:rPr lang="en-US" sz="2000" dirty="0"/>
              <a:t>    products that were in less number of    </a:t>
            </a:r>
          </a:p>
          <a:p>
            <a:pPr marL="0" indent="0">
              <a:lnSpc>
                <a:spcPct val="50000"/>
              </a:lnSpc>
              <a:buNone/>
            </a:pPr>
            <a:r>
              <a:rPr lang="en-US" sz="2000" dirty="0"/>
              <a:t>    transactions, for example, the graph here </a:t>
            </a:r>
          </a:p>
          <a:p>
            <a:pPr marL="0" indent="0">
              <a:lnSpc>
                <a:spcPct val="50000"/>
              </a:lnSpc>
              <a:buNone/>
            </a:pPr>
            <a:r>
              <a:rPr lang="en-US" sz="2000" dirty="0"/>
              <a:t>    shows that Cannon Ink appeared in</a:t>
            </a:r>
          </a:p>
          <a:p>
            <a:pPr marL="0" indent="0">
              <a:lnSpc>
                <a:spcPct val="50000"/>
              </a:lnSpc>
              <a:buNone/>
            </a:pPr>
            <a:r>
              <a:rPr lang="en-US" sz="2000" dirty="0"/>
              <a:t>    0.2% of transactions in the total number of </a:t>
            </a:r>
          </a:p>
          <a:p>
            <a:pPr marL="0" indent="0">
              <a:lnSpc>
                <a:spcPct val="50000"/>
              </a:lnSpc>
              <a:buNone/>
            </a:pPr>
            <a:r>
              <a:rPr lang="en-US" sz="2000" dirty="0"/>
              <a:t>    6,889 transactions</a:t>
            </a:r>
          </a:p>
          <a:p>
            <a:pPr marL="0" indent="0">
              <a:lnSpc>
                <a:spcPct val="50000"/>
              </a:lnSpc>
              <a:buNone/>
            </a:pPr>
            <a:r>
              <a:rPr lang="en-US" sz="1600" dirty="0"/>
              <a:t>	</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2170" y="3321110"/>
            <a:ext cx="5288888" cy="3376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719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189A-70F0-4616-9FA7-8EDCC3B84960}"/>
              </a:ext>
            </a:extLst>
          </p:cNvPr>
          <p:cNvSpPr>
            <a:spLocks noGrp="1"/>
          </p:cNvSpPr>
          <p:nvPr>
            <p:ph type="title"/>
          </p:nvPr>
        </p:nvSpPr>
        <p:spPr>
          <a:xfrm>
            <a:off x="874220" y="879438"/>
            <a:ext cx="9404723" cy="570739"/>
          </a:xfrm>
        </p:spPr>
        <p:txBody>
          <a:bodyPr>
            <a:noAutofit/>
          </a:bodyPr>
          <a:lstStyle/>
          <a:p>
            <a:r>
              <a:rPr lang="en-US" sz="4000" dirty="0"/>
              <a:t>Blackwell Electronics Data Analytics</a:t>
            </a:r>
            <a:endParaRPr lang="en-US" sz="5400" dirty="0"/>
          </a:p>
        </p:txBody>
      </p:sp>
      <p:sp>
        <p:nvSpPr>
          <p:cNvPr id="3" name="Content Placeholder 2">
            <a:extLst>
              <a:ext uri="{FF2B5EF4-FFF2-40B4-BE49-F238E27FC236}">
                <a16:creationId xmlns:a16="http://schemas.microsoft.com/office/drawing/2014/main" id="{9B75591A-9DC1-4CB7-B28C-28A4D4FD90CB}"/>
              </a:ext>
            </a:extLst>
          </p:cNvPr>
          <p:cNvSpPr>
            <a:spLocks noGrp="1"/>
          </p:cNvSpPr>
          <p:nvPr>
            <p:ph idx="1"/>
          </p:nvPr>
        </p:nvSpPr>
        <p:spPr>
          <a:xfrm>
            <a:off x="955266" y="1677088"/>
            <a:ext cx="10479352" cy="4924926"/>
          </a:xfrm>
        </p:spPr>
        <p:txBody>
          <a:bodyPr>
            <a:normAutofit/>
          </a:bodyPr>
          <a:lstStyle/>
          <a:p>
            <a:r>
              <a:rPr lang="en-US" dirty="0"/>
              <a:t>The Blackwell Data Analytics team has been tasked by Sales and Marketing to analyze historical sales and profitability data to help guide upcoming business decisions.</a:t>
            </a:r>
          </a:p>
          <a:p>
            <a:endParaRPr lang="en-US" dirty="0"/>
          </a:p>
          <a:p>
            <a:pPr lvl="1"/>
            <a:r>
              <a:rPr lang="en-US" b="1" dirty="0"/>
              <a:t>Task 2</a:t>
            </a:r>
            <a:r>
              <a:rPr lang="en-US" b="1" i="1" dirty="0"/>
              <a:t>: </a:t>
            </a:r>
            <a:r>
              <a:rPr lang="en-US" dirty="0"/>
              <a:t>Predicting Customer Brand Preference</a:t>
            </a:r>
          </a:p>
          <a:p>
            <a:pPr lvl="1"/>
            <a:r>
              <a:rPr lang="en-US" b="1" dirty="0"/>
              <a:t>Task 3</a:t>
            </a:r>
            <a:r>
              <a:rPr lang="en-US" b="1" i="1" dirty="0"/>
              <a:t>:</a:t>
            </a:r>
            <a:r>
              <a:rPr lang="en-US" dirty="0"/>
              <a:t> Predicting New Product Profitability</a:t>
            </a:r>
          </a:p>
          <a:p>
            <a:pPr lvl="1"/>
            <a:r>
              <a:rPr lang="en-US" b="1" dirty="0"/>
              <a:t>Task 4: </a:t>
            </a:r>
            <a:r>
              <a:rPr lang="en-US" dirty="0"/>
              <a:t>Discover Association between Products</a:t>
            </a:r>
            <a:endParaRPr lang="en-US" b="1" dirty="0"/>
          </a:p>
          <a:p>
            <a:pPr marL="457200" lvl="1" indent="0">
              <a:buNone/>
            </a:pPr>
            <a:endParaRPr lang="en-US" dirty="0"/>
          </a:p>
          <a:p>
            <a:r>
              <a:rPr lang="en-US" dirty="0"/>
              <a:t>Additional ways to use Data Mining to answer questions across the business:</a:t>
            </a:r>
          </a:p>
          <a:p>
            <a:pPr lvl="1"/>
            <a:r>
              <a:rPr lang="en-US" b="1" dirty="0"/>
              <a:t>Sales and Marketing: </a:t>
            </a:r>
            <a:r>
              <a:rPr lang="en-US" dirty="0"/>
              <a:t>Identifying sales trends, development of marketing campaigns, customer loyalty, and profitability</a:t>
            </a:r>
          </a:p>
          <a:p>
            <a:pPr lvl="1"/>
            <a:r>
              <a:rPr lang="en-US" b="1" dirty="0"/>
              <a:t>Research and Development: </a:t>
            </a:r>
            <a:r>
              <a:rPr lang="en-US" dirty="0"/>
              <a:t>Product enhancements, where to focus funds and manpower to get the best ROI</a:t>
            </a:r>
          </a:p>
          <a:p>
            <a:pPr lvl="1"/>
            <a:r>
              <a:rPr lang="en-US" b="1" dirty="0"/>
              <a:t>General and Administrative: </a:t>
            </a:r>
            <a:r>
              <a:rPr lang="en-US" dirty="0"/>
              <a:t>Employee characteristics can contribute to recruiting decisions as well as continued learning opportunities for existing employees to maximize individual contributions to the business</a:t>
            </a:r>
          </a:p>
          <a:p>
            <a:endParaRPr lang="en-US" dirty="0"/>
          </a:p>
        </p:txBody>
      </p:sp>
    </p:spTree>
    <p:extLst>
      <p:ext uri="{BB962C8B-B14F-4D97-AF65-F5344CB8AC3E}">
        <p14:creationId xmlns:p14="http://schemas.microsoft.com/office/powerpoint/2010/main" val="258922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3975101" y="4140195"/>
            <a:ext cx="4029602" cy="2926080"/>
          </a:xfrm>
          <a:prstGeom prst="rect">
            <a:avLst/>
          </a:prstGeom>
        </p:spPr>
      </p:pic>
      <p:pic>
        <p:nvPicPr>
          <p:cNvPr id="10" name="Picture 9"/>
          <p:cNvPicPr>
            <a:picLocks noChangeAspect="1"/>
          </p:cNvPicPr>
          <p:nvPr/>
        </p:nvPicPr>
        <p:blipFill>
          <a:blip r:embed="rId4"/>
          <a:stretch>
            <a:fillRect/>
          </a:stretch>
        </p:blipFill>
        <p:spPr>
          <a:xfrm>
            <a:off x="1" y="4140195"/>
            <a:ext cx="4029602" cy="2926080"/>
          </a:xfrm>
          <a:prstGeom prst="rect">
            <a:avLst/>
          </a:prstGeom>
        </p:spPr>
      </p:pic>
      <p:pic>
        <p:nvPicPr>
          <p:cNvPr id="11" name="Picture 10"/>
          <p:cNvPicPr>
            <a:picLocks noChangeAspect="1"/>
          </p:cNvPicPr>
          <p:nvPr/>
        </p:nvPicPr>
        <p:blipFill>
          <a:blip r:embed="rId5"/>
          <a:stretch>
            <a:fillRect/>
          </a:stretch>
        </p:blipFill>
        <p:spPr>
          <a:xfrm>
            <a:off x="8102601" y="4140195"/>
            <a:ext cx="4029602" cy="2926080"/>
          </a:xfrm>
          <a:prstGeom prst="rect">
            <a:avLst/>
          </a:prstGeom>
        </p:spPr>
      </p:pic>
      <p:sp>
        <p:nvSpPr>
          <p:cNvPr id="3" name="Title 1"/>
          <p:cNvSpPr txBox="1">
            <a:spLocks/>
          </p:cNvSpPr>
          <p:nvPr/>
        </p:nvSpPr>
        <p:spPr>
          <a:xfrm>
            <a:off x="-1" y="0"/>
            <a:ext cx="12132203" cy="1006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Predicting Brand Preference: Analyzing the Completed Surveys</a:t>
            </a:r>
          </a:p>
        </p:txBody>
      </p:sp>
      <p:pic>
        <p:nvPicPr>
          <p:cNvPr id="2" name="Picture 1"/>
          <p:cNvPicPr>
            <a:picLocks noChangeAspect="1"/>
          </p:cNvPicPr>
          <p:nvPr/>
        </p:nvPicPr>
        <p:blipFill>
          <a:blip r:embed="rId6"/>
          <a:stretch>
            <a:fillRect/>
          </a:stretch>
        </p:blipFill>
        <p:spPr>
          <a:xfrm>
            <a:off x="3673122" y="1226254"/>
            <a:ext cx="4889500" cy="2768600"/>
          </a:xfrm>
          <a:prstGeom prst="rect">
            <a:avLst/>
          </a:prstGeom>
        </p:spPr>
      </p:pic>
    </p:spTree>
    <p:extLst>
      <p:ext uri="{BB962C8B-B14F-4D97-AF65-F5344CB8AC3E}">
        <p14:creationId xmlns:p14="http://schemas.microsoft.com/office/powerpoint/2010/main" val="16541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86100" y="182245"/>
            <a:ext cx="6423660" cy="1006475"/>
          </a:xfrm>
        </p:spPr>
        <p:txBody>
          <a:bodyPr>
            <a:normAutofit/>
          </a:bodyPr>
          <a:lstStyle/>
          <a:p>
            <a:pPr algn="ctr"/>
            <a:r>
              <a:rPr lang="en-US" sz="4000" dirty="0"/>
              <a:t>Product Preference Analysis</a:t>
            </a:r>
          </a:p>
        </p:txBody>
      </p:sp>
      <p:graphicFrame>
        <p:nvGraphicFramePr>
          <p:cNvPr id="7" name="Chart 6"/>
          <p:cNvGraphicFramePr>
            <a:graphicFrameLocks/>
          </p:cNvGraphicFramePr>
          <p:nvPr>
            <p:extLst/>
          </p:nvPr>
        </p:nvGraphicFramePr>
        <p:xfrm>
          <a:off x="5684520" y="1011316"/>
          <a:ext cx="5349240" cy="255317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nvPr>
        </p:nvGraphicFramePr>
        <p:xfrm>
          <a:off x="670560" y="1011316"/>
          <a:ext cx="4831080" cy="255317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nvPr>
        </p:nvGraphicFramePr>
        <p:xfrm>
          <a:off x="5684520" y="3631882"/>
          <a:ext cx="5349240" cy="247007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p:cNvGraphicFramePr>
            <a:graphicFrameLocks/>
          </p:cNvGraphicFramePr>
          <p:nvPr>
            <p:extLst/>
          </p:nvPr>
        </p:nvGraphicFramePr>
        <p:xfrm>
          <a:off x="670560" y="3631882"/>
          <a:ext cx="4831080" cy="247007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569041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86100" y="182245"/>
            <a:ext cx="6423660" cy="1006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What attribute tells us the most?</a:t>
            </a:r>
          </a:p>
        </p:txBody>
      </p:sp>
      <p:graphicFrame>
        <p:nvGraphicFramePr>
          <p:cNvPr id="4" name="Chart 3"/>
          <p:cNvGraphicFramePr>
            <a:graphicFrameLocks/>
          </p:cNvGraphicFramePr>
          <p:nvPr>
            <p:extLst/>
          </p:nvPr>
        </p:nvGraphicFramePr>
        <p:xfrm>
          <a:off x="605790" y="1347787"/>
          <a:ext cx="11365230" cy="50530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4084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Predict Sales Performance and assess Impact of reviews by product</a:t>
            </a:r>
          </a:p>
        </p:txBody>
      </p:sp>
      <p:sp>
        <p:nvSpPr>
          <p:cNvPr id="3" name="Text Placeholder 2"/>
          <p:cNvSpPr>
            <a:spLocks noGrp="1"/>
          </p:cNvSpPr>
          <p:nvPr>
            <p:ph idx="1"/>
          </p:nvPr>
        </p:nvSpPr>
        <p:spPr>
          <a:xfrm>
            <a:off x="1024127" y="2212109"/>
            <a:ext cx="9720073" cy="4023360"/>
          </a:xfrm>
        </p:spPr>
        <p:txBody>
          <a:bodyPr>
            <a:noAutofit/>
          </a:bodyPr>
          <a:lstStyle/>
          <a:p>
            <a:pPr marL="0" indent="0">
              <a:buSzPct val="97000"/>
              <a:buNone/>
            </a:pPr>
            <a:r>
              <a:rPr lang="en-US" sz="2400" dirty="0">
                <a:ea typeface="+mj-ea"/>
                <a:cs typeface="+mj-cs"/>
              </a:rPr>
              <a:t>OVERVIEW:</a:t>
            </a:r>
          </a:p>
          <a:p>
            <a:pPr marL="0" indent="0">
              <a:buSzPct val="97000"/>
              <a:buNone/>
            </a:pPr>
            <a:r>
              <a:rPr lang="en-US" sz="2400" dirty="0">
                <a:ea typeface="+mj-ea"/>
                <a:cs typeface="+mj-cs"/>
              </a:rPr>
              <a:t>Sales has requested that the Analytics team run additional analysis on historical sales data this time including and focusing on product type to better understand how specific product types perform against </a:t>
            </a:r>
            <a:r>
              <a:rPr lang="en-US" sz="2400" dirty="0" err="1">
                <a:ea typeface="+mj-ea"/>
                <a:cs typeface="+mj-cs"/>
              </a:rPr>
              <a:t>eachother</a:t>
            </a:r>
            <a:r>
              <a:rPr lang="en-US" sz="2400" dirty="0">
                <a:ea typeface="+mj-ea"/>
                <a:cs typeface="+mj-cs"/>
              </a:rPr>
              <a:t> and to determine:</a:t>
            </a:r>
          </a:p>
          <a:p>
            <a:pPr marL="0" indent="0">
              <a:spcBef>
                <a:spcPct val="0"/>
              </a:spcBef>
              <a:buNone/>
            </a:pPr>
            <a:endParaRPr lang="en-US" sz="2400" dirty="0">
              <a:ea typeface="+mj-ea"/>
              <a:cs typeface="+mj-cs"/>
            </a:endParaRPr>
          </a:p>
          <a:p>
            <a:pPr lvl="1">
              <a:spcBef>
                <a:spcPct val="0"/>
              </a:spcBef>
            </a:pPr>
            <a:r>
              <a:rPr lang="en-US" sz="2000" dirty="0">
                <a:ea typeface="+mj-ea"/>
                <a:cs typeface="+mj-cs"/>
              </a:rPr>
              <a:t>Sales performance of four different product types:</a:t>
            </a:r>
          </a:p>
          <a:p>
            <a:pPr lvl="2">
              <a:spcBef>
                <a:spcPct val="0"/>
              </a:spcBef>
            </a:pPr>
            <a:r>
              <a:rPr lang="en-US" sz="1600" dirty="0">
                <a:ea typeface="+mj-ea"/>
                <a:cs typeface="+mj-cs"/>
              </a:rPr>
              <a:t>PC</a:t>
            </a:r>
          </a:p>
          <a:p>
            <a:pPr lvl="2">
              <a:spcBef>
                <a:spcPct val="0"/>
              </a:spcBef>
            </a:pPr>
            <a:r>
              <a:rPr lang="en-US" sz="1600" dirty="0">
                <a:ea typeface="+mj-ea"/>
                <a:cs typeface="+mj-cs"/>
              </a:rPr>
              <a:t>Laptops</a:t>
            </a:r>
          </a:p>
          <a:p>
            <a:pPr lvl="2">
              <a:spcBef>
                <a:spcPct val="0"/>
              </a:spcBef>
            </a:pPr>
            <a:r>
              <a:rPr lang="en-US" sz="1600" dirty="0">
                <a:ea typeface="+mj-ea"/>
                <a:cs typeface="+mj-cs"/>
              </a:rPr>
              <a:t>Netbooks</a:t>
            </a:r>
          </a:p>
          <a:p>
            <a:pPr lvl="2">
              <a:spcBef>
                <a:spcPct val="0"/>
              </a:spcBef>
            </a:pPr>
            <a:r>
              <a:rPr lang="en-US" sz="1600" dirty="0">
                <a:ea typeface="+mj-ea"/>
                <a:cs typeface="+mj-cs"/>
              </a:rPr>
              <a:t>Smartphones</a:t>
            </a:r>
          </a:p>
          <a:p>
            <a:pPr lvl="1">
              <a:spcBef>
                <a:spcPct val="0"/>
              </a:spcBef>
            </a:pPr>
            <a:r>
              <a:rPr lang="en-US" sz="2000" dirty="0">
                <a:ea typeface="+mj-ea"/>
                <a:cs typeface="+mj-cs"/>
              </a:rPr>
              <a:t>Assess the impact of service reviews and customer reviews on each product type</a:t>
            </a:r>
            <a:endParaRPr lang="en-US" sz="1600" dirty="0">
              <a:ea typeface="+mj-ea"/>
              <a:cs typeface="+mj-cs"/>
            </a:endParaRPr>
          </a:p>
        </p:txBody>
      </p:sp>
    </p:spTree>
    <p:extLst>
      <p:ext uri="{BB962C8B-B14F-4D97-AF65-F5344CB8AC3E}">
        <p14:creationId xmlns:p14="http://schemas.microsoft.com/office/powerpoint/2010/main" val="227593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Predict Sales Performance by product and assess impact of reviews by product </a:t>
            </a:r>
            <a:r>
              <a:rPr lang="en-US" sz="2800" dirty="0"/>
              <a:t>(Cont’d)</a:t>
            </a:r>
            <a:endParaRPr lang="en-US" sz="2400" dirty="0"/>
          </a:p>
        </p:txBody>
      </p:sp>
      <p:sp>
        <p:nvSpPr>
          <p:cNvPr id="8" name="Text Placeholder 2">
            <a:extLst>
              <a:ext uri="{FF2B5EF4-FFF2-40B4-BE49-F238E27FC236}">
                <a16:creationId xmlns:a16="http://schemas.microsoft.com/office/drawing/2014/main" id="{2F6CE827-AAA3-467C-B43C-746EB80B7D51}"/>
              </a:ext>
            </a:extLst>
          </p:cNvPr>
          <p:cNvSpPr txBox="1">
            <a:spLocks/>
          </p:cNvSpPr>
          <p:nvPr/>
        </p:nvSpPr>
        <p:spPr>
          <a:xfrm>
            <a:off x="1024128" y="2249424"/>
            <a:ext cx="9720073" cy="402336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SzPct val="97000"/>
              <a:buFont typeface="Tw Cen MT" panose="020B0602020104020603" pitchFamily="34" charset="0"/>
              <a:buNone/>
            </a:pPr>
            <a:r>
              <a:rPr lang="en-US" sz="2000" dirty="0">
                <a:ea typeface="+mj-ea"/>
                <a:cs typeface="+mj-cs"/>
              </a:rPr>
              <a:t>APPROACH:</a:t>
            </a:r>
          </a:p>
          <a:p>
            <a:pPr marL="0" indent="0">
              <a:buSzPct val="97000"/>
              <a:buFont typeface="Tw Cen MT" panose="020B0602020104020603" pitchFamily="34" charset="0"/>
              <a:buNone/>
            </a:pPr>
            <a:r>
              <a:rPr lang="en-US" sz="2000" dirty="0">
                <a:ea typeface="+mj-ea"/>
                <a:cs typeface="+mj-cs"/>
              </a:rPr>
              <a:t>Review the data provided. As with the prior analysis on the provided data set, it was determined that some attributes were too closely related, and risked triggering false or extreme results:</a:t>
            </a:r>
          </a:p>
          <a:p>
            <a:pPr lvl="1">
              <a:spcBef>
                <a:spcPct val="0"/>
              </a:spcBef>
            </a:pPr>
            <a:endParaRPr lang="en-US" dirty="0">
              <a:ea typeface="+mj-ea"/>
              <a:cs typeface="+mj-cs"/>
            </a:endParaRPr>
          </a:p>
          <a:p>
            <a:pPr lvl="1">
              <a:spcBef>
                <a:spcPct val="0"/>
              </a:spcBef>
            </a:pPr>
            <a:r>
              <a:rPr lang="en-US" dirty="0">
                <a:ea typeface="+mj-ea"/>
                <a:cs typeface="+mj-cs"/>
              </a:rPr>
              <a:t>Attributes excluded from Model:</a:t>
            </a:r>
          </a:p>
          <a:p>
            <a:pPr lvl="2">
              <a:spcBef>
                <a:spcPct val="0"/>
              </a:spcBef>
            </a:pPr>
            <a:r>
              <a:rPr lang="en-US" sz="1600" dirty="0">
                <a:ea typeface="+mj-ea"/>
                <a:cs typeface="+mj-cs"/>
              </a:rPr>
              <a:t>5 Star Reviews</a:t>
            </a:r>
          </a:p>
          <a:p>
            <a:pPr lvl="2">
              <a:spcBef>
                <a:spcPct val="0"/>
              </a:spcBef>
            </a:pPr>
            <a:r>
              <a:rPr lang="en-US" sz="1600" dirty="0">
                <a:ea typeface="+mj-ea"/>
                <a:cs typeface="+mj-cs"/>
              </a:rPr>
              <a:t>4 Star Reviews</a:t>
            </a:r>
          </a:p>
          <a:p>
            <a:pPr lvl="2">
              <a:spcBef>
                <a:spcPct val="0"/>
              </a:spcBef>
            </a:pPr>
            <a:r>
              <a:rPr lang="en-US" sz="1600" dirty="0">
                <a:ea typeface="+mj-ea"/>
                <a:cs typeface="+mj-cs"/>
              </a:rPr>
              <a:t>3 Star Reviews</a:t>
            </a:r>
          </a:p>
          <a:p>
            <a:pPr lvl="2">
              <a:spcBef>
                <a:spcPct val="0"/>
              </a:spcBef>
            </a:pPr>
            <a:r>
              <a:rPr lang="en-US" sz="1600" dirty="0">
                <a:ea typeface="+mj-ea"/>
                <a:cs typeface="+mj-cs"/>
              </a:rPr>
              <a:t>2 Star Reviews</a:t>
            </a:r>
          </a:p>
          <a:p>
            <a:pPr lvl="2">
              <a:spcBef>
                <a:spcPct val="0"/>
              </a:spcBef>
            </a:pPr>
            <a:r>
              <a:rPr lang="en-US" sz="1600" dirty="0">
                <a:ea typeface="+mj-ea"/>
                <a:cs typeface="+mj-cs"/>
              </a:rPr>
              <a:t>1 Star Reviews</a:t>
            </a:r>
          </a:p>
          <a:p>
            <a:pPr lvl="2">
              <a:spcBef>
                <a:spcPct val="0"/>
              </a:spcBef>
            </a:pPr>
            <a:endParaRPr lang="en-US" sz="1600" dirty="0">
              <a:ea typeface="+mj-ea"/>
              <a:cs typeface="+mj-cs"/>
            </a:endParaRPr>
          </a:p>
          <a:p>
            <a:pPr lvl="1">
              <a:spcBef>
                <a:spcPct val="0"/>
              </a:spcBef>
            </a:pPr>
            <a:r>
              <a:rPr lang="en-US" dirty="0"/>
              <a:t>Due to the exclusion of the Customer Review attributes during the modeling and predicting phases, estimates were made based off of the averages for each product type and rating from the existing product set data and applied these averages to our results </a:t>
            </a:r>
            <a:r>
              <a:rPr lang="en-US"/>
              <a:t>for analysis</a:t>
            </a:r>
            <a:endParaRPr lang="en-US" dirty="0"/>
          </a:p>
          <a:p>
            <a:pPr lvl="1">
              <a:spcBef>
                <a:spcPct val="0"/>
              </a:spcBef>
            </a:pPr>
            <a:endParaRPr lang="en-US" sz="2000" dirty="0">
              <a:ea typeface="+mj-ea"/>
              <a:cs typeface="+mj-cs"/>
            </a:endParaRPr>
          </a:p>
        </p:txBody>
      </p:sp>
    </p:spTree>
    <p:extLst>
      <p:ext uri="{BB962C8B-B14F-4D97-AF65-F5344CB8AC3E}">
        <p14:creationId xmlns:p14="http://schemas.microsoft.com/office/powerpoint/2010/main" val="31422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a:ln w="635">
                  <a:noFill/>
                </a:ln>
                <a:solidFill>
                  <a:schemeClr val="tx1"/>
                </a:solidFill>
              </a:rPr>
              <a:t>Sales performance Predictions by product</a:t>
            </a:r>
          </a:p>
        </p:txBody>
      </p:sp>
      <p:sp>
        <p:nvSpPr>
          <p:cNvPr id="3" name="Subtitle 2"/>
          <p:cNvSpPr>
            <a:spLocks noGrp="1"/>
          </p:cNvSpPr>
          <p:nvPr>
            <p:ph idx="1"/>
          </p:nvPr>
        </p:nvSpPr>
        <p:spPr>
          <a:xfrm>
            <a:off x="1024128" y="2286000"/>
            <a:ext cx="4847283" cy="4023360"/>
          </a:xfrm>
        </p:spPr>
        <p:txBody>
          <a:bodyPr>
            <a:normAutofit/>
          </a:bodyPr>
          <a:lstStyle/>
          <a:p>
            <a:pPr marL="0" marR="45720" indent="0">
              <a:buNone/>
            </a:pPr>
            <a:r>
              <a:rPr lang="en-US" sz="2400" dirty="0">
                <a:latin typeface="+mj-lt"/>
                <a:ea typeface="+mj-ea"/>
                <a:cs typeface="+mj-cs"/>
              </a:rPr>
              <a:t>Findings:</a:t>
            </a:r>
          </a:p>
          <a:p>
            <a:pPr marR="45720">
              <a:buFont typeface="Arial" panose="020B0604020202020204" pitchFamily="34" charset="0"/>
              <a:buChar char="•"/>
            </a:pPr>
            <a:r>
              <a:rPr lang="en-US" sz="1800" dirty="0">
                <a:latin typeface="+mj-lt"/>
                <a:ea typeface="+mj-ea"/>
                <a:cs typeface="+mj-cs"/>
              </a:rPr>
              <a:t>Despite having the highest predicted sales volume, Netbook predicted sales came in second behind Laptop predicted sales due to per unit pricing</a:t>
            </a:r>
          </a:p>
          <a:p>
            <a:pPr marR="45720">
              <a:buFont typeface="Arial" panose="020B0604020202020204" pitchFamily="34" charset="0"/>
              <a:buChar char="•"/>
            </a:pPr>
            <a:r>
              <a:rPr lang="en-US" sz="1800" dirty="0">
                <a:latin typeface="+mj-lt"/>
                <a:ea typeface="+mj-ea"/>
                <a:cs typeface="+mj-cs"/>
              </a:rPr>
              <a:t>Netbook is the most well rounded product set, with the highest predicted sales volume and second highest predicted sales</a:t>
            </a:r>
          </a:p>
          <a:p>
            <a:pPr marR="45720">
              <a:buFont typeface="Arial" panose="020B0604020202020204" pitchFamily="34" charset="0"/>
              <a:buChar char="•"/>
            </a:pPr>
            <a:r>
              <a:rPr lang="en-US" sz="1800" dirty="0">
                <a:latin typeface="+mj-lt"/>
                <a:ea typeface="+mj-ea"/>
                <a:cs typeface="+mj-cs"/>
              </a:rPr>
              <a:t>Smartphone is the least profitable product set, with the lowest predicted sales despite the second highest predicted sales volume</a:t>
            </a:r>
          </a:p>
          <a:p>
            <a:pPr marL="0" marR="45720" indent="0">
              <a:buNone/>
            </a:pPr>
            <a:r>
              <a:rPr lang="en-US" sz="2400" dirty="0">
                <a:latin typeface="+mj-lt"/>
                <a:ea typeface="+mj-ea"/>
                <a:cs typeface="+mj-cs"/>
              </a:rPr>
              <a:t>            </a:t>
            </a: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p:txBody>
      </p:sp>
      <p:graphicFrame>
        <p:nvGraphicFramePr>
          <p:cNvPr id="9" name="Chart 8">
            <a:extLst>
              <a:ext uri="{FF2B5EF4-FFF2-40B4-BE49-F238E27FC236}">
                <a16:creationId xmlns:a16="http://schemas.microsoft.com/office/drawing/2014/main" id="{00000000-0008-0000-0100-000003000000}"/>
              </a:ext>
            </a:extLst>
          </p:cNvPr>
          <p:cNvGraphicFramePr>
            <a:graphicFrameLocks/>
          </p:cNvGraphicFramePr>
          <p:nvPr>
            <p:extLst>
              <p:ext uri="{D42A27DB-BD31-4B8C-83A1-F6EECF244321}">
                <p14:modId xmlns:p14="http://schemas.microsoft.com/office/powerpoint/2010/main" val="1643259641"/>
              </p:ext>
            </p:extLst>
          </p:nvPr>
        </p:nvGraphicFramePr>
        <p:xfrm>
          <a:off x="6073902" y="1987420"/>
          <a:ext cx="6118098" cy="3830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085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a:ln w="635">
                  <a:noFill/>
                </a:ln>
                <a:solidFill>
                  <a:schemeClr val="tx1"/>
                </a:solidFill>
              </a:rPr>
              <a:t>Impact of Service reviews by product</a:t>
            </a:r>
          </a:p>
        </p:txBody>
      </p:sp>
      <p:sp>
        <p:nvSpPr>
          <p:cNvPr id="3" name="Subtitle 2"/>
          <p:cNvSpPr>
            <a:spLocks noGrp="1"/>
          </p:cNvSpPr>
          <p:nvPr>
            <p:ph idx="1"/>
          </p:nvPr>
        </p:nvSpPr>
        <p:spPr>
          <a:xfrm>
            <a:off x="1024129" y="2286000"/>
            <a:ext cx="4860036" cy="4023360"/>
          </a:xfrm>
        </p:spPr>
        <p:txBody>
          <a:bodyPr>
            <a:normAutofit/>
          </a:bodyPr>
          <a:lstStyle/>
          <a:p>
            <a:pPr marL="0" marR="45720" indent="0">
              <a:buNone/>
            </a:pPr>
            <a:endParaRPr lang="en-US" sz="1800" dirty="0">
              <a:latin typeface="+mj-lt"/>
              <a:ea typeface="+mj-ea"/>
              <a:cs typeface="+mj-cs"/>
            </a:endParaRPr>
          </a:p>
          <a:p>
            <a:pPr marL="0" marR="45720" indent="0" algn="ctr">
              <a:buNone/>
            </a:pPr>
            <a:endParaRPr lang="en-US" sz="1800" dirty="0">
              <a:latin typeface="+mj-lt"/>
              <a:ea typeface="+mj-ea"/>
              <a:cs typeface="+mj-cs"/>
            </a:endParaRPr>
          </a:p>
          <a:p>
            <a:pPr marL="0" marR="45720" indent="0">
              <a:buNone/>
            </a:pPr>
            <a:r>
              <a:rPr lang="en-US" sz="2400" dirty="0">
                <a:latin typeface="+mj-lt"/>
                <a:ea typeface="+mj-ea"/>
                <a:cs typeface="+mj-cs"/>
              </a:rPr>
              <a:t>            </a:t>
            </a: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p:txBody>
      </p:sp>
      <p:sp>
        <p:nvSpPr>
          <p:cNvPr id="7" name="Subtitle 2">
            <a:extLst>
              <a:ext uri="{FF2B5EF4-FFF2-40B4-BE49-F238E27FC236}">
                <a16:creationId xmlns:a16="http://schemas.microsoft.com/office/drawing/2014/main" id="{17D8B898-B750-418E-8225-072E5A13DB2B}"/>
              </a:ext>
            </a:extLst>
          </p:cNvPr>
          <p:cNvSpPr txBox="1">
            <a:spLocks/>
          </p:cNvSpPr>
          <p:nvPr/>
        </p:nvSpPr>
        <p:spPr>
          <a:xfrm>
            <a:off x="1024128" y="2286000"/>
            <a:ext cx="4860036" cy="222339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45720" indent="0">
              <a:buFont typeface="Tw Cen MT" panose="020B0602020104020603" pitchFamily="34" charset="0"/>
              <a:buNone/>
            </a:pPr>
            <a:r>
              <a:rPr lang="en-US" sz="2400" dirty="0">
                <a:latin typeface="+mj-lt"/>
                <a:ea typeface="+mj-ea"/>
                <a:cs typeface="+mj-cs"/>
              </a:rPr>
              <a:t>Findings:</a:t>
            </a:r>
          </a:p>
          <a:p>
            <a:pPr marR="45720">
              <a:buFont typeface="Arial" panose="020B0604020202020204" pitchFamily="34" charset="0"/>
              <a:buChar char="•"/>
            </a:pPr>
            <a:r>
              <a:rPr lang="en-US" sz="1800" dirty="0">
                <a:latin typeface="+mj-lt"/>
                <a:ea typeface="+mj-ea"/>
                <a:cs typeface="+mj-cs"/>
              </a:rPr>
              <a:t>Service Reviews show no noticeable correlation to predicted volume or predicted sales by Product Type</a:t>
            </a:r>
          </a:p>
          <a:p>
            <a:pPr marR="45720">
              <a:buFont typeface="Arial" panose="020B0604020202020204" pitchFamily="34" charset="0"/>
              <a:buChar char="•"/>
            </a:pPr>
            <a:r>
              <a:rPr lang="en-US" sz="1800" dirty="0">
                <a:latin typeface="+mj-lt"/>
                <a:ea typeface="+mj-ea"/>
                <a:cs typeface="+mj-cs"/>
              </a:rPr>
              <a:t>It may prove beneficial to find a way to motivate buyers to participate in the review process to get a wider set of responses for analysis</a:t>
            </a:r>
          </a:p>
          <a:p>
            <a:pPr marR="45720">
              <a:buFont typeface="Arial" panose="020B0604020202020204" pitchFamily="34" charset="0"/>
              <a:buChar char="•"/>
            </a:pPr>
            <a:endParaRPr lang="en-US" sz="2400" dirty="0">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marR="45720"/>
            <a:endParaRPr lang="en-US" sz="24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p:txBody>
      </p:sp>
      <p:graphicFrame>
        <p:nvGraphicFramePr>
          <p:cNvPr id="8" name="Chart 7">
            <a:extLst>
              <a:ext uri="{FF2B5EF4-FFF2-40B4-BE49-F238E27FC236}">
                <a16:creationId xmlns:a16="http://schemas.microsoft.com/office/drawing/2014/main" id="{9B9F8786-0413-4F83-AC74-7C7392E443A0}"/>
              </a:ext>
            </a:extLst>
          </p:cNvPr>
          <p:cNvGraphicFramePr>
            <a:graphicFrameLocks/>
          </p:cNvGraphicFramePr>
          <p:nvPr>
            <p:extLst>
              <p:ext uri="{D42A27DB-BD31-4B8C-83A1-F6EECF244321}">
                <p14:modId xmlns:p14="http://schemas.microsoft.com/office/powerpoint/2010/main" val="2650922080"/>
              </p:ext>
            </p:extLst>
          </p:nvPr>
        </p:nvGraphicFramePr>
        <p:xfrm>
          <a:off x="6096000" y="2399860"/>
          <a:ext cx="5904445" cy="40233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4292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641</TotalTime>
  <Words>998</Words>
  <Application>Microsoft Office PowerPoint</Application>
  <PresentationFormat>Widescreen</PresentationFormat>
  <Paragraphs>199</Paragraphs>
  <Slides>15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Mangal</vt:lpstr>
      <vt:lpstr>Tw Cen MT</vt:lpstr>
      <vt:lpstr>Tw Cen MT Condensed</vt:lpstr>
      <vt:lpstr>Wingdings</vt:lpstr>
      <vt:lpstr>Wingdings 3</vt:lpstr>
      <vt:lpstr>Integral</vt:lpstr>
      <vt:lpstr>Team Presentation: BLACKWELL ELECTRONICS</vt:lpstr>
      <vt:lpstr>Blackwell Electronics Data Analytics</vt:lpstr>
      <vt:lpstr>PowerPoint Presentation</vt:lpstr>
      <vt:lpstr>Product Preference Analysis</vt:lpstr>
      <vt:lpstr>PowerPoint Presentation</vt:lpstr>
      <vt:lpstr>Predict Sales Performance and assess Impact of reviews by product</vt:lpstr>
      <vt:lpstr>Predict Sales Performance by product and assess impact of reviews by product (Cont’d)</vt:lpstr>
      <vt:lpstr>Sales performance Predictions by product</vt:lpstr>
      <vt:lpstr>Impact of Service reviews by product</vt:lpstr>
      <vt:lpstr>Impact of Estimated Customer reviews by product</vt:lpstr>
      <vt:lpstr>What’s Next?</vt:lpstr>
      <vt:lpstr>Analysis of Electronidex’s transactions</vt:lpstr>
      <vt:lpstr>Analysis of Electronidex’s transactions (Continued…)  </vt:lpstr>
      <vt:lpstr>Recommender SYSTEM</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Benefits of Data Mining:</dc:title>
  <dc:creator>Jessica Willams</dc:creator>
  <cp:lastModifiedBy>Makoto Ehrlich</cp:lastModifiedBy>
  <cp:revision>57</cp:revision>
  <dcterms:created xsi:type="dcterms:W3CDTF">2017-09-29T14:13:24Z</dcterms:created>
  <dcterms:modified xsi:type="dcterms:W3CDTF">2018-01-04T03:51:18Z</dcterms:modified>
</cp:coreProperties>
</file>