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3" r:id="rId1"/>
  </p:sldMasterIdLst>
  <p:notesMasterIdLst>
    <p:notesMasterId r:id="rId13"/>
  </p:notesMasterIdLst>
  <p:sldIdLst>
    <p:sldId id="256" r:id="rId2"/>
    <p:sldId id="278" r:id="rId3"/>
    <p:sldId id="281" r:id="rId4"/>
    <p:sldId id="282" r:id="rId5"/>
    <p:sldId id="290" r:id="rId6"/>
    <p:sldId id="287" r:id="rId7"/>
    <p:sldId id="286" r:id="rId8"/>
    <p:sldId id="295" r:id="rId9"/>
    <p:sldId id="288" r:id="rId10"/>
    <p:sldId id="267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71"/>
  </p:normalViewPr>
  <p:slideViewPr>
    <p:cSldViewPr snapToGrid="0" snapToObjects="1">
      <p:cViewPr varScale="1">
        <p:scale>
          <a:sx n="87" d="100"/>
          <a:sy n="87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art%202%20in%20Microsoft%20Office%20PowerPoin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'[Chart 2 in Microsoft Office PowerPoint]Chart Results'!$H$2</c:f>
              <c:strCache>
                <c:ptCount val="1"/>
                <c:pt idx="0">
                  <c:v>Online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'[Chart 2 in Microsoft Office PowerPoint]Chart Results'!$A$2:$A$5</c:f>
              <c:strCache>
                <c:ptCount val="4"/>
                <c:pt idx="0">
                  <c:v>18-22</c:v>
                </c:pt>
                <c:pt idx="1">
                  <c:v>22-43</c:v>
                </c:pt>
                <c:pt idx="2">
                  <c:v>44-65</c:v>
                </c:pt>
                <c:pt idx="3">
                  <c:v>66-85</c:v>
                </c:pt>
              </c:strCache>
            </c:strRef>
          </c:cat>
          <c:val>
            <c:numRef>
              <c:f>'[Chart 2 in Microsoft Office PowerPoint]Chart Results'!$I$2:$L$2</c:f>
              <c:numCache>
                <c:formatCode>General</c:formatCode>
                <c:ptCount val="4"/>
                <c:pt idx="0">
                  <c:v>9619</c:v>
                </c:pt>
                <c:pt idx="1">
                  <c:v>13418</c:v>
                </c:pt>
                <c:pt idx="2">
                  <c:v>10820</c:v>
                </c:pt>
                <c:pt idx="3">
                  <c:v>6143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0E-43EF-96F8-7C06DEBEB730}"/>
            </c:ext>
          </c:extLst>
        </c:ser>
        <c:ser>
          <c:idx val="1"/>
          <c:order val="1"/>
          <c:tx>
            <c:strRef>
              <c:f>'[Chart 2 in Microsoft Office PowerPoint]Chart Results'!$H$3</c:f>
              <c:strCache>
                <c:ptCount val="1"/>
                <c:pt idx="0">
                  <c:v>In Store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'[Chart 2 in Microsoft Office PowerPoint]Chart Results'!$A$2:$A$5</c:f>
              <c:strCache>
                <c:ptCount val="4"/>
                <c:pt idx="0">
                  <c:v>18-22</c:v>
                </c:pt>
                <c:pt idx="1">
                  <c:v>22-43</c:v>
                </c:pt>
                <c:pt idx="2">
                  <c:v>44-65</c:v>
                </c:pt>
                <c:pt idx="3">
                  <c:v>66-85</c:v>
                </c:pt>
              </c:strCache>
            </c:strRef>
          </c:cat>
          <c:val>
            <c:numRef>
              <c:f>'[Chart 2 in Microsoft Office PowerPoint]Chart Results'!$I$3:$L$3</c:f>
              <c:numCache>
                <c:formatCode>General</c:formatCode>
                <c:ptCount val="4"/>
                <c:pt idx="0">
                  <c:v>12835</c:v>
                </c:pt>
                <c:pt idx="1">
                  <c:v>16305</c:v>
                </c:pt>
                <c:pt idx="2">
                  <c:v>8299</c:v>
                </c:pt>
                <c:pt idx="3">
                  <c:v>2561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0E-43EF-96F8-7C06DEBEB7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829576912"/>
        <c:axId val="-1759728464"/>
      </c:barChart>
      <c:catAx>
        <c:axId val="-182957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9728464"/>
        <c:crosses val="autoZero"/>
        <c:auto val="1"/>
        <c:lblAlgn val="ctr"/>
        <c:lblOffset val="100"/>
        <c:noMultiLvlLbl val="0"/>
      </c:catAx>
      <c:valAx>
        <c:axId val="-175972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2957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17C52-CDDA-4655-9A82-D0F2F4791C2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F868D-03E3-45CA-ADEF-FCB59836F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3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868D-03E3-45CA-ADEF-FCB59836FA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6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BDBC-41AC-48F1-9D20-D53C814C4367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Copyright 2017. Confidential Information of  Blackwell Electronics.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0EAC-F52B-C94D-9714-A031BA81EA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E54-587B-4C5B-8B1F-B02F5212A480}" type="datetime1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2017. Confidential Information of  Blackwell Electronics.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0EAC-F52B-C94D-9714-A031BA81EA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CF54-9D85-4859-A850-E7E4F2D1F623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2017. Confidential Information of  Blackwell Electronics.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0EAC-F52B-C94D-9714-A031BA81EA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6664-E722-4EAA-A5E0-71073232AAEF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2017. Confidential Information of  Blackwell Electronics.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0EAC-F52B-C94D-9714-A031BA81EA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44D4-31D7-4EDF-BC50-87BA2B26D2C1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2017. Confidential Information of  Blackwell Electronics.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0EAC-F52B-C94D-9714-A031BA81EA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8551-B782-4B21-A50C-8A8C68E509CE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2017. Confidential Information of  Blackwell Electronics.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0EAC-F52B-C94D-9714-A031BA81EA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FBBF-0E3C-4FFE-BB36-41B311445846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2017. Confidential Information of  Blackwell Electronics.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0EAC-F52B-C94D-9714-A031BA81EA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CF92-D240-40E4-B0B2-19063E8ED384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2017. Confidential Information of  Blackwell Electronics.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0EAC-F52B-C94D-9714-A031BA81EA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D940-3F57-41F6-9085-5F1DBC2E2C8B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2017. Confidential Information of  Blackwell Electronics.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0EAC-F52B-C94D-9714-A031BA81EA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A6C2-0FDF-4778-BC31-43B85BAFBE58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2017. Confidential Information of  Blackwell Electronics.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390EAC-F52B-C94D-9714-A031BA81EA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B93F-A5E2-403C-98D7-3CDFA874F670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2017. Confidential Information of  Blackwell Electronics.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0EAC-F52B-C94D-9714-A031BA81EA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5B88-691D-4083-B5C7-9DC8D30C05C8}" type="datetime1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2017. Confidential Information of  Blackwell Electronics.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0EAC-F52B-C94D-9714-A031BA81EA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8B95-EB64-496F-B69E-142F0FE90468}" type="datetime1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2017. Confidential Information of  Blackwell Electronics.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0EAC-F52B-C94D-9714-A031BA81EA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46B5-2E2C-4EF3-9E5C-6141E11144CA}" type="datetime1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2017. Confidential Information of  Blackwell Electronics.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0EAC-F52B-C94D-9714-A031BA81EA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A24A-726F-4FA1-95D3-97E1C7D67A01}" type="datetime1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2017. Confidential Information of  Blackwell Electronics.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0EAC-F52B-C94D-9714-A031BA81EA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F42C-9A25-4024-ABBC-37C6B566B2BB}" type="datetime1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2017. Confidential Information of  Blackwell Electronics.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0EAC-F52B-C94D-9714-A031BA81EA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D237-9A99-4742-B84F-4B2CFF009074}" type="datetime1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2017. Confidential Information of  Blackwell Electronics.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0EAC-F52B-C94D-9714-A031BA81EA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44B5E0-5091-4219-8903-C8CCF3FF2214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Copyright 2017. Confidential Information of  Blackwell Electronics.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390EAC-F52B-C94D-9714-A031BA81E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6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Blackwell Electronics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1653419"/>
          </a:xfrm>
        </p:spPr>
        <p:txBody>
          <a:bodyPr>
            <a:normAutofit fontScale="92500"/>
          </a:bodyPr>
          <a:lstStyle/>
          <a:p>
            <a:r>
              <a:rPr lang="en-US" dirty="0"/>
              <a:t>Customer Buying Patterns Report</a:t>
            </a:r>
          </a:p>
          <a:p>
            <a:r>
              <a:rPr lang="en-US" dirty="0"/>
              <a:t>June 12,2017</a:t>
            </a:r>
          </a:p>
          <a:p>
            <a:r>
              <a:rPr lang="en-US" dirty="0"/>
              <a:t>Analysis and correlations prepared by: </a:t>
            </a:r>
          </a:p>
          <a:p>
            <a:r>
              <a:rPr lang="en-US" dirty="0"/>
              <a:t>Clayton Ehrlich, Jon </a:t>
            </a:r>
            <a:r>
              <a:rPr lang="en-US" dirty="0" err="1"/>
              <a:t>Heye</a:t>
            </a:r>
            <a:r>
              <a:rPr lang="en-US" dirty="0"/>
              <a:t>, Lisa Landry, Jackie Nunes</a:t>
            </a:r>
          </a:p>
        </p:txBody>
      </p:sp>
    </p:spTree>
    <p:extLst>
      <p:ext uri="{BB962C8B-B14F-4D97-AF65-F5344CB8AC3E}">
        <p14:creationId xmlns:p14="http://schemas.microsoft.com/office/powerpoint/2010/main" val="143448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2017. Confidential Information of  Blackwell Electronics.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0EAC-F52B-C94D-9714-A031BA81EA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6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322" y="295644"/>
            <a:ext cx="8468433" cy="102065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Prediction Model – Amount Per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047" y="1586866"/>
            <a:ext cx="9298982" cy="13505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predict the amount a customer will spend by age range, whether in-store or online, and by region.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09775" y="3106815"/>
            <a:ext cx="9147526" cy="27741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2017. Confidential Information of  Blackwell Electronics.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0EAC-F52B-C94D-9714-A031BA81EA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3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98342"/>
            <a:ext cx="10018713" cy="1752599"/>
          </a:xfrm>
        </p:spPr>
        <p:txBody>
          <a:bodyPr/>
          <a:lstStyle/>
          <a:p>
            <a:r>
              <a:rPr lang="en-US" i="1" dirty="0">
                <a:solidFill>
                  <a:schemeClr val="accent1"/>
                </a:solidFill>
              </a:rPr>
              <a:t>Why Are We Here?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1484311" y="1659424"/>
            <a:ext cx="3444151" cy="1176581"/>
          </a:xfrm>
        </p:spPr>
        <p:txBody>
          <a:bodyPr/>
          <a:lstStyle/>
          <a:p>
            <a:r>
              <a:rPr lang="en-US" u="sng" dirty="0"/>
              <a:t>Today’s Objectives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030697" y="1901146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Data Inputs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484311" y="3007985"/>
            <a:ext cx="44701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Use available data to describe specific actions Blackwell Electronics should take to increase revenue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Provide Blackwell Electronics leadership with a clear understanding of our confidence in these actions, both as a percentage and qualitatively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5823" y="31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30697" y="3197839"/>
            <a:ext cx="4167405" cy="23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30696" y="2889815"/>
            <a:ext cx="4472327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Sales Data Set to understand customers: </a:t>
            </a:r>
          </a:p>
          <a:p>
            <a:r>
              <a:rPr lang="en-US" sz="1400" dirty="0"/>
              <a:t>- Age of Customer</a:t>
            </a:r>
          </a:p>
          <a:p>
            <a:r>
              <a:rPr lang="en-US" sz="1400" dirty="0"/>
              <a:t>- Amount of items bought in purchase</a:t>
            </a:r>
          </a:p>
          <a:p>
            <a:r>
              <a:rPr lang="en-US" sz="1400" dirty="0"/>
              <a:t>- Amount Spent on purchase</a:t>
            </a:r>
          </a:p>
          <a:p>
            <a:r>
              <a:rPr lang="en-US" sz="1400" dirty="0"/>
              <a:t>- Region of Purchase</a:t>
            </a:r>
          </a:p>
          <a:p>
            <a:r>
              <a:rPr lang="en-US" sz="1400" dirty="0"/>
              <a:t>- Purchase made in-store or online</a:t>
            </a:r>
          </a:p>
          <a:p>
            <a:endParaRPr lang="en-US" dirty="0"/>
          </a:p>
          <a:p>
            <a:r>
              <a:rPr lang="en-US" sz="2000" dirty="0"/>
              <a:t>Product Data Set to understand:</a:t>
            </a:r>
          </a:p>
          <a:p>
            <a:r>
              <a:rPr lang="en-US" sz="1400" dirty="0"/>
              <a:t>- When are products purchased together</a:t>
            </a:r>
          </a:p>
          <a:p>
            <a:pPr marL="174625" indent="-174625"/>
            <a:r>
              <a:rPr lang="en-US" sz="1400" dirty="0"/>
              <a:t>- What products could be recommended to increase amount of each customer interaction?</a:t>
            </a:r>
          </a:p>
          <a:p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2279" y="6384018"/>
            <a:ext cx="7084177" cy="365125"/>
          </a:xfrm>
        </p:spPr>
        <p:txBody>
          <a:bodyPr/>
          <a:lstStyle/>
          <a:p>
            <a:r>
              <a:rPr lang="en-US" dirty="0"/>
              <a:t>Copyright 2017. Confidential Information of  Blackwell Electronics.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2518" y="6384017"/>
            <a:ext cx="551167" cy="365125"/>
          </a:xfrm>
        </p:spPr>
        <p:txBody>
          <a:bodyPr/>
          <a:lstStyle/>
          <a:p>
            <a:fld id="{C2390EAC-F52B-C94D-9714-A031BA81EAF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287" y="39758"/>
            <a:ext cx="7436705" cy="839474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i="1" dirty="0">
                <a:solidFill>
                  <a:schemeClr val="accent1"/>
                </a:solidFill>
              </a:rPr>
              <a:t>What can we say about the different regions?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79232"/>
            <a:ext cx="4717707" cy="5090745"/>
          </a:xfrm>
        </p:spPr>
        <p:txBody>
          <a:bodyPr>
            <a:normAutofit/>
          </a:bodyPr>
          <a:lstStyle/>
          <a:p>
            <a:r>
              <a:rPr lang="en-US" dirty="0"/>
              <a:t>The West region did not have any transactions over $1000. It also represents the lowest amount per transaction.</a:t>
            </a:r>
          </a:p>
          <a:p>
            <a:r>
              <a:rPr lang="en-US" dirty="0"/>
              <a:t>The East region did not have any transactions over $2000.</a:t>
            </a:r>
          </a:p>
          <a:p>
            <a:r>
              <a:rPr lang="en-US" dirty="0"/>
              <a:t>Only the South and Central regions had transactions over $2000.</a:t>
            </a:r>
          </a:p>
          <a:p>
            <a:r>
              <a:rPr lang="en-US" dirty="0"/>
              <a:t>Highest  average spending per transaction by customers is in the Central region.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17" y="1318846"/>
            <a:ext cx="5720352" cy="4565119"/>
          </a:xfrm>
          <a:prstGeom prst="rect">
            <a:avLst/>
          </a:prstGeom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6394905"/>
            <a:ext cx="7084177" cy="365125"/>
          </a:xfrm>
        </p:spPr>
        <p:txBody>
          <a:bodyPr/>
          <a:lstStyle/>
          <a:p>
            <a:r>
              <a:rPr lang="en-US" dirty="0"/>
              <a:t>Copyright 2017. Confidential Information of  Blackwell Electronics.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422303"/>
            <a:ext cx="551167" cy="365125"/>
          </a:xfrm>
        </p:spPr>
        <p:txBody>
          <a:bodyPr/>
          <a:lstStyle/>
          <a:p>
            <a:fld id="{C2390EAC-F52B-C94D-9714-A031BA81EAF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4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539" y="248479"/>
            <a:ext cx="9886122" cy="17525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What Did We Find that was Interesting about the role Age plays?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168" y="1817962"/>
            <a:ext cx="4015342" cy="4187687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All purchases in the Central region are by customers under 66 years of age. </a:t>
            </a:r>
          </a:p>
          <a:p>
            <a:pPr lvl="1"/>
            <a:r>
              <a:rPr lang="en-US" sz="1400" dirty="0"/>
              <a:t>This is the region with the highest average value per transaction.</a:t>
            </a:r>
          </a:p>
          <a:p>
            <a:pPr lvl="1"/>
            <a:r>
              <a:rPr lang="en-US" sz="1400" dirty="0"/>
              <a:t>There could be new revenue opportunity, but perhaps at a lower average transaction.</a:t>
            </a:r>
          </a:p>
          <a:p>
            <a:r>
              <a:rPr lang="en-US" sz="1800" dirty="0"/>
              <a:t>The Western region had the most purchases by customers over 66. The team </a:t>
            </a:r>
            <a:r>
              <a:rPr lang="en-US" sz="1800" dirty="0">
                <a:solidFill>
                  <a:schemeClr val="accent1"/>
                </a:solidFill>
              </a:rPr>
              <a:t>recommends</a:t>
            </a:r>
            <a:r>
              <a:rPr lang="en-US" sz="1800" dirty="0"/>
              <a:t> researching how this is achieved and what Central could do to reach out to these customers, possibly including:</a:t>
            </a:r>
          </a:p>
          <a:p>
            <a:pPr lvl="1"/>
            <a:r>
              <a:rPr lang="en-US" sz="1400" dirty="0"/>
              <a:t>Targeted Advertising </a:t>
            </a:r>
          </a:p>
          <a:p>
            <a:pPr lvl="1"/>
            <a:r>
              <a:rPr lang="en-US" sz="1400" dirty="0"/>
              <a:t>In Store Events and Education </a:t>
            </a:r>
          </a:p>
          <a:p>
            <a:pPr lvl="1"/>
            <a:r>
              <a:rPr lang="en-US" sz="1400" dirty="0"/>
              <a:t>Partnership with key associations such as AARP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984" y="2001078"/>
            <a:ext cx="5317677" cy="3732475"/>
          </a:xfrm>
          <a:prstGeom prst="rect">
            <a:avLst/>
          </a:prstGeom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2536" y="6253136"/>
            <a:ext cx="7084177" cy="365125"/>
          </a:xfrm>
        </p:spPr>
        <p:txBody>
          <a:bodyPr/>
          <a:lstStyle/>
          <a:p>
            <a:r>
              <a:rPr lang="en-US" dirty="0"/>
              <a:t>Copyright 2017. Confidential Information of  Blackwell Electronics.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253136"/>
            <a:ext cx="551167" cy="365125"/>
          </a:xfrm>
        </p:spPr>
        <p:txBody>
          <a:bodyPr/>
          <a:lstStyle/>
          <a:p>
            <a:fld id="{C2390EAC-F52B-C94D-9714-A031BA81EAF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9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3249" y="362175"/>
            <a:ext cx="8299744" cy="1237294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Age: Clear finding in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285" y="1351085"/>
            <a:ext cx="4819204" cy="4651130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Yes, there is a strong relationship between age and whether the transaction was online or in-store.  There is also an impact by region. </a:t>
            </a:r>
          </a:p>
          <a:p>
            <a:pPr lvl="2">
              <a:spcBef>
                <a:spcPts val="0"/>
              </a:spcBef>
            </a:pPr>
            <a:r>
              <a:rPr lang="en-US" sz="1600" dirty="0"/>
              <a:t>All purchases the West are online.</a:t>
            </a:r>
          </a:p>
          <a:p>
            <a:pPr lvl="2">
              <a:spcBef>
                <a:spcPts val="0"/>
              </a:spcBef>
            </a:pPr>
            <a:r>
              <a:rPr lang="en-US" sz="1600" dirty="0"/>
              <a:t>All purchases in the East are in-store. </a:t>
            </a:r>
          </a:p>
          <a:p>
            <a:pPr lvl="1"/>
            <a:r>
              <a:rPr lang="en-US" sz="1800" dirty="0"/>
              <a:t>Customers over the age of 44 buy more online.</a:t>
            </a:r>
          </a:p>
          <a:p>
            <a:pPr lvl="1"/>
            <a:r>
              <a:rPr lang="en-US" sz="1800" dirty="0"/>
              <a:t>Customers age 43 and under buy more in-store.</a:t>
            </a:r>
          </a:p>
          <a:p>
            <a:pPr lvl="1"/>
            <a:r>
              <a:rPr lang="en-US" sz="1800" dirty="0"/>
              <a:t>87% correlation between Age and whether the customer buys In-store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2415EEE-CA39-4A90-8B56-2D3274FE7A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548568"/>
              </p:ext>
            </p:extLst>
          </p:nvPr>
        </p:nvGraphicFramePr>
        <p:xfrm>
          <a:off x="6359755" y="1837518"/>
          <a:ext cx="5451593" cy="3678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2279" y="6384019"/>
            <a:ext cx="7084177" cy="365125"/>
          </a:xfrm>
        </p:spPr>
        <p:txBody>
          <a:bodyPr/>
          <a:lstStyle/>
          <a:p>
            <a:r>
              <a:rPr lang="en-US" dirty="0"/>
              <a:t>Copyright 2017. Confidential Information of  Blackwell Electronics.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1856" y="6367875"/>
            <a:ext cx="551167" cy="365125"/>
          </a:xfrm>
        </p:spPr>
        <p:txBody>
          <a:bodyPr/>
          <a:lstStyle/>
          <a:p>
            <a:fld id="{C2390EAC-F52B-C94D-9714-A031BA81EA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6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840" y="-41458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What does the product data set tell us?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2279" y="6231617"/>
            <a:ext cx="7084177" cy="365125"/>
          </a:xfrm>
        </p:spPr>
        <p:txBody>
          <a:bodyPr/>
          <a:lstStyle/>
          <a:p>
            <a:r>
              <a:rPr lang="en-US" dirty="0"/>
              <a:t>Copyright 2017. Confidential Information of  Blackwell Electronics.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51856" y="6215473"/>
            <a:ext cx="551167" cy="365125"/>
          </a:xfrm>
        </p:spPr>
        <p:txBody>
          <a:bodyPr/>
          <a:lstStyle/>
          <a:p>
            <a:fld id="{C2390EAC-F52B-C94D-9714-A031BA81EAF4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4310" y="1132115"/>
            <a:ext cx="10018713" cy="4114800"/>
          </a:xfrm>
        </p:spPr>
        <p:txBody>
          <a:bodyPr/>
          <a:lstStyle/>
          <a:p>
            <a:r>
              <a:rPr lang="en-US" dirty="0"/>
              <a:t>Many products do not offer a cross-sell opportunity. </a:t>
            </a:r>
          </a:p>
          <a:p>
            <a:r>
              <a:rPr lang="en-US" dirty="0"/>
              <a:t>Sometimes products are purchased together without a clear rhyme or reason (e.g., candy)</a:t>
            </a:r>
          </a:p>
          <a:p>
            <a:r>
              <a:rPr lang="en-US" dirty="0"/>
              <a:t>The subsequent page represents the add-on products that made sense to suggest based on: </a:t>
            </a:r>
          </a:p>
          <a:p>
            <a:pPr lvl="1"/>
            <a:r>
              <a:rPr lang="en-US" dirty="0"/>
              <a:t>Profit margin being above an acceptable criteria (25%)</a:t>
            </a:r>
          </a:p>
          <a:p>
            <a:pPr lvl="1"/>
            <a:r>
              <a:rPr lang="en-US" dirty="0"/>
              <a:t>Logical coupling of with existing best sellers; These passed the ‘sniff’ test.</a:t>
            </a:r>
          </a:p>
        </p:txBody>
      </p:sp>
    </p:spTree>
    <p:extLst>
      <p:ext uri="{BB962C8B-B14F-4D97-AF65-F5344CB8AC3E}">
        <p14:creationId xmlns:p14="http://schemas.microsoft.com/office/powerpoint/2010/main" val="130961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840" y="-41458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What future cross selling do we recommend?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442681"/>
              </p:ext>
            </p:extLst>
          </p:nvPr>
        </p:nvGraphicFramePr>
        <p:xfrm>
          <a:off x="2572279" y="1338011"/>
          <a:ext cx="7759854" cy="4780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70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28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287" marR="8287" marT="82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287" marR="8287" marT="828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Current</a:t>
                      </a:r>
                      <a:r>
                        <a:rPr lang="en-US" sz="1600" b="1" u="none" strike="noStrike" baseline="0" dirty="0">
                          <a:effectLst/>
                        </a:rPr>
                        <a:t> Best Seller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287" marR="8287" marT="82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Top 3 Recommendations for cross selling </a:t>
                      </a:r>
                    </a:p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(where applicable)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287" marR="8287" marT="828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841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1. Acer Aspire AS5750Z-4835 Laptop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287" marR="8287" marT="8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Microsoft Office Home and Student 2010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287" marR="8287" marT="828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Logitech Desktop MK120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287" marR="8287" marT="828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Square Trade 3 Year Accidental Protection Warranty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287" marR="8287" marT="828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41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2. Asus Zenbook Prime UX31A-DB51 Laptop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287" marR="8287" marT="8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Microsoft Office Home and Student 2010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287" marR="8287" marT="828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Logitech Desktop MK120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287" marR="8287" marT="828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Square Trade 3 Year Accidental Protection Warranty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287" marR="8287" marT="828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841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3. Sony VAIO T Series SVT13112FXS Laptop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287" marR="8287" marT="8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Ibex 17 Inch Notebook Backpack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287" marR="8287" marT="828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Square Trade 3 Year Accidental Protection Warranty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287" marR="8287" marT="828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Dell </a:t>
                      </a:r>
                      <a:r>
                        <a:rPr lang="en-US" sz="1100" u="none" strike="noStrike" dirty="0" err="1">
                          <a:effectLst/>
                        </a:rPr>
                        <a:t>Ultrasharp</a:t>
                      </a:r>
                      <a:r>
                        <a:rPr lang="en-US" sz="1100" u="none" strike="noStrike" dirty="0">
                          <a:effectLst/>
                        </a:rPr>
                        <a:t> U2711 27 Inch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287" marR="8287" marT="828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 Sony L Series VPCL232FX/B Camera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287" marR="8287" marT="8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Logitech C260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287" marR="8287" marT="828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841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5. </a:t>
                      </a:r>
                      <a:r>
                        <a:rPr lang="en-US" sz="1100" u="none" strike="noStrike" dirty="0" err="1">
                          <a:effectLst/>
                        </a:rPr>
                        <a:t>Alienware</a:t>
                      </a:r>
                      <a:r>
                        <a:rPr lang="en-US" sz="1100" u="none" strike="noStrike" dirty="0">
                          <a:effectLst/>
                        </a:rPr>
                        <a:t> AAR4-10000BK Desktop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287" marR="8287" marT="8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Logitech S120 2.0 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287" marR="8287" marT="828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4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Logitech Desktop MK120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287" marR="8287" marT="8287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4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Belkin Y Audio Cable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287" marR="8287" marT="8287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6. Logitech S120 2.0 Sound System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287" marR="8287" marT="8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Belkin Y Audio Cable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287" marR="8287" marT="8287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2279" y="6449333"/>
            <a:ext cx="7084177" cy="365125"/>
          </a:xfrm>
        </p:spPr>
        <p:txBody>
          <a:bodyPr/>
          <a:lstStyle/>
          <a:p>
            <a:r>
              <a:rPr lang="en-US" dirty="0"/>
              <a:t>Copyright 2017. Confidential Information of  Blackwell Electronics.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51856" y="6433189"/>
            <a:ext cx="551167" cy="365125"/>
          </a:xfrm>
        </p:spPr>
        <p:txBody>
          <a:bodyPr/>
          <a:lstStyle/>
          <a:p>
            <a:fld id="{C2390EAC-F52B-C94D-9714-A031BA81EA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5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26" y="97971"/>
            <a:ext cx="10018713" cy="1752599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questions can data mining answer?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21886"/>
            <a:ext cx="10018713" cy="4245245"/>
          </a:xfrm>
        </p:spPr>
        <p:txBody>
          <a:bodyPr>
            <a:normAutofit/>
          </a:bodyPr>
          <a:lstStyle/>
          <a:p>
            <a:r>
              <a:rPr lang="en-US" dirty="0"/>
              <a:t>What new products if any should we consider?</a:t>
            </a:r>
          </a:p>
          <a:p>
            <a:r>
              <a:rPr lang="en-US" dirty="0"/>
              <a:t>Can we predict the sales revenue for these new products based upon existing sales of similar products?</a:t>
            </a:r>
          </a:p>
          <a:p>
            <a:r>
              <a:rPr lang="en-US" dirty="0"/>
              <a:t>Is there an age range or region we should target for more expensive purchases?</a:t>
            </a:r>
          </a:p>
          <a:p>
            <a:r>
              <a:rPr lang="en-US" dirty="0"/>
              <a:t>Is our eCommerce site competitive with our brick and mortar stores?</a:t>
            </a:r>
          </a:p>
          <a:p>
            <a:r>
              <a:rPr lang="en-US" dirty="0"/>
              <a:t>Are there patterns in the attributes of our best selling products?  What attributes in these products are import to our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63422" y="6248400"/>
            <a:ext cx="7084177" cy="365125"/>
          </a:xfrm>
        </p:spPr>
        <p:txBody>
          <a:bodyPr/>
          <a:lstStyle/>
          <a:p>
            <a:r>
              <a:rPr lang="en-US" dirty="0"/>
              <a:t>Copyright 2017. Confidential Information of  Blackwell Electronics.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42999" y="6232256"/>
            <a:ext cx="551167" cy="365125"/>
          </a:xfrm>
        </p:spPr>
        <p:txBody>
          <a:bodyPr/>
          <a:lstStyle/>
          <a:p>
            <a:fld id="{C2390EAC-F52B-C94D-9714-A031BA81EA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4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840" y="-41458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CEO Next Steps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2279" y="6318704"/>
            <a:ext cx="7084177" cy="365125"/>
          </a:xfrm>
        </p:spPr>
        <p:txBody>
          <a:bodyPr/>
          <a:lstStyle/>
          <a:p>
            <a:r>
              <a:rPr lang="en-US" dirty="0"/>
              <a:t>Copyright 2017. Confidential Information of  Blackwell Electronics.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51856" y="6302560"/>
            <a:ext cx="551167" cy="365125"/>
          </a:xfrm>
        </p:spPr>
        <p:txBody>
          <a:bodyPr/>
          <a:lstStyle/>
          <a:p>
            <a:fld id="{C2390EAC-F52B-C94D-9714-A031BA81EAF4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4310" y="1175657"/>
            <a:ext cx="10018713" cy="4539343"/>
          </a:xfrm>
        </p:spPr>
        <p:txBody>
          <a:bodyPr>
            <a:noAutofit/>
          </a:bodyPr>
          <a:lstStyle/>
          <a:p>
            <a:r>
              <a:rPr lang="en-US" sz="1800" dirty="0"/>
              <a:t>Determine How Findings from this dataset could be leveraged. Options could include:</a:t>
            </a:r>
          </a:p>
          <a:p>
            <a:pPr lvl="1"/>
            <a:r>
              <a:rPr lang="en-US" sz="1600" dirty="0"/>
              <a:t>Allocate resource to adjusting dataset for gaps and re-run analysis</a:t>
            </a:r>
          </a:p>
          <a:p>
            <a:pPr lvl="1"/>
            <a:r>
              <a:rPr lang="en-US" sz="1600" dirty="0"/>
              <a:t>Allocate marketing resource to attracting new customers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Senior Citizens in the Central Region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Online sales in the East Region</a:t>
            </a:r>
          </a:p>
          <a:p>
            <a:pPr lvl="1"/>
            <a:r>
              <a:rPr lang="en-US" sz="1600" dirty="0"/>
              <a:t>Allocate marketing resources to increasing profitability of existing customers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Shift of millennials online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Training and sales collateral to improve ‘asking’ of the right cross-sell questions</a:t>
            </a:r>
          </a:p>
          <a:p>
            <a:pPr lvl="1"/>
            <a:r>
              <a:rPr lang="en-US" sz="1600" dirty="0"/>
              <a:t>Other – TBD – Let’s Discuss</a:t>
            </a:r>
          </a:p>
          <a:p>
            <a:endParaRPr lang="en-US" sz="1200" dirty="0"/>
          </a:p>
          <a:p>
            <a:r>
              <a:rPr lang="en-US" sz="1800" dirty="0"/>
              <a:t>Discuss other challenges the company is facing with the team, so we can collaborate on how to provide data analysis to assist.  An example may include New Product Launch.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1800" i="1" dirty="0"/>
              <a:t>Please ask Questions</a:t>
            </a:r>
            <a:r>
              <a:rPr lang="en-US" sz="1800" dirty="0"/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2609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25</TotalTime>
  <Words>951</Words>
  <Application>Microsoft Office PowerPoint</Application>
  <PresentationFormat>Widescreen</PresentationFormat>
  <Paragraphs>115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Blackwell Electronics</vt:lpstr>
      <vt:lpstr>Why Are We Here?</vt:lpstr>
      <vt:lpstr>What can we say about the different regions?</vt:lpstr>
      <vt:lpstr>What Did We Find that was Interesting about the role Age plays?</vt:lpstr>
      <vt:lpstr>Age: Clear finding in the Data</vt:lpstr>
      <vt:lpstr>What does the product data set tell us?</vt:lpstr>
      <vt:lpstr>What future cross selling do we recommend? </vt:lpstr>
      <vt:lpstr>What questions can data mining answer?</vt:lpstr>
      <vt:lpstr>CEO Next Steps</vt:lpstr>
      <vt:lpstr>Appendix</vt:lpstr>
      <vt:lpstr>Prediction Model – Amount Per Transaction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Blackwell Electronics</dc:title>
  <dc:creator>Jacqueline Nunes</dc:creator>
  <cp:lastModifiedBy>Makoto Ehrlich</cp:lastModifiedBy>
  <cp:revision>46</cp:revision>
  <dcterms:created xsi:type="dcterms:W3CDTF">2017-06-06T19:57:22Z</dcterms:created>
  <dcterms:modified xsi:type="dcterms:W3CDTF">2017-06-13T00:36:50Z</dcterms:modified>
</cp:coreProperties>
</file>