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61" r:id="rId2"/>
    <p:sldId id="263" r:id="rId3"/>
    <p:sldId id="260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 Forecast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East, In-Store</c:v>
                </c:pt>
                <c:pt idx="1">
                  <c:v>West, In-Store</c:v>
                </c:pt>
                <c:pt idx="2">
                  <c:v>South, In-Store</c:v>
                </c:pt>
                <c:pt idx="3">
                  <c:v>Central, In-Store</c:v>
                </c:pt>
                <c:pt idx="4">
                  <c:v>Online</c:v>
                </c:pt>
              </c:strCache>
            </c:strRef>
          </c:cat>
          <c:val>
            <c:numRef>
              <c:f>Sheet1!$C$3:$G$3</c:f>
              <c:numCache>
                <c:formatCode>_("$"* #,##0_);_("$"* \(#,##0\);_("$"* "-"??_);_(@_)</c:formatCode>
                <c:ptCount val="5"/>
                <c:pt idx="0">
                  <c:v>524</c:v>
                </c:pt>
                <c:pt idx="1">
                  <c:v>252</c:v>
                </c:pt>
                <c:pt idx="2">
                  <c:v>521</c:v>
                </c:pt>
                <c:pt idx="3">
                  <c:v>1023</c:v>
                </c:pt>
                <c:pt idx="4">
                  <c:v>1542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9-4EEC-8DE4-5B20DACDD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1861720"/>
        <c:axId val="411864016"/>
      </c:barChart>
      <c:catAx>
        <c:axId val="411861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864016"/>
        <c:crosses val="autoZero"/>
        <c:auto val="1"/>
        <c:lblAlgn val="ctr"/>
        <c:lblOffset val="100"/>
        <c:noMultiLvlLbl val="0"/>
      </c:catAx>
      <c:valAx>
        <c:axId val="4118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861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'Chart Results'!$H$2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'Chart Results'!$I$1:$L$1</c:f>
              <c:strCache>
                <c:ptCount val="4"/>
                <c:pt idx="0">
                  <c:v>18-34</c:v>
                </c:pt>
                <c:pt idx="1">
                  <c:v>35-51</c:v>
                </c:pt>
                <c:pt idx="2">
                  <c:v>52-67</c:v>
                </c:pt>
                <c:pt idx="3">
                  <c:v>68-85</c:v>
                </c:pt>
              </c:strCache>
            </c:strRef>
          </c:cat>
          <c:val>
            <c:numRef>
              <c:f>'Chart Results'!$I$2:$L$2</c:f>
              <c:numCache>
                <c:formatCode>General</c:formatCode>
                <c:ptCount val="4"/>
                <c:pt idx="0">
                  <c:v>9619</c:v>
                </c:pt>
                <c:pt idx="1">
                  <c:v>13418</c:v>
                </c:pt>
                <c:pt idx="2">
                  <c:v>10820</c:v>
                </c:pt>
                <c:pt idx="3">
                  <c:v>6143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7-42F0-99F3-5051E902851A}"/>
            </c:ext>
          </c:extLst>
        </c:ser>
        <c:ser>
          <c:idx val="1"/>
          <c:order val="1"/>
          <c:tx>
            <c:strRef>
              <c:f>'Chart Results'!$H$3</c:f>
              <c:strCache>
                <c:ptCount val="1"/>
                <c:pt idx="0">
                  <c:v>In Store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'Chart Results'!$I$1:$L$1</c:f>
              <c:strCache>
                <c:ptCount val="4"/>
                <c:pt idx="0">
                  <c:v>18-34</c:v>
                </c:pt>
                <c:pt idx="1">
                  <c:v>35-51</c:v>
                </c:pt>
                <c:pt idx="2">
                  <c:v>52-67</c:v>
                </c:pt>
                <c:pt idx="3">
                  <c:v>68-85</c:v>
                </c:pt>
              </c:strCache>
            </c:strRef>
          </c:cat>
          <c:val>
            <c:numRef>
              <c:f>'Chart Results'!$I$3:$L$3</c:f>
              <c:numCache>
                <c:formatCode>General</c:formatCode>
                <c:ptCount val="4"/>
                <c:pt idx="0">
                  <c:v>12835</c:v>
                </c:pt>
                <c:pt idx="1">
                  <c:v>16305</c:v>
                </c:pt>
                <c:pt idx="2">
                  <c:v>8299</c:v>
                </c:pt>
                <c:pt idx="3">
                  <c:v>2561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27-42F0-99F3-5051E9028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5740144"/>
        <c:axId val="597658240"/>
      </c:barChart>
      <c:catAx>
        <c:axId val="59574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658240"/>
        <c:crosses val="autoZero"/>
        <c:auto val="1"/>
        <c:lblAlgn val="ctr"/>
        <c:lblOffset val="100"/>
        <c:noMultiLvlLbl val="0"/>
      </c:catAx>
      <c:valAx>
        <c:axId val="59765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74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9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28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9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4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CB76-0977-4D7A-B04A-AF0933AC846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C3C4-53F1-47FE-B8CE-0181C478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8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Blackwell Customer Buying Patterns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Clayton Ehrlich</a:t>
            </a:r>
          </a:p>
        </p:txBody>
      </p:sp>
    </p:spTree>
    <p:extLst>
      <p:ext uri="{BB962C8B-B14F-4D97-AF65-F5344CB8AC3E}">
        <p14:creationId xmlns:p14="http://schemas.microsoft.com/office/powerpoint/2010/main" val="3322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Data from Blackwell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314700"/>
            <a:ext cx="4698355" cy="2621487"/>
          </a:xfrm>
        </p:spPr>
        <p:txBody>
          <a:bodyPr/>
          <a:lstStyle/>
          <a:p>
            <a:r>
              <a:rPr lang="en-US" dirty="0"/>
              <a:t>Age of Customer</a:t>
            </a:r>
          </a:p>
          <a:p>
            <a:r>
              <a:rPr lang="en-US" dirty="0"/>
              <a:t>Amount of items bought in purchase</a:t>
            </a:r>
          </a:p>
          <a:p>
            <a:r>
              <a:rPr lang="en-US" dirty="0"/>
              <a:t>Amount Spent on purchase</a:t>
            </a:r>
          </a:p>
          <a:p>
            <a:r>
              <a:rPr lang="en-US" dirty="0"/>
              <a:t>Region of Purchase</a:t>
            </a:r>
          </a:p>
          <a:p>
            <a:r>
              <a:rPr lang="en-US" dirty="0"/>
              <a:t>Purchase made in-store or online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Key Preprocessing 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314700"/>
            <a:ext cx="4700059" cy="2621487"/>
          </a:xfrm>
        </p:spPr>
        <p:txBody>
          <a:bodyPr/>
          <a:lstStyle/>
          <a:p>
            <a:r>
              <a:rPr lang="en-US" dirty="0"/>
              <a:t>Age divided into 4 target groups.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Older Baby Boomers (68-85)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Younger Baby Boomers (52-67)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Generation X (35-52)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Generation Y (18-34)</a:t>
            </a:r>
          </a:p>
        </p:txBody>
      </p:sp>
    </p:spTree>
    <p:extLst>
      <p:ext uri="{BB962C8B-B14F-4D97-AF65-F5344CB8AC3E}">
        <p14:creationId xmlns:p14="http://schemas.microsoft.com/office/powerpoint/2010/main" val="25411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Data Mining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030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Do customers in different regions spend more per transaction?</a:t>
            </a:r>
          </a:p>
          <a:p>
            <a:r>
              <a:rPr lang="en-US" sz="3200" dirty="0"/>
              <a:t>Which regions spend the most/least? </a:t>
            </a:r>
          </a:p>
          <a:p>
            <a:r>
              <a:rPr lang="en-US" sz="3200" dirty="0"/>
              <a:t>Are there differences in the age of customers between regions? If so, can we predict the age of a customer in a region based on other demographic data?</a:t>
            </a:r>
          </a:p>
          <a:p>
            <a:r>
              <a:rPr lang="en-US" sz="3200" dirty="0"/>
              <a:t>Can we predict the amount a customer will spend per transaction based on other data we have collected about that customer? </a:t>
            </a:r>
          </a:p>
          <a:p>
            <a:r>
              <a:rPr lang="en-US" sz="3200" dirty="0"/>
              <a:t>Is there any correlation between age of a customer and if the transaction was made online or in the store? </a:t>
            </a:r>
          </a:p>
        </p:txBody>
      </p:sp>
    </p:spTree>
    <p:extLst>
      <p:ext uri="{BB962C8B-B14F-4D97-AF65-F5344CB8AC3E}">
        <p14:creationId xmlns:p14="http://schemas.microsoft.com/office/powerpoint/2010/main" val="9087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7"/>
            <a:ext cx="9144000" cy="518745"/>
          </a:xfrm>
        </p:spPr>
        <p:txBody>
          <a:bodyPr>
            <a:noAutofit/>
          </a:bodyPr>
          <a:lstStyle/>
          <a:p>
            <a:r>
              <a:rPr lang="en-US" sz="3600" dirty="0"/>
              <a:t>Relationship Between Region and Amount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94592"/>
            <a:ext cx="9144000" cy="56358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All regions are about equally represented in $0-$1000 range.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West region did not have any transactions over $1000.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East region did not have any transactions over $2000.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Central region had the most transactions in the $1000-$2000 range.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Only the South and Central regions had transactions over $2000.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Central region spent the most per transaction at $1023, while the West region spent the least at $252.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best predictor of amount is region, but whether the transaction takes place online or in-store is a big factor too.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9017C0F-6B6D-4910-9F14-291743D57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801000"/>
              </p:ext>
            </p:extLst>
          </p:nvPr>
        </p:nvGraphicFramePr>
        <p:xfrm>
          <a:off x="3810000" y="38158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88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4123" y="971795"/>
            <a:ext cx="10515600" cy="514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Relationship Between Region and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/>
          </a:bodyPr>
          <a:lstStyle/>
          <a:p>
            <a:r>
              <a:rPr lang="en-US" dirty="0"/>
              <a:t>About half of 0-35 age group live in the Central region.</a:t>
            </a:r>
          </a:p>
          <a:p>
            <a:r>
              <a:rPr lang="en-US" dirty="0"/>
              <a:t>About 2/5 of 35-52 age group also live in the Central region.</a:t>
            </a:r>
          </a:p>
          <a:p>
            <a:r>
              <a:rPr lang="en-US" dirty="0"/>
              <a:t>All of the regions are about equally present in the 52-68 age group.</a:t>
            </a:r>
          </a:p>
          <a:p>
            <a:r>
              <a:rPr lang="en-US" dirty="0"/>
              <a:t>Nobody from the Central region is in the 68+ age group.</a:t>
            </a:r>
          </a:p>
          <a:p>
            <a:r>
              <a:rPr lang="en-US" dirty="0"/>
              <a:t>The majority of the 68+ age group is from the West region.</a:t>
            </a:r>
          </a:p>
          <a:p>
            <a:r>
              <a:rPr lang="en-US" dirty="0"/>
              <a:t>Predicting customer age by the region is about 60% accurate.</a:t>
            </a:r>
          </a:p>
          <a:p>
            <a:r>
              <a:rPr lang="en-US" dirty="0"/>
              <a:t>The age of a customer in a certain region is best predicted by whether their purchase was in-store or online.</a:t>
            </a:r>
          </a:p>
        </p:txBody>
      </p:sp>
    </p:spTree>
    <p:extLst>
      <p:ext uri="{BB962C8B-B14F-4D97-AF65-F5344CB8AC3E}">
        <p14:creationId xmlns:p14="http://schemas.microsoft.com/office/powerpoint/2010/main" val="421044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6008" y="1112472"/>
            <a:ext cx="10515600" cy="31188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Correlation Between Age and Online/In-store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2569"/>
            <a:ext cx="10515600" cy="4084393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Customers over age 51 buy more online.</a:t>
            </a:r>
          </a:p>
          <a:p>
            <a:pPr lvl="1"/>
            <a:r>
              <a:rPr lang="en-US" dirty="0"/>
              <a:t>Customers age 51 and under buy more in-store.</a:t>
            </a:r>
          </a:p>
          <a:p>
            <a:pPr lvl="1"/>
            <a:r>
              <a:rPr lang="en-US" dirty="0"/>
              <a:t>87% correlation between Age and whether the customer buys In-store or Online.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415EEE-CA39-4A90-8B56-2D3274FE7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553809"/>
              </p:ext>
            </p:extLst>
          </p:nvPr>
        </p:nvGraphicFramePr>
        <p:xfrm>
          <a:off x="3810000" y="37239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09952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5768</TotalTime>
  <Words>427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Blackwell Customer Buying Patterns Report</vt:lpstr>
      <vt:lpstr>Data</vt:lpstr>
      <vt:lpstr>Main Data Mining Objectives</vt:lpstr>
      <vt:lpstr>Relationship Between Region and Amount</vt:lpstr>
      <vt:lpstr>Relationship Between Region and Age</vt:lpstr>
      <vt:lpstr>Correlation Between Age and Online/In-store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Amount by Region</dc:title>
  <dc:creator>Makoto Ehrlich</dc:creator>
  <cp:lastModifiedBy>Makoto Ehrlich</cp:lastModifiedBy>
  <cp:revision>30</cp:revision>
  <dcterms:created xsi:type="dcterms:W3CDTF">2017-04-24T03:54:53Z</dcterms:created>
  <dcterms:modified xsi:type="dcterms:W3CDTF">2017-04-28T04:03:21Z</dcterms:modified>
</cp:coreProperties>
</file>