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87" r:id="rId2"/>
    <p:sldMasterId id="2147483699" r:id="rId3"/>
  </p:sldMasterIdLst>
  <p:notesMasterIdLst>
    <p:notesMasterId r:id="rId17"/>
  </p:notesMasterIdLst>
  <p:handoutMasterIdLst>
    <p:handoutMasterId r:id="rId18"/>
  </p:handoutMasterIdLst>
  <p:sldIdLst>
    <p:sldId id="1714" r:id="rId4"/>
    <p:sldId id="1715" r:id="rId5"/>
    <p:sldId id="1716" r:id="rId6"/>
    <p:sldId id="1717" r:id="rId7"/>
    <p:sldId id="1718" r:id="rId8"/>
    <p:sldId id="1719" r:id="rId9"/>
    <p:sldId id="1720" r:id="rId10"/>
    <p:sldId id="1721" r:id="rId11"/>
    <p:sldId id="1722" r:id="rId12"/>
    <p:sldId id="1723" r:id="rId13"/>
    <p:sldId id="1724" r:id="rId14"/>
    <p:sldId id="1725" r:id="rId15"/>
    <p:sldId id="1726" r:id="rId16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Hughe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6A38"/>
    <a:srgbClr val="FF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25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5AFDB-A1F1-C44B-8DE7-EA4131BC2AF9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7B3A2-2F4F-9147-9D05-0B29FA53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2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5CE60-9925-7443-8B40-059F6D966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50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5E3902-C317-3840-80CD-7B1DC43BB660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82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07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Arial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30F86-A937-8941-A6AD-A66E72789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9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61BF8-5CE5-3B49-8B55-82527390B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2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D5DC0-26E3-B945-B32F-4B79423E6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0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22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56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6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48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7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8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260A3-FE28-5C4C-8CE5-9C30CCC62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5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30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14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39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5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60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48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7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51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7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BFBFC-8EDC-B947-A150-3E5724B64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7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397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50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98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0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5CB74-182C-324E-B1EF-C1C6059ED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5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CCEF-C655-4445-9310-A4051672B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5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F59B5-0D5F-F34C-A65C-1738A2BB1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6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36D7A-AE81-8C4D-8326-FFC15AF39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B9F18-4098-2644-8C27-BFC8AF99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34CDF-D6A9-2A46-8862-57A29EADE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6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6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  <a:ea typeface="Osaka" pitchFamily="-108" charset="-128"/>
                <a:cs typeface="Osaka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6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/>
                <a:ea typeface="Osaka" pitchFamily="-108" charset="-128"/>
                <a:cs typeface="Osaka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6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fld id="{E35C7CD1-D44D-C446-A237-D5AB12BBC7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9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0"/>
            <a:ext cx="9067800" cy="1143000"/>
          </a:xfrm>
        </p:spPr>
        <p:txBody>
          <a:bodyPr/>
          <a:lstStyle/>
          <a:p>
            <a:pPr eaLnBrk="1" hangingPunct="1"/>
            <a:r>
              <a:rPr lang="en-US" sz="4200" dirty="0" smtClean="0">
                <a:solidFill>
                  <a:schemeClr val="accent2"/>
                </a:solidFill>
                <a:latin typeface="Arial" charset="0"/>
                <a:ea typeface="Osaka" charset="0"/>
                <a:cs typeface="Osaka" charset="0"/>
              </a:rPr>
              <a:t>Multi-Patch Geometries</a:t>
            </a:r>
            <a:endParaRPr lang="en-US" sz="3600" dirty="0">
              <a:latin typeface="Arial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3 at 10.18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2" y="272143"/>
            <a:ext cx="4807579" cy="353785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31113" y="4400415"/>
            <a:ext cx="86453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ensure a </a:t>
            </a:r>
            <a:r>
              <a:rPr lang="en-US" sz="2400" b="1" i="1" dirty="0" smtClean="0"/>
              <a:t>watertight</a:t>
            </a:r>
            <a:r>
              <a:rPr lang="en-US" sz="2400" dirty="0" smtClean="0"/>
              <a:t> geometry, we must ensure that the patches</a:t>
            </a:r>
          </a:p>
          <a:p>
            <a:r>
              <a:rPr lang="en-US" sz="2400" dirty="0" smtClean="0"/>
              <a:t>meet </a:t>
            </a:r>
            <a:r>
              <a:rPr lang="en-US" sz="2400" b="1" i="1" dirty="0" smtClean="0"/>
              <a:t>parametrically</a:t>
            </a:r>
            <a:r>
              <a:rPr lang="en-US" sz="2400" dirty="0" smtClean="0"/>
              <a:t> and </a:t>
            </a:r>
            <a:r>
              <a:rPr lang="en-US" sz="2400" b="1" i="1" dirty="0" smtClean="0"/>
              <a:t>geometrically </a:t>
            </a:r>
            <a:r>
              <a:rPr lang="en-US" sz="2400" dirty="0" smtClean="0"/>
              <a:t>on the internal faces where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hey meet.</a:t>
            </a:r>
          </a:p>
          <a:p>
            <a:endParaRPr lang="en-US" sz="2400" b="1" i="1" dirty="0"/>
          </a:p>
          <a:p>
            <a:r>
              <a:rPr lang="en-US" sz="2400" dirty="0" smtClean="0"/>
              <a:t>This requires that the </a:t>
            </a:r>
            <a:r>
              <a:rPr lang="en-US" sz="2400" b="1" i="1" dirty="0" smtClean="0"/>
              <a:t>control nets </a:t>
            </a:r>
            <a:r>
              <a:rPr lang="en-US" sz="2400" dirty="0" smtClean="0"/>
              <a:t>on opposing faces are coincident.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719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3 at 10.18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2" y="272143"/>
            <a:ext cx="4807579" cy="353785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31113" y="4400415"/>
            <a:ext cx="868188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of the aforementioned machinery may be extended to the multi-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atch setting.  In fact, the element extraction operators are</a:t>
            </a:r>
          </a:p>
          <a:p>
            <a:r>
              <a:rPr lang="en-US" sz="2400" b="1" i="1" dirty="0" smtClean="0"/>
              <a:t>unchanged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188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3 at 10.18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2" y="272143"/>
            <a:ext cx="4807579" cy="353785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31113" y="4400415"/>
            <a:ext cx="86972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of the aforementioned machinery may be extended to the multi-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atch setting.  In fact, the element extraction operators are</a:t>
            </a:r>
          </a:p>
          <a:p>
            <a:r>
              <a:rPr lang="en-US" sz="2400" b="1" i="1" dirty="0" smtClean="0"/>
              <a:t>unchanged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The patch-wise IEN arrays are modified using a </a:t>
            </a:r>
            <a:r>
              <a:rPr lang="en-US" sz="2400" b="1" i="1" dirty="0" smtClean="0"/>
              <a:t>master-slave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relationship at the patch interfaces.  See notes for more details.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485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9-24 at 7.16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95" y="0"/>
            <a:ext cx="522942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570" y="2607224"/>
            <a:ext cx="1683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Single Patch Geometry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9824" y="2607224"/>
            <a:ext cx="1683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Multi-Patch Geometry</a:t>
            </a:r>
          </a:p>
        </p:txBody>
      </p:sp>
    </p:spTree>
    <p:extLst>
      <p:ext uri="{BB962C8B-B14F-4D97-AF65-F5344CB8AC3E}">
        <p14:creationId xmlns:p14="http://schemas.microsoft.com/office/powerpoint/2010/main" val="169007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9 at 9.20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5" y="1424255"/>
            <a:ext cx="8749283" cy="38395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5161" y="2878250"/>
            <a:ext cx="8961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(</a:t>
            </a:r>
            <a:r>
              <a:rPr lang="en-US" sz="3200" b="1" dirty="0" err="1" smtClean="0"/>
              <a:t>ξ</a:t>
            </a:r>
            <a:r>
              <a:rPr lang="en-US" sz="3200" dirty="0" smtClean="0"/>
              <a:t>)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96152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9 at 9.20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5" y="1424255"/>
            <a:ext cx="8749283" cy="38395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5161" y="2878250"/>
            <a:ext cx="8961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(</a:t>
            </a:r>
            <a:r>
              <a:rPr lang="en-US" sz="3200" b="1" dirty="0" err="1" smtClean="0"/>
              <a:t>ξ</a:t>
            </a:r>
            <a:r>
              <a:rPr lang="en-US" sz="3200" dirty="0" smtClean="0"/>
              <a:t>)</a:t>
            </a:r>
            <a:endParaRPr lang="en-US" sz="32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188733" y="5583485"/>
            <a:ext cx="6732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referred to as a </a:t>
            </a:r>
            <a:r>
              <a:rPr lang="en-US" sz="2400" b="1" i="1" dirty="0" smtClean="0"/>
              <a:t>single</a:t>
            </a:r>
            <a:r>
              <a:rPr lang="en-US" sz="2400" dirty="0" smtClean="0"/>
              <a:t> </a:t>
            </a:r>
            <a:r>
              <a:rPr lang="en-US" sz="2400" b="1" i="1" dirty="0" smtClean="0"/>
              <a:t>patch</a:t>
            </a:r>
            <a:r>
              <a:rPr lang="en-US" sz="2400" dirty="0" smtClean="0"/>
              <a:t> geometry, as the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eometry is composed using a single NURBS map.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72200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9 at 9.20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5" y="1424255"/>
            <a:ext cx="8749283" cy="38395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5161" y="2878250"/>
            <a:ext cx="8961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(</a:t>
            </a:r>
            <a:r>
              <a:rPr lang="en-US" sz="3200" b="1" dirty="0" err="1" smtClean="0"/>
              <a:t>ξ</a:t>
            </a:r>
            <a:r>
              <a:rPr lang="en-US" sz="3200" dirty="0" smtClean="0"/>
              <a:t>)</a:t>
            </a:r>
            <a:endParaRPr lang="en-US" sz="32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188733" y="5583485"/>
            <a:ext cx="7176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single NURBS map takes the patch from </a:t>
            </a:r>
            <a:r>
              <a:rPr lang="en-US" sz="2400" b="1" i="1" dirty="0" smtClean="0"/>
              <a:t>parametric</a:t>
            </a:r>
            <a:endParaRPr lang="en-US" sz="2400" dirty="0" smtClean="0"/>
          </a:p>
          <a:p>
            <a:r>
              <a:rPr lang="en-US" sz="2400" b="1" i="1" dirty="0" smtClean="0"/>
              <a:t>space</a:t>
            </a:r>
            <a:r>
              <a:rPr lang="en-US" sz="2400" dirty="0" smtClean="0"/>
              <a:t> to </a:t>
            </a:r>
            <a:r>
              <a:rPr lang="en-US" sz="2400" b="1" i="1" dirty="0" smtClean="0"/>
              <a:t>physical space</a:t>
            </a:r>
            <a:r>
              <a:rPr lang="en-US" sz="2400" dirty="0" smtClean="0"/>
              <a:t>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50216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3 at 10.12.3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34"/>
          <a:stretch/>
        </p:blipFill>
        <p:spPr>
          <a:xfrm>
            <a:off x="590474" y="267357"/>
            <a:ext cx="7817459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4104" y="3467757"/>
            <a:ext cx="631677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this configuration, it is impossible to use a single NURBS map to parameterize the geometry.  Instead, we use </a:t>
            </a:r>
            <a:r>
              <a:rPr lang="en-US" sz="2400" b="1" i="1" dirty="0" smtClean="0"/>
              <a:t>multiple patches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649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3 at 10.12.3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0"/>
          <a:stretch/>
        </p:blipFill>
        <p:spPr>
          <a:xfrm>
            <a:off x="590474" y="267357"/>
            <a:ext cx="7817459" cy="626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5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3 at 10.18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2" y="272143"/>
            <a:ext cx="4807579" cy="353785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31921" y="4400415"/>
            <a:ext cx="825192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b="1" i="1" dirty="0" smtClean="0"/>
              <a:t>each patch </a:t>
            </a:r>
            <a:r>
              <a:rPr lang="en-US" sz="2400" dirty="0" smtClean="0"/>
              <a:t>in </a:t>
            </a:r>
            <a:r>
              <a:rPr lang="en-US" sz="2400" b="1" i="1" dirty="0" smtClean="0"/>
              <a:t>physical space</a:t>
            </a:r>
            <a:r>
              <a:rPr lang="en-US" sz="2400" dirty="0" smtClean="0"/>
              <a:t>, there is a </a:t>
            </a:r>
            <a:r>
              <a:rPr lang="en-US" sz="2400" b="1" i="1" dirty="0" smtClean="0"/>
              <a:t>corresponding patch</a:t>
            </a:r>
          </a:p>
          <a:p>
            <a:r>
              <a:rPr lang="en-US" sz="2400" dirty="0" smtClean="0"/>
              <a:t>in </a:t>
            </a:r>
            <a:r>
              <a:rPr lang="en-US" sz="2400" b="1" i="1" dirty="0" smtClean="0"/>
              <a:t>parametric space</a:t>
            </a:r>
            <a:r>
              <a:rPr lang="en-US" sz="2400" dirty="0" smtClean="0"/>
              <a:t>.  A single NURBS mapping then takes the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atch back and forth from parametric space to physical space.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40288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3 at 10.18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2" y="272143"/>
            <a:ext cx="4807579" cy="3537857"/>
          </a:xfrm>
          <a:prstGeom prst="rect">
            <a:avLst/>
          </a:prstGeom>
        </p:spPr>
      </p:pic>
      <p:sp>
        <p:nvSpPr>
          <p:cNvPr id="5" name="Cube 4"/>
          <p:cNvSpPr/>
          <p:nvPr/>
        </p:nvSpPr>
        <p:spPr>
          <a:xfrm>
            <a:off x="891281" y="3988081"/>
            <a:ext cx="2094513" cy="2005182"/>
          </a:xfrm>
          <a:prstGeom prst="cub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03500" y="4489375"/>
            <a:ext cx="0" cy="1492748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45298" y="4500515"/>
            <a:ext cx="0" cy="1492748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79528" y="4500515"/>
            <a:ext cx="0" cy="1492748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59401" y="4218459"/>
            <a:ext cx="0" cy="1492748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62659" y="4218459"/>
            <a:ext cx="1596742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299926" y="3988081"/>
            <a:ext cx="493779" cy="501294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645298" y="3988081"/>
            <a:ext cx="493779" cy="501294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946105" y="3999221"/>
            <a:ext cx="493779" cy="501294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91281" y="4927854"/>
            <a:ext cx="1596742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91281" y="5495989"/>
            <a:ext cx="1596742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488023" y="4500515"/>
            <a:ext cx="497771" cy="427339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488023" y="5046370"/>
            <a:ext cx="497771" cy="449619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be 22"/>
          <p:cNvSpPr/>
          <p:nvPr/>
        </p:nvSpPr>
        <p:spPr>
          <a:xfrm>
            <a:off x="6614196" y="3048773"/>
            <a:ext cx="2094513" cy="2005182"/>
          </a:xfrm>
          <a:prstGeom prst="cub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7368213" y="3561207"/>
            <a:ext cx="0" cy="1492748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368213" y="3048773"/>
            <a:ext cx="493779" cy="501294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610621" y="4222484"/>
            <a:ext cx="1596742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210938" y="3772865"/>
            <a:ext cx="497771" cy="449619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346811" y="4567358"/>
            <a:ext cx="0" cy="6683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346811" y="5235752"/>
            <a:ext cx="63503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993874" y="5232193"/>
            <a:ext cx="352937" cy="3676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31624" y="542559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ξ</a:t>
            </a:r>
            <a:r>
              <a:rPr lang="en-US" baseline="-250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61130" y="504752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ξ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6193404" y="419802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ξ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708877" y="5495989"/>
            <a:ext cx="0" cy="6683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08877" y="6164383"/>
            <a:ext cx="63503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5940" y="6160824"/>
            <a:ext cx="352937" cy="3676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3690" y="63542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ξ</a:t>
            </a:r>
            <a:r>
              <a:rPr lang="en-US" baseline="-2500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23196" y="597615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ξ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555470" y="51266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ξ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55" name="Curved Connector 54"/>
          <p:cNvCxnSpPr/>
          <p:nvPr/>
        </p:nvCxnSpPr>
        <p:spPr>
          <a:xfrm flipV="1">
            <a:off x="1946105" y="2967548"/>
            <a:ext cx="1930973" cy="902174"/>
          </a:xfrm>
          <a:prstGeom prst="curvedConnector3">
            <a:avLst>
              <a:gd name="adj1" fmla="val -196"/>
            </a:avLst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0800000">
            <a:off x="5069169" y="1080571"/>
            <a:ext cx="2364749" cy="1946701"/>
          </a:xfrm>
          <a:prstGeom prst="curvedConnector3">
            <a:avLst>
              <a:gd name="adj1" fmla="val -411"/>
            </a:avLst>
          </a:prstGeom>
          <a:ln w="412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29378" y="2397157"/>
            <a:ext cx="9780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V</a:t>
            </a:r>
            <a:r>
              <a:rPr lang="en-US" sz="3200" i="1" baseline="-25000" dirty="0" err="1" smtClean="0"/>
              <a:t>p</a:t>
            </a:r>
            <a:r>
              <a:rPr lang="en-US" sz="3200" dirty="0" smtClean="0"/>
              <a:t>(</a:t>
            </a:r>
            <a:r>
              <a:rPr lang="en-US" sz="3200" b="1" dirty="0" err="1" smtClean="0"/>
              <a:t>ξ</a:t>
            </a:r>
            <a:r>
              <a:rPr lang="en-US" sz="3200" dirty="0" smtClean="0"/>
              <a:t>)</a:t>
            </a:r>
            <a:endParaRPr lang="en-US" sz="3200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7579002" y="1942501"/>
            <a:ext cx="9780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V</a:t>
            </a:r>
            <a:r>
              <a:rPr lang="en-US" sz="3200" i="1" baseline="-25000" dirty="0" err="1" smtClean="0"/>
              <a:t>q</a:t>
            </a:r>
            <a:r>
              <a:rPr lang="en-US" sz="3200" dirty="0" smtClean="0"/>
              <a:t>(</a:t>
            </a:r>
            <a:r>
              <a:rPr lang="en-US" sz="3200" b="1" dirty="0" err="1" smtClean="0"/>
              <a:t>ξ</a:t>
            </a:r>
            <a:r>
              <a:rPr lang="en-US" sz="3200" dirty="0"/>
              <a:t>)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134448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3 at 10.18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2" y="272143"/>
            <a:ext cx="4807579" cy="353785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31113" y="4400415"/>
            <a:ext cx="864536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ensure a </a:t>
            </a:r>
            <a:r>
              <a:rPr lang="en-US" sz="2400" b="1" i="1" dirty="0" smtClean="0"/>
              <a:t>watertight</a:t>
            </a:r>
            <a:r>
              <a:rPr lang="en-US" sz="2400" dirty="0" smtClean="0"/>
              <a:t> geometry, we must ensure that the patches</a:t>
            </a:r>
          </a:p>
          <a:p>
            <a:r>
              <a:rPr lang="en-US" sz="2400" dirty="0" smtClean="0"/>
              <a:t>meet </a:t>
            </a:r>
            <a:r>
              <a:rPr lang="en-US" sz="2400" b="1" i="1" dirty="0" smtClean="0"/>
              <a:t>parametrically</a:t>
            </a:r>
            <a:r>
              <a:rPr lang="en-US" sz="2400" dirty="0" smtClean="0"/>
              <a:t> and </a:t>
            </a:r>
            <a:r>
              <a:rPr lang="en-US" sz="2400" b="1" i="1" dirty="0" smtClean="0"/>
              <a:t>geometrically </a:t>
            </a:r>
            <a:r>
              <a:rPr lang="en-US" sz="2400" dirty="0" smtClean="0"/>
              <a:t>on the internal faces where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hey meet.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92455018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8">
      <a:dk1>
        <a:srgbClr val="1A2185"/>
      </a:dk1>
      <a:lt1>
        <a:srgbClr val="FFFFFF"/>
      </a:lt1>
      <a:dk2>
        <a:srgbClr val="1E3CB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ustom 4">
      <a:dk1>
        <a:srgbClr val="1A2185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Hughes HD:Applications:Microsoft Office 2004:Templates:Presentations:Designs:Blank Presentation</Template>
  <TotalTime>55016</TotalTime>
  <Words>255</Words>
  <Application>Microsoft Macintosh PowerPoint</Application>
  <PresentationFormat>On-screen Show (4:3)</PresentationFormat>
  <Paragraphs>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Blank Presentation</vt:lpstr>
      <vt:lpstr>Custom Design</vt:lpstr>
      <vt:lpstr>1_Custom Design</vt:lpstr>
      <vt:lpstr>Multi-Patch Geometries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TICAM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Hughes</dc:creator>
  <cp:lastModifiedBy>John A. Evans</cp:lastModifiedBy>
  <cp:revision>1331</cp:revision>
  <cp:lastPrinted>2014-07-21T15:54:22Z</cp:lastPrinted>
  <dcterms:created xsi:type="dcterms:W3CDTF">2012-09-10T14:03:45Z</dcterms:created>
  <dcterms:modified xsi:type="dcterms:W3CDTF">2014-10-30T14:47:47Z</dcterms:modified>
</cp:coreProperties>
</file>