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9" r:id="rId2"/>
    <p:sldId id="268" r:id="rId3"/>
    <p:sldId id="267" r:id="rId4"/>
    <p:sldId id="270" r:id="rId5"/>
    <p:sldId id="271" r:id="rId6"/>
    <p:sldId id="27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81E619-5C03-4FF6-9DA9-C9A2F63BA215}" v="16" dt="2024-06-03T02:10:02.2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7" autoAdjust="0"/>
    <p:restoredTop sz="80833" autoAdjust="0"/>
  </p:normalViewPr>
  <p:slideViewPr>
    <p:cSldViewPr snapToGrid="0">
      <p:cViewPr varScale="1">
        <p:scale>
          <a:sx n="130" d="100"/>
          <a:sy n="130" d="100"/>
        </p:scale>
        <p:origin x="114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gho Han" userId="6fb60621bad00da2" providerId="LiveId" clId="{3081E619-5C03-4FF6-9DA9-C9A2F63BA215}"/>
    <pc:docChg chg="addSld modSld">
      <pc:chgData name="Changho Han" userId="6fb60621bad00da2" providerId="LiveId" clId="{3081E619-5C03-4FF6-9DA9-C9A2F63BA215}" dt="2024-06-03T02:10:36.771" v="247" actId="14100"/>
      <pc:docMkLst>
        <pc:docMk/>
      </pc:docMkLst>
      <pc:sldChg chg="modSp mod">
        <pc:chgData name="Changho Han" userId="6fb60621bad00da2" providerId="LiveId" clId="{3081E619-5C03-4FF6-9DA9-C9A2F63BA215}" dt="2024-06-03T02:05:10.773" v="106" actId="20577"/>
        <pc:sldMkLst>
          <pc:docMk/>
          <pc:sldMk cId="1333809407" sldId="256"/>
        </pc:sldMkLst>
        <pc:spChg chg="mod">
          <ac:chgData name="Changho Han" userId="6fb60621bad00da2" providerId="LiveId" clId="{3081E619-5C03-4FF6-9DA9-C9A2F63BA215}" dt="2024-06-03T02:05:10.773" v="106" actId="20577"/>
          <ac:spMkLst>
            <pc:docMk/>
            <pc:sldMk cId="1333809407" sldId="256"/>
            <ac:spMk id="2" creationId="{00000000-0000-0000-0000-000000000000}"/>
          </ac:spMkLst>
        </pc:spChg>
        <pc:picChg chg="mod">
          <ac:chgData name="Changho Han" userId="6fb60621bad00da2" providerId="LiveId" clId="{3081E619-5C03-4FF6-9DA9-C9A2F63BA215}" dt="2024-06-03T02:02:46.649" v="18" actId="14100"/>
          <ac:picMkLst>
            <pc:docMk/>
            <pc:sldMk cId="1333809407" sldId="256"/>
            <ac:picMk id="3" creationId="{00000000-0000-0000-0000-000000000000}"/>
          </ac:picMkLst>
        </pc:picChg>
        <pc:picChg chg="mod">
          <ac:chgData name="Changho Han" userId="6fb60621bad00da2" providerId="LiveId" clId="{3081E619-5C03-4FF6-9DA9-C9A2F63BA215}" dt="2024-06-03T02:02:41.168" v="17" actId="14100"/>
          <ac:picMkLst>
            <pc:docMk/>
            <pc:sldMk cId="1333809407" sldId="256"/>
            <ac:picMk id="4" creationId="{00000000-0000-0000-0000-000000000000}"/>
          </ac:picMkLst>
        </pc:picChg>
      </pc:sldChg>
      <pc:sldChg chg="modSp mod">
        <pc:chgData name="Changho Han" userId="6fb60621bad00da2" providerId="LiveId" clId="{3081E619-5C03-4FF6-9DA9-C9A2F63BA215}" dt="2024-06-03T02:10:36.771" v="247" actId="14100"/>
        <pc:sldMkLst>
          <pc:docMk/>
          <pc:sldMk cId="3882512623" sldId="257"/>
        </pc:sldMkLst>
        <pc:picChg chg="mod">
          <ac:chgData name="Changho Han" userId="6fb60621bad00da2" providerId="LiveId" clId="{3081E619-5C03-4FF6-9DA9-C9A2F63BA215}" dt="2024-06-03T02:10:36.771" v="247" actId="14100"/>
          <ac:picMkLst>
            <pc:docMk/>
            <pc:sldMk cId="3882512623" sldId="257"/>
            <ac:picMk id="4" creationId="{00000000-0000-0000-0000-000000000000}"/>
          </ac:picMkLst>
        </pc:picChg>
      </pc:sldChg>
      <pc:sldChg chg="add">
        <pc:chgData name="Changho Han" userId="6fb60621bad00da2" providerId="LiveId" clId="{3081E619-5C03-4FF6-9DA9-C9A2F63BA215}" dt="2024-06-03T00:02:56.537" v="15"/>
        <pc:sldMkLst>
          <pc:docMk/>
          <pc:sldMk cId="2360525864" sldId="266"/>
        </pc:sldMkLst>
      </pc:sldChg>
      <pc:sldChg chg="modSp add mod modNotesTx">
        <pc:chgData name="Changho Han" userId="6fb60621bad00da2" providerId="LiveId" clId="{3081E619-5C03-4FF6-9DA9-C9A2F63BA215}" dt="2024-06-03T02:10:00.114" v="246" actId="20577"/>
        <pc:sldMkLst>
          <pc:docMk/>
          <pc:sldMk cId="3829019705" sldId="267"/>
        </pc:sldMkLst>
        <pc:spChg chg="mod">
          <ac:chgData name="Changho Han" userId="6fb60621bad00da2" providerId="LiveId" clId="{3081E619-5C03-4FF6-9DA9-C9A2F63BA215}" dt="2024-06-03T02:08:06.646" v="195" actId="20577"/>
          <ac:spMkLst>
            <pc:docMk/>
            <pc:sldMk cId="3829019705" sldId="267"/>
            <ac:spMk id="13" creationId="{13B80C84-D68A-60E7-10C4-A760995FC279}"/>
          </ac:spMkLst>
        </pc:spChg>
        <pc:spChg chg="mod">
          <ac:chgData name="Changho Han" userId="6fb60621bad00da2" providerId="LiveId" clId="{3081E619-5C03-4FF6-9DA9-C9A2F63BA215}" dt="2024-06-03T02:08:13.896" v="196"/>
          <ac:spMkLst>
            <pc:docMk/>
            <pc:sldMk cId="3829019705" sldId="267"/>
            <ac:spMk id="14" creationId="{D60D8F7C-0768-469D-E53B-ECF2BD383FA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29769-2773-466A-AE4D-2765E9661D77}" type="datetimeFigureOut">
              <a:rPr lang="ko-KR" altLang="en-US" smtClean="0"/>
              <a:t>2024-06-09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699D9-E0BE-42C1-BE2C-11C006587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114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github</a:t>
            </a:r>
            <a:r>
              <a:rPr lang="ko-KR" altLang="en-US"/>
              <a:t>에 영어로 </a:t>
            </a:r>
            <a:r>
              <a:rPr lang="en-US" altLang="ko-KR"/>
              <a:t>flow </a:t>
            </a:r>
            <a:r>
              <a:rPr lang="ko-KR" altLang="en-US"/>
              <a:t>및 </a:t>
            </a:r>
            <a:r>
              <a:rPr lang="en-US" altLang="ko-KR"/>
              <a:t>prompt </a:t>
            </a:r>
            <a:r>
              <a:rPr lang="ko-KR" altLang="en-US"/>
              <a:t>업로드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699D9-E0BE-42C1-BE2C-11C006587C7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386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github</a:t>
            </a:r>
            <a:r>
              <a:rPr lang="ko-KR" altLang="en-US"/>
              <a:t>에 영어로 </a:t>
            </a:r>
            <a:r>
              <a:rPr lang="en-US" altLang="ko-KR"/>
              <a:t>flow </a:t>
            </a:r>
            <a:r>
              <a:rPr lang="ko-KR" altLang="en-US"/>
              <a:t>및 </a:t>
            </a:r>
            <a:r>
              <a:rPr lang="en-US" altLang="ko-KR"/>
              <a:t>prompt </a:t>
            </a:r>
            <a:r>
              <a:rPr lang="ko-KR" altLang="en-US"/>
              <a:t>업로드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699D9-E0BE-42C1-BE2C-11C006587C7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932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8534-65FA-4063-AE3C-25B5CEBA8B41}" type="datetimeFigureOut">
              <a:rPr lang="ko-KR" altLang="en-US" smtClean="0"/>
              <a:t>2024-06-09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5422-5DBE-4141-BF94-08F7FFFED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543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8534-65FA-4063-AE3C-25B5CEBA8B41}" type="datetimeFigureOut">
              <a:rPr lang="ko-KR" altLang="en-US" smtClean="0"/>
              <a:t>2024-06-09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5422-5DBE-4141-BF94-08F7FFFED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026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8534-65FA-4063-AE3C-25B5CEBA8B41}" type="datetimeFigureOut">
              <a:rPr lang="ko-KR" altLang="en-US" smtClean="0"/>
              <a:t>2024-06-09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5422-5DBE-4141-BF94-08F7FFFED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549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8534-65FA-4063-AE3C-25B5CEBA8B41}" type="datetimeFigureOut">
              <a:rPr lang="ko-KR" altLang="en-US" smtClean="0"/>
              <a:t>2024-06-09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5422-5DBE-4141-BF94-08F7FFFED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130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8534-65FA-4063-AE3C-25B5CEBA8B41}" type="datetimeFigureOut">
              <a:rPr lang="ko-KR" altLang="en-US" smtClean="0"/>
              <a:t>2024-06-09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5422-5DBE-4141-BF94-08F7FFFED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545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8534-65FA-4063-AE3C-25B5CEBA8B41}" type="datetimeFigureOut">
              <a:rPr lang="ko-KR" altLang="en-US" smtClean="0"/>
              <a:t>2024-06-09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5422-5DBE-4141-BF94-08F7FFFED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74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8534-65FA-4063-AE3C-25B5CEBA8B41}" type="datetimeFigureOut">
              <a:rPr lang="ko-KR" altLang="en-US" smtClean="0"/>
              <a:t>2024-06-09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5422-5DBE-4141-BF94-08F7FFFED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17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8534-65FA-4063-AE3C-25B5CEBA8B41}" type="datetimeFigureOut">
              <a:rPr lang="ko-KR" altLang="en-US" smtClean="0"/>
              <a:t>2024-06-09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5422-5DBE-4141-BF94-08F7FFFED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343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8534-65FA-4063-AE3C-25B5CEBA8B41}" type="datetimeFigureOut">
              <a:rPr lang="ko-KR" altLang="en-US" smtClean="0"/>
              <a:t>2024-06-09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5422-5DBE-4141-BF94-08F7FFFED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007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8534-65FA-4063-AE3C-25B5CEBA8B41}" type="datetimeFigureOut">
              <a:rPr lang="ko-KR" altLang="en-US" smtClean="0"/>
              <a:t>2024-06-09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5422-5DBE-4141-BF94-08F7FFFED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79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8534-65FA-4063-AE3C-25B5CEBA8B41}" type="datetimeFigureOut">
              <a:rPr lang="ko-KR" altLang="en-US" smtClean="0"/>
              <a:t>2024-06-09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5422-5DBE-4141-BF94-08F7FFFED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509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58534-65FA-4063-AE3C-25B5CEBA8B41}" type="datetimeFigureOut">
              <a:rPr lang="ko-KR" altLang="en-US" smtClean="0"/>
              <a:t>2024-06-09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75422-5DBE-4141-BF94-08F7FFFED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04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Korean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8754" y="1321356"/>
            <a:ext cx="5208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“</a:t>
            </a:r>
            <a:r>
              <a:rPr lang="ko-KR" altLang="en-US" dirty="0" smtClean="0"/>
              <a:t>신뢰도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지표에 대한 </a:t>
            </a:r>
            <a:r>
              <a:rPr lang="en-US" altLang="ko-KR" dirty="0" smtClean="0"/>
              <a:t>LLM </a:t>
            </a:r>
            <a:r>
              <a:rPr lang="ko-KR" altLang="en-US" dirty="0" err="1" smtClean="0"/>
              <a:t>사용가능성</a:t>
            </a:r>
            <a:r>
              <a:rPr lang="ko-KR" altLang="en-US" dirty="0" smtClean="0"/>
              <a:t> 판단 </a:t>
            </a:r>
            <a:r>
              <a:rPr lang="ko-KR" altLang="en-US" dirty="0" err="1" smtClean="0"/>
              <a:t>로직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952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3345" y="8344"/>
            <a:ext cx="11621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LYDUS </a:t>
            </a:r>
            <a:r>
              <a:rPr lang="ko-KR" altLang="en-US" sz="1200" dirty="0" smtClean="0"/>
              <a:t>품질 평가 지표 중 </a:t>
            </a:r>
            <a:r>
              <a:rPr lang="en-US" altLang="ko-KR" sz="1200" dirty="0" smtClean="0"/>
              <a:t>reliability </a:t>
            </a:r>
            <a:r>
              <a:rPr lang="ko-KR" altLang="en-US" sz="1200" dirty="0" smtClean="0"/>
              <a:t>지표에서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LLM</a:t>
            </a:r>
            <a:r>
              <a:rPr lang="ko-KR" altLang="en-US" sz="1200" dirty="0" smtClean="0"/>
              <a:t>이 사용되는데</a:t>
            </a:r>
            <a:r>
              <a:rPr lang="en-US" altLang="ko-KR" sz="1200" dirty="0" smtClean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모든 </a:t>
            </a:r>
            <a:r>
              <a:rPr lang="en-US" altLang="ko-KR" sz="1200" dirty="0" smtClean="0"/>
              <a:t>LLM</a:t>
            </a:r>
            <a:r>
              <a:rPr lang="ko-KR" altLang="en-US" sz="1200" dirty="0" smtClean="0"/>
              <a:t>의 성능이 보장되지는 않기 때문에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간단한 평가를 통해 해당 </a:t>
            </a:r>
            <a:r>
              <a:rPr lang="en-US" altLang="ko-KR" sz="1200" dirty="0" smtClean="0"/>
              <a:t>LLM</a:t>
            </a:r>
            <a:r>
              <a:rPr lang="ko-KR" altLang="en-US" sz="1200" dirty="0" smtClean="0"/>
              <a:t>이 사용 가능한 수준인지를 가름하고자 한다</a:t>
            </a:r>
            <a:r>
              <a:rPr lang="en-US" altLang="ko-KR" sz="12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아래의 </a:t>
            </a:r>
            <a:r>
              <a:rPr lang="en-US" altLang="ko-KR" sz="1200" dirty="0" smtClean="0"/>
              <a:t>5</a:t>
            </a:r>
            <a:r>
              <a:rPr lang="ko-KR" altLang="en-US" sz="1200" dirty="0" smtClean="0"/>
              <a:t>문제를 </a:t>
            </a:r>
            <a:r>
              <a:rPr lang="en-US" altLang="ko-KR" sz="1200" dirty="0" smtClean="0"/>
              <a:t>LLM</a:t>
            </a:r>
            <a:r>
              <a:rPr lang="ko-KR" altLang="en-US" sz="1200" dirty="0" smtClean="0"/>
              <a:t>에게 질문하면 된다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  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243345" y="757255"/>
            <a:ext cx="11914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Among the following, please recommend exactly 3 variables that are known to be highly correlated with </a:t>
            </a:r>
            <a:r>
              <a:rPr lang="en-US" altLang="ko-KR" sz="1200" u="sng" dirty="0"/>
              <a:t>RBC count</a:t>
            </a:r>
            <a:r>
              <a:rPr lang="en-US" altLang="ko-KR" sz="1200" dirty="0"/>
              <a:t>. Do not answer anything other than the variable, and use ; as a delimiter. Please answer in exactly the same terms as in the list.</a:t>
            </a:r>
          </a:p>
          <a:p>
            <a:r>
              <a:rPr lang="en-US" altLang="ko-KR" sz="1200" dirty="0"/>
              <a:t>Height, Hemoglobin, Insulin, Hematocrit, Ferritin, Cholesterol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Among the following, please recommend exactly 3 variables that are known to be highly correlated with </a:t>
            </a:r>
            <a:r>
              <a:rPr lang="en-US" altLang="ko-KR" sz="1200" u="sng" dirty="0"/>
              <a:t>Height</a:t>
            </a:r>
            <a:r>
              <a:rPr lang="en-US" altLang="ko-KR" sz="1200" dirty="0"/>
              <a:t>. Do not answer anything other than the variable, and use ; as a delimiter. Please answer in exactly the same terms as in the list.</a:t>
            </a:r>
          </a:p>
          <a:p>
            <a:r>
              <a:rPr lang="en-US" altLang="ko-KR" sz="1200" dirty="0"/>
              <a:t>Cholesterol, Weight, BMI, Sex, Respiratory rate, Normal saline</a:t>
            </a:r>
            <a:endParaRPr lang="ko-KR" altLang="en-US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Among the following, please recommend exactly 3 variables that are known to be highly correlated with </a:t>
            </a:r>
            <a:r>
              <a:rPr lang="en-US" altLang="ko-KR" sz="1200" u="sng" dirty="0"/>
              <a:t>Creatinine</a:t>
            </a:r>
            <a:r>
              <a:rPr lang="en-US" altLang="ko-KR" sz="1200" dirty="0"/>
              <a:t>. Do not answer anything other than the variable, and use ; as a delimiter. Please answer in exactly the same terms as in the list.</a:t>
            </a:r>
          </a:p>
          <a:p>
            <a:r>
              <a:rPr lang="en-US" altLang="ko-KR" sz="1200" dirty="0"/>
              <a:t>Weight, Respiratory rate, Glomerular filtration rate, Systolic blood pressure, Blood urea nitrogen, Aspirin</a:t>
            </a:r>
            <a:endParaRPr lang="ko-KR" altLang="en-US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Among the following, please recommend exactly 3 variables that are known to be highly correlated with </a:t>
            </a:r>
            <a:r>
              <a:rPr lang="en-US" altLang="ko-KR" sz="1200" dirty="0" smtClean="0"/>
              <a:t>t</a:t>
            </a:r>
            <a:r>
              <a:rPr lang="en-US" altLang="ko-KR" sz="1200" u="sng" dirty="0" smtClean="0"/>
              <a:t>otal </a:t>
            </a:r>
            <a:r>
              <a:rPr lang="en-US" altLang="ko-KR" sz="1200" u="sng" dirty="0"/>
              <a:t>cholesterol</a:t>
            </a:r>
            <a:r>
              <a:rPr lang="en-US" altLang="ko-KR" sz="1200" dirty="0"/>
              <a:t>. Do not answer anything other than the variable, and use ; as a delimiter. Please answer in exactly the same terms as in the list.</a:t>
            </a:r>
          </a:p>
          <a:p>
            <a:r>
              <a:rPr lang="en-US" altLang="ko-KR" sz="1200" dirty="0"/>
              <a:t>Respiratory rate, Acetaminophen, LDL cholesterol, Height, Triglycerides, WBC count</a:t>
            </a:r>
            <a:endParaRPr lang="ko-KR" altLang="en-US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Among the following, please recommend exactly 3 variables that are known to be highly correlated with </a:t>
            </a:r>
            <a:r>
              <a:rPr lang="en-US" altLang="ko-KR" sz="1200" u="sng" dirty="0"/>
              <a:t>ALT</a:t>
            </a:r>
            <a:r>
              <a:rPr lang="en-US" altLang="ko-KR" sz="1200" dirty="0"/>
              <a:t>. Do not answer anything other than the variable, and use ; as a delimiter. Please answer in exactly the same terms as in the list.</a:t>
            </a:r>
          </a:p>
          <a:p>
            <a:r>
              <a:rPr lang="en-US" altLang="ko-KR" sz="1200" dirty="0"/>
              <a:t>GGT, Respiratory rate, Height, Normal saline, AST, ALP</a:t>
            </a:r>
            <a:endParaRPr lang="ko-KR" altLang="en-US" sz="1200" dirty="0"/>
          </a:p>
          <a:p>
            <a:endParaRPr lang="ko-KR" altLang="en-US" sz="1200" dirty="0"/>
          </a:p>
          <a:p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43345" y="5291817"/>
            <a:ext cx="11621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각 문제의 답 및 </a:t>
            </a:r>
            <a:r>
              <a:rPr lang="en-US" altLang="ko-KR" sz="1200" dirty="0" smtClean="0"/>
              <a:t>LLM </a:t>
            </a:r>
            <a:r>
              <a:rPr lang="ko-KR" altLang="en-US" sz="1200" dirty="0" smtClean="0"/>
              <a:t>선택 </a:t>
            </a:r>
            <a:r>
              <a:rPr lang="en-US" altLang="ko-KR" sz="1200" dirty="0" smtClean="0"/>
              <a:t>logic</a:t>
            </a:r>
            <a:r>
              <a:rPr lang="ko-KR" altLang="en-US" sz="1200" dirty="0" smtClean="0"/>
              <a:t>은 다음 슬라이드에 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13427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DD9DC4-351B-60A6-E29A-332D18BE71F1}"/>
              </a:ext>
            </a:extLst>
          </p:cNvPr>
          <p:cNvSpPr txBox="1"/>
          <p:nvPr/>
        </p:nvSpPr>
        <p:spPr>
          <a:xfrm>
            <a:off x="196850" y="57150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Logic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FB698C-66FE-35DE-32B8-B649541AB938}"/>
              </a:ext>
            </a:extLst>
          </p:cNvPr>
          <p:cNvSpPr/>
          <p:nvPr/>
        </p:nvSpPr>
        <p:spPr>
          <a:xfrm>
            <a:off x="727050" y="715407"/>
            <a:ext cx="1897548" cy="431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RBC count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E81B411-0346-450C-B295-0878E4599225}"/>
              </a:ext>
            </a:extLst>
          </p:cNvPr>
          <p:cNvSpPr/>
          <p:nvPr/>
        </p:nvSpPr>
        <p:spPr>
          <a:xfrm>
            <a:off x="727050" y="1894443"/>
            <a:ext cx="1897548" cy="431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Height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07294A-856D-DA8E-520B-D6895BA9C729}"/>
              </a:ext>
            </a:extLst>
          </p:cNvPr>
          <p:cNvSpPr/>
          <p:nvPr/>
        </p:nvSpPr>
        <p:spPr>
          <a:xfrm>
            <a:off x="727050" y="3073479"/>
            <a:ext cx="1897548" cy="431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Creatinine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6AE3FD1-9C47-6373-AB67-98D20B0E4734}"/>
              </a:ext>
            </a:extLst>
          </p:cNvPr>
          <p:cNvSpPr/>
          <p:nvPr/>
        </p:nvSpPr>
        <p:spPr>
          <a:xfrm>
            <a:off x="727050" y="4252515"/>
            <a:ext cx="1897548" cy="431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Total cholesterol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3CE33FD-C44D-C82D-05E6-83A6C438FF54}"/>
              </a:ext>
            </a:extLst>
          </p:cNvPr>
          <p:cNvSpPr/>
          <p:nvPr/>
        </p:nvSpPr>
        <p:spPr>
          <a:xfrm>
            <a:off x="727050" y="5431551"/>
            <a:ext cx="1897548" cy="431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ALT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ED0D29A-101C-1285-FD07-628FB965157A}"/>
              </a:ext>
            </a:extLst>
          </p:cNvPr>
          <p:cNvSpPr/>
          <p:nvPr/>
        </p:nvSpPr>
        <p:spPr>
          <a:xfrm>
            <a:off x="3165450" y="426482"/>
            <a:ext cx="3542198" cy="100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순서와 상관없이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/>
            <a:r>
              <a:rPr lang="en-US" altLang="ko-KR" sz="1000">
                <a:solidFill>
                  <a:srgbClr val="FF0000"/>
                </a:solidFill>
              </a:rPr>
              <a:t>Hemoglobin; Hematocrit; Ferritin</a:t>
            </a:r>
          </a:p>
          <a:p>
            <a:pPr algn="ctr"/>
            <a:r>
              <a:rPr lang="ko-KR" altLang="en-US" sz="1000">
                <a:solidFill>
                  <a:schemeClr val="tx1"/>
                </a:solidFill>
              </a:rPr>
              <a:t>을 답변으로 내는지</a:t>
            </a:r>
            <a:r>
              <a:rPr lang="en-US" altLang="ko-KR" sz="1000">
                <a:solidFill>
                  <a:schemeClr val="tx1"/>
                </a:solidFill>
              </a:rPr>
              <a:t>. </a:t>
            </a:r>
            <a:r>
              <a:rPr lang="ko-KR" altLang="en-US" sz="1000">
                <a:solidFill>
                  <a:schemeClr val="tx1"/>
                </a:solidFill>
              </a:rPr>
              <a:t>이때</a:t>
            </a:r>
            <a:r>
              <a:rPr lang="en-US" altLang="ko-KR" sz="1000">
                <a:solidFill>
                  <a:schemeClr val="tx1"/>
                </a:solidFill>
              </a:rPr>
              <a:t>, prompt</a:t>
            </a:r>
            <a:r>
              <a:rPr lang="ko-KR" altLang="en-US" sz="1000">
                <a:solidFill>
                  <a:schemeClr val="tx1"/>
                </a:solidFill>
              </a:rPr>
              <a:t>의 지시대로 반드시 </a:t>
            </a:r>
            <a:r>
              <a:rPr lang="en-US" altLang="ko-KR" sz="1000">
                <a:solidFill>
                  <a:schemeClr val="tx1"/>
                </a:solidFill>
              </a:rPr>
              <a:t>; </a:t>
            </a:r>
            <a:r>
              <a:rPr lang="ko-KR" altLang="en-US" sz="1000">
                <a:solidFill>
                  <a:schemeClr val="tx1"/>
                </a:solidFill>
              </a:rPr>
              <a:t>를 </a:t>
            </a:r>
            <a:r>
              <a:rPr lang="en-US" altLang="ko-KR" sz="1000">
                <a:solidFill>
                  <a:schemeClr val="tx1"/>
                </a:solidFill>
              </a:rPr>
              <a:t>delimiter</a:t>
            </a:r>
            <a:r>
              <a:rPr lang="ko-KR" altLang="en-US" sz="1000">
                <a:solidFill>
                  <a:schemeClr val="tx1"/>
                </a:solidFill>
              </a:rPr>
              <a:t>로 사용해야함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BE201ED-E35C-ABCA-CACC-A6CCC3736F22}"/>
              </a:ext>
            </a:extLst>
          </p:cNvPr>
          <p:cNvSpPr/>
          <p:nvPr/>
        </p:nvSpPr>
        <p:spPr>
          <a:xfrm>
            <a:off x="3165450" y="1605518"/>
            <a:ext cx="3542198" cy="100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순서와 상관없이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/>
            <a:r>
              <a:rPr lang="en-US" altLang="ko-KR" sz="1000">
                <a:solidFill>
                  <a:srgbClr val="FF0000"/>
                </a:solidFill>
              </a:rPr>
              <a:t>Weight, BMI, Sex</a:t>
            </a:r>
          </a:p>
          <a:p>
            <a:pPr algn="ctr"/>
            <a:r>
              <a:rPr lang="ko-KR" altLang="en-US" sz="1000">
                <a:solidFill>
                  <a:schemeClr val="tx1"/>
                </a:solidFill>
              </a:rPr>
              <a:t>을 답변으로 내는지</a:t>
            </a:r>
            <a:r>
              <a:rPr lang="en-US" altLang="ko-KR" sz="1000">
                <a:solidFill>
                  <a:schemeClr val="tx1"/>
                </a:solidFill>
              </a:rPr>
              <a:t>. </a:t>
            </a:r>
            <a:r>
              <a:rPr lang="ko-KR" altLang="en-US" sz="1000">
                <a:solidFill>
                  <a:schemeClr val="tx1"/>
                </a:solidFill>
              </a:rPr>
              <a:t>이때</a:t>
            </a:r>
            <a:r>
              <a:rPr lang="en-US" altLang="ko-KR" sz="1000">
                <a:solidFill>
                  <a:schemeClr val="tx1"/>
                </a:solidFill>
              </a:rPr>
              <a:t>, prompt</a:t>
            </a:r>
            <a:r>
              <a:rPr lang="ko-KR" altLang="en-US" sz="1000">
                <a:solidFill>
                  <a:schemeClr val="tx1"/>
                </a:solidFill>
              </a:rPr>
              <a:t>의 지시대로 반드시 </a:t>
            </a:r>
            <a:r>
              <a:rPr lang="en-US" altLang="ko-KR" sz="1000">
                <a:solidFill>
                  <a:schemeClr val="tx1"/>
                </a:solidFill>
              </a:rPr>
              <a:t>; </a:t>
            </a:r>
            <a:r>
              <a:rPr lang="ko-KR" altLang="en-US" sz="1000">
                <a:solidFill>
                  <a:schemeClr val="tx1"/>
                </a:solidFill>
              </a:rPr>
              <a:t>를 </a:t>
            </a:r>
            <a:r>
              <a:rPr lang="en-US" altLang="ko-KR" sz="1000">
                <a:solidFill>
                  <a:schemeClr val="tx1"/>
                </a:solidFill>
              </a:rPr>
              <a:t>delimiter</a:t>
            </a:r>
            <a:r>
              <a:rPr lang="ko-KR" altLang="en-US" sz="1000">
                <a:solidFill>
                  <a:schemeClr val="tx1"/>
                </a:solidFill>
              </a:rPr>
              <a:t>로 사용해야함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3B80C84-D68A-60E7-10C4-A760995FC279}"/>
              </a:ext>
            </a:extLst>
          </p:cNvPr>
          <p:cNvSpPr/>
          <p:nvPr/>
        </p:nvSpPr>
        <p:spPr>
          <a:xfrm>
            <a:off x="3165450" y="2784554"/>
            <a:ext cx="3542198" cy="100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순서와 상관없이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/>
            <a:r>
              <a:rPr lang="en-US" altLang="ko-KR" sz="1000">
                <a:solidFill>
                  <a:srgbClr val="FF0000"/>
                </a:solidFill>
              </a:rPr>
              <a:t>Glomerular filtration rate; Blood urea nitrogen</a:t>
            </a:r>
          </a:p>
          <a:p>
            <a:pPr algn="ctr"/>
            <a:r>
              <a:rPr lang="ko-KR" altLang="en-US" sz="1000">
                <a:solidFill>
                  <a:schemeClr val="tx1"/>
                </a:solidFill>
              </a:rPr>
              <a:t>가 </a:t>
            </a:r>
            <a:r>
              <a:rPr lang="en-US" altLang="ko-KR" sz="1000">
                <a:solidFill>
                  <a:schemeClr val="tx1"/>
                </a:solidFill>
              </a:rPr>
              <a:t>LLM</a:t>
            </a:r>
            <a:r>
              <a:rPr lang="ko-KR" altLang="en-US" sz="1000">
                <a:solidFill>
                  <a:schemeClr val="tx1"/>
                </a:solidFill>
              </a:rPr>
              <a:t>이 답변으로 낸 </a:t>
            </a:r>
            <a:r>
              <a:rPr lang="en-US" altLang="ko-KR" sz="1000">
                <a:solidFill>
                  <a:schemeClr val="tx1"/>
                </a:solidFill>
              </a:rPr>
              <a:t>3</a:t>
            </a:r>
            <a:r>
              <a:rPr lang="ko-KR" altLang="en-US" sz="1000">
                <a:solidFill>
                  <a:schemeClr val="tx1"/>
                </a:solidFill>
              </a:rPr>
              <a:t>가지 중에 포함되어 있는지</a:t>
            </a:r>
            <a:r>
              <a:rPr lang="en-US" altLang="ko-KR" sz="1000">
                <a:solidFill>
                  <a:schemeClr val="tx1"/>
                </a:solidFill>
              </a:rPr>
              <a:t>. </a:t>
            </a:r>
            <a:r>
              <a:rPr lang="ko-KR" altLang="en-US" sz="1000">
                <a:solidFill>
                  <a:schemeClr val="tx1"/>
                </a:solidFill>
              </a:rPr>
              <a:t>나머지 </a:t>
            </a:r>
            <a:r>
              <a:rPr lang="en-US" altLang="ko-KR" sz="1000">
                <a:solidFill>
                  <a:schemeClr val="tx1"/>
                </a:solidFill>
              </a:rPr>
              <a:t>1</a:t>
            </a:r>
            <a:r>
              <a:rPr lang="ko-KR" altLang="en-US" sz="1000">
                <a:solidFill>
                  <a:schemeClr val="tx1"/>
                </a:solidFill>
              </a:rPr>
              <a:t>개는 상관없음</a:t>
            </a:r>
            <a:r>
              <a:rPr lang="en-US" altLang="ko-KR" sz="1000">
                <a:solidFill>
                  <a:schemeClr val="tx1"/>
                </a:solidFill>
              </a:rPr>
              <a:t>. </a:t>
            </a:r>
            <a:r>
              <a:rPr lang="ko-KR" altLang="en-US" sz="1000">
                <a:solidFill>
                  <a:schemeClr val="tx1"/>
                </a:solidFill>
              </a:rPr>
              <a:t>지시사항대로 반드시 답변을 </a:t>
            </a:r>
            <a:r>
              <a:rPr lang="en-US" altLang="ko-KR" sz="1000">
                <a:solidFill>
                  <a:schemeClr val="tx1"/>
                </a:solidFill>
              </a:rPr>
              <a:t>3</a:t>
            </a:r>
            <a:r>
              <a:rPr lang="ko-KR" altLang="en-US" sz="1000">
                <a:solidFill>
                  <a:schemeClr val="tx1"/>
                </a:solidFill>
              </a:rPr>
              <a:t>개를 내야함</a:t>
            </a:r>
            <a:r>
              <a:rPr lang="en-US" altLang="ko-KR" sz="1000">
                <a:solidFill>
                  <a:schemeClr val="tx1"/>
                </a:solidFill>
              </a:rPr>
              <a:t>. </a:t>
            </a:r>
            <a:r>
              <a:rPr lang="ko-KR" altLang="en-US" sz="1000">
                <a:solidFill>
                  <a:schemeClr val="tx1"/>
                </a:solidFill>
              </a:rPr>
              <a:t>이때</a:t>
            </a:r>
            <a:r>
              <a:rPr lang="en-US" altLang="ko-KR" sz="1000">
                <a:solidFill>
                  <a:schemeClr val="tx1"/>
                </a:solidFill>
              </a:rPr>
              <a:t>, prompt</a:t>
            </a:r>
            <a:r>
              <a:rPr lang="ko-KR" altLang="en-US" sz="1000">
                <a:solidFill>
                  <a:schemeClr val="tx1"/>
                </a:solidFill>
              </a:rPr>
              <a:t>의 지시대로 반드시 </a:t>
            </a:r>
            <a:r>
              <a:rPr lang="en-US" altLang="ko-KR" sz="1000">
                <a:solidFill>
                  <a:schemeClr val="tx1"/>
                </a:solidFill>
              </a:rPr>
              <a:t>; </a:t>
            </a:r>
            <a:r>
              <a:rPr lang="ko-KR" altLang="en-US" sz="1000">
                <a:solidFill>
                  <a:schemeClr val="tx1"/>
                </a:solidFill>
              </a:rPr>
              <a:t>를 </a:t>
            </a:r>
            <a:r>
              <a:rPr lang="en-US" altLang="ko-KR" sz="1000">
                <a:solidFill>
                  <a:schemeClr val="tx1"/>
                </a:solidFill>
              </a:rPr>
              <a:t>delimiter</a:t>
            </a:r>
            <a:r>
              <a:rPr lang="ko-KR" altLang="en-US" sz="1000">
                <a:solidFill>
                  <a:schemeClr val="tx1"/>
                </a:solidFill>
              </a:rPr>
              <a:t>로 사용해야함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60D8F7C-0768-469D-E53B-ECF2BD383FAE}"/>
              </a:ext>
            </a:extLst>
          </p:cNvPr>
          <p:cNvSpPr/>
          <p:nvPr/>
        </p:nvSpPr>
        <p:spPr>
          <a:xfrm>
            <a:off x="3165450" y="3963590"/>
            <a:ext cx="3542198" cy="100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순서와 상관없이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/>
            <a:r>
              <a:rPr lang="en-US" altLang="ko-KR" sz="1000">
                <a:solidFill>
                  <a:srgbClr val="FF0000"/>
                </a:solidFill>
              </a:rPr>
              <a:t>LDL cholesterol; Triglycerides</a:t>
            </a:r>
          </a:p>
          <a:p>
            <a:pPr algn="ctr"/>
            <a:r>
              <a:rPr lang="ko-KR" altLang="en-US" sz="1000">
                <a:solidFill>
                  <a:schemeClr val="tx1"/>
                </a:solidFill>
              </a:rPr>
              <a:t>가 </a:t>
            </a:r>
            <a:r>
              <a:rPr lang="en-US" altLang="ko-KR" sz="1000">
                <a:solidFill>
                  <a:schemeClr val="tx1"/>
                </a:solidFill>
              </a:rPr>
              <a:t>LLM</a:t>
            </a:r>
            <a:r>
              <a:rPr lang="ko-KR" altLang="en-US" sz="1000">
                <a:solidFill>
                  <a:schemeClr val="tx1"/>
                </a:solidFill>
              </a:rPr>
              <a:t>이 답변으로 낸 </a:t>
            </a:r>
            <a:r>
              <a:rPr lang="en-US" altLang="ko-KR" sz="1000">
                <a:solidFill>
                  <a:schemeClr val="tx1"/>
                </a:solidFill>
              </a:rPr>
              <a:t>3</a:t>
            </a:r>
            <a:r>
              <a:rPr lang="ko-KR" altLang="en-US" sz="1000">
                <a:solidFill>
                  <a:schemeClr val="tx1"/>
                </a:solidFill>
              </a:rPr>
              <a:t>가지 중에 포함되어 있는지</a:t>
            </a:r>
            <a:r>
              <a:rPr lang="en-US" altLang="ko-KR" sz="1000">
                <a:solidFill>
                  <a:schemeClr val="tx1"/>
                </a:solidFill>
              </a:rPr>
              <a:t>. </a:t>
            </a:r>
            <a:r>
              <a:rPr lang="ko-KR" altLang="en-US" sz="1000">
                <a:solidFill>
                  <a:schemeClr val="tx1"/>
                </a:solidFill>
              </a:rPr>
              <a:t>나머지 </a:t>
            </a:r>
            <a:r>
              <a:rPr lang="en-US" altLang="ko-KR" sz="1000">
                <a:solidFill>
                  <a:schemeClr val="tx1"/>
                </a:solidFill>
              </a:rPr>
              <a:t>1</a:t>
            </a:r>
            <a:r>
              <a:rPr lang="ko-KR" altLang="en-US" sz="1000">
                <a:solidFill>
                  <a:schemeClr val="tx1"/>
                </a:solidFill>
              </a:rPr>
              <a:t>개는 상관없음</a:t>
            </a:r>
            <a:r>
              <a:rPr lang="en-US" altLang="ko-KR" sz="1000">
                <a:solidFill>
                  <a:schemeClr val="tx1"/>
                </a:solidFill>
              </a:rPr>
              <a:t>. </a:t>
            </a:r>
            <a:r>
              <a:rPr lang="ko-KR" altLang="en-US" sz="1000">
                <a:solidFill>
                  <a:schemeClr val="tx1"/>
                </a:solidFill>
              </a:rPr>
              <a:t>지시사항대로 반드시 답변을 </a:t>
            </a:r>
            <a:r>
              <a:rPr lang="en-US" altLang="ko-KR" sz="1000">
                <a:solidFill>
                  <a:schemeClr val="tx1"/>
                </a:solidFill>
              </a:rPr>
              <a:t>3</a:t>
            </a:r>
            <a:r>
              <a:rPr lang="ko-KR" altLang="en-US" sz="1000">
                <a:solidFill>
                  <a:schemeClr val="tx1"/>
                </a:solidFill>
              </a:rPr>
              <a:t>개를 내야함</a:t>
            </a:r>
            <a:r>
              <a:rPr lang="en-US" altLang="ko-KR" sz="1000">
                <a:solidFill>
                  <a:schemeClr val="tx1"/>
                </a:solidFill>
              </a:rPr>
              <a:t>. </a:t>
            </a:r>
            <a:r>
              <a:rPr lang="ko-KR" altLang="en-US" sz="1000">
                <a:solidFill>
                  <a:schemeClr val="tx1"/>
                </a:solidFill>
              </a:rPr>
              <a:t>이때</a:t>
            </a:r>
            <a:r>
              <a:rPr lang="en-US" altLang="ko-KR" sz="1000">
                <a:solidFill>
                  <a:schemeClr val="tx1"/>
                </a:solidFill>
              </a:rPr>
              <a:t>, prompt</a:t>
            </a:r>
            <a:r>
              <a:rPr lang="ko-KR" altLang="en-US" sz="1000">
                <a:solidFill>
                  <a:schemeClr val="tx1"/>
                </a:solidFill>
              </a:rPr>
              <a:t>의 지시대로 반드시 </a:t>
            </a:r>
            <a:r>
              <a:rPr lang="en-US" altLang="ko-KR" sz="1000">
                <a:solidFill>
                  <a:schemeClr val="tx1"/>
                </a:solidFill>
              </a:rPr>
              <a:t>; </a:t>
            </a:r>
            <a:r>
              <a:rPr lang="ko-KR" altLang="en-US" sz="1000">
                <a:solidFill>
                  <a:schemeClr val="tx1"/>
                </a:solidFill>
              </a:rPr>
              <a:t>를 </a:t>
            </a:r>
            <a:r>
              <a:rPr lang="en-US" altLang="ko-KR" sz="1000">
                <a:solidFill>
                  <a:schemeClr val="tx1"/>
                </a:solidFill>
              </a:rPr>
              <a:t>delimiter</a:t>
            </a:r>
            <a:r>
              <a:rPr lang="ko-KR" altLang="en-US" sz="1000">
                <a:solidFill>
                  <a:schemeClr val="tx1"/>
                </a:solidFill>
              </a:rPr>
              <a:t>로 사용해야함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C032C3-8A75-BDAC-7068-5F099EAB6DFF}"/>
              </a:ext>
            </a:extLst>
          </p:cNvPr>
          <p:cNvSpPr/>
          <p:nvPr/>
        </p:nvSpPr>
        <p:spPr>
          <a:xfrm>
            <a:off x="3165450" y="5142626"/>
            <a:ext cx="3542198" cy="100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순서와 상관없이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/>
            <a:r>
              <a:rPr lang="en-US" altLang="ko-KR" sz="1000">
                <a:solidFill>
                  <a:srgbClr val="FF0000"/>
                </a:solidFill>
              </a:rPr>
              <a:t>GST; AST; ALP</a:t>
            </a:r>
          </a:p>
          <a:p>
            <a:pPr algn="ctr"/>
            <a:r>
              <a:rPr lang="ko-KR" altLang="en-US" sz="1000">
                <a:solidFill>
                  <a:schemeClr val="tx1"/>
                </a:solidFill>
              </a:rPr>
              <a:t>을 답변으로 내는지</a:t>
            </a:r>
            <a:r>
              <a:rPr lang="en-US" altLang="ko-KR" sz="1000">
                <a:solidFill>
                  <a:schemeClr val="tx1"/>
                </a:solidFill>
              </a:rPr>
              <a:t>. </a:t>
            </a:r>
            <a:r>
              <a:rPr lang="ko-KR" altLang="en-US" sz="1000">
                <a:solidFill>
                  <a:schemeClr val="tx1"/>
                </a:solidFill>
              </a:rPr>
              <a:t>이때</a:t>
            </a:r>
            <a:r>
              <a:rPr lang="en-US" altLang="ko-KR" sz="1000">
                <a:solidFill>
                  <a:schemeClr val="tx1"/>
                </a:solidFill>
              </a:rPr>
              <a:t>, prompt</a:t>
            </a:r>
            <a:r>
              <a:rPr lang="ko-KR" altLang="en-US" sz="1000">
                <a:solidFill>
                  <a:schemeClr val="tx1"/>
                </a:solidFill>
              </a:rPr>
              <a:t>의 지시대로 반드시 </a:t>
            </a:r>
            <a:r>
              <a:rPr lang="en-US" altLang="ko-KR" sz="1000">
                <a:solidFill>
                  <a:schemeClr val="tx1"/>
                </a:solidFill>
              </a:rPr>
              <a:t>; </a:t>
            </a:r>
            <a:r>
              <a:rPr lang="ko-KR" altLang="en-US" sz="1000">
                <a:solidFill>
                  <a:schemeClr val="tx1"/>
                </a:solidFill>
              </a:rPr>
              <a:t>를 </a:t>
            </a:r>
            <a:r>
              <a:rPr lang="en-US" altLang="ko-KR" sz="1000">
                <a:solidFill>
                  <a:schemeClr val="tx1"/>
                </a:solidFill>
              </a:rPr>
              <a:t>delimiter</a:t>
            </a:r>
            <a:r>
              <a:rPr lang="ko-KR" altLang="en-US" sz="1000">
                <a:solidFill>
                  <a:schemeClr val="tx1"/>
                </a:solidFill>
              </a:rPr>
              <a:t>로 사용해야함</a:t>
            </a:r>
            <a:endParaRPr lang="en-US" altLang="ko-KR" sz="100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0AEB3AA-30DB-5F28-582B-EDC0F1321D8D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2624598" y="931307"/>
            <a:ext cx="540852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D0D79D8-1E93-6E54-98A3-A2F8E8E0743F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2624598" y="2110343"/>
            <a:ext cx="540852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30C2E18-7F0C-02FB-ACBF-DC3A8F9B4847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2624598" y="3289379"/>
            <a:ext cx="540852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821CC79-2FB9-FEF7-B2E9-D31D0CD7096D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2624598" y="4468415"/>
            <a:ext cx="540852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58284D2-D583-55C6-2DE5-C5DB047BFD0D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>
            <a:off x="2624598" y="5647451"/>
            <a:ext cx="540852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AD7E014-1C89-A624-E418-23CDDE415B7D}"/>
              </a:ext>
            </a:extLst>
          </p:cNvPr>
          <p:cNvCxnSpPr>
            <a:cxnSpLocks/>
            <a:stCxn id="11" idx="3"/>
            <a:endCxn id="31" idx="1"/>
          </p:cNvCxnSpPr>
          <p:nvPr/>
        </p:nvCxnSpPr>
        <p:spPr>
          <a:xfrm>
            <a:off x="6707648" y="931307"/>
            <a:ext cx="591652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F34B768-5877-4001-408E-28BE61864537}"/>
              </a:ext>
            </a:extLst>
          </p:cNvPr>
          <p:cNvSpPr/>
          <p:nvPr/>
        </p:nvSpPr>
        <p:spPr>
          <a:xfrm>
            <a:off x="7299300" y="715407"/>
            <a:ext cx="1402248" cy="431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부합하면 </a:t>
            </a:r>
            <a:r>
              <a:rPr lang="en-US" altLang="ko-KR" sz="1000">
                <a:solidFill>
                  <a:schemeClr val="tx1"/>
                </a:solidFill>
              </a:rPr>
              <a:t>1</a:t>
            </a:r>
            <a:r>
              <a:rPr lang="ko-KR" altLang="en-US" sz="1000">
                <a:solidFill>
                  <a:schemeClr val="tx1"/>
                </a:solidFill>
              </a:rPr>
              <a:t>점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E7E12B9-3B8A-D964-F04A-3FBA9BD02DE5}"/>
              </a:ext>
            </a:extLst>
          </p:cNvPr>
          <p:cNvSpPr/>
          <p:nvPr/>
        </p:nvSpPr>
        <p:spPr>
          <a:xfrm>
            <a:off x="7299300" y="1894443"/>
            <a:ext cx="1402248" cy="431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부합하면 </a:t>
            </a:r>
            <a:r>
              <a:rPr lang="en-US" altLang="ko-KR" sz="1000">
                <a:solidFill>
                  <a:schemeClr val="tx1"/>
                </a:solidFill>
              </a:rPr>
              <a:t>1</a:t>
            </a:r>
            <a:r>
              <a:rPr lang="ko-KR" altLang="en-US" sz="1000">
                <a:solidFill>
                  <a:schemeClr val="tx1"/>
                </a:solidFill>
              </a:rPr>
              <a:t>점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3BE455C-64BF-5546-1D2B-E44ED9011C43}"/>
              </a:ext>
            </a:extLst>
          </p:cNvPr>
          <p:cNvSpPr/>
          <p:nvPr/>
        </p:nvSpPr>
        <p:spPr>
          <a:xfrm>
            <a:off x="7299300" y="3073479"/>
            <a:ext cx="1402248" cy="431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부합하면 </a:t>
            </a:r>
            <a:r>
              <a:rPr lang="en-US" altLang="ko-KR" sz="1000">
                <a:solidFill>
                  <a:schemeClr val="tx1"/>
                </a:solidFill>
              </a:rPr>
              <a:t>1</a:t>
            </a:r>
            <a:r>
              <a:rPr lang="ko-KR" altLang="en-US" sz="1000">
                <a:solidFill>
                  <a:schemeClr val="tx1"/>
                </a:solidFill>
              </a:rPr>
              <a:t>점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14AF4E7-6FAB-AC13-A5D4-6DDD77D3BC8D}"/>
              </a:ext>
            </a:extLst>
          </p:cNvPr>
          <p:cNvSpPr/>
          <p:nvPr/>
        </p:nvSpPr>
        <p:spPr>
          <a:xfrm>
            <a:off x="7299300" y="4252515"/>
            <a:ext cx="1402248" cy="431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부합하면 </a:t>
            </a:r>
            <a:r>
              <a:rPr lang="en-US" altLang="ko-KR" sz="1000">
                <a:solidFill>
                  <a:schemeClr val="tx1"/>
                </a:solidFill>
              </a:rPr>
              <a:t>1</a:t>
            </a:r>
            <a:r>
              <a:rPr lang="ko-KR" altLang="en-US" sz="1000">
                <a:solidFill>
                  <a:schemeClr val="tx1"/>
                </a:solidFill>
              </a:rPr>
              <a:t>점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F3B5B2E-3988-67F9-14AB-2D3FBF398424}"/>
              </a:ext>
            </a:extLst>
          </p:cNvPr>
          <p:cNvSpPr/>
          <p:nvPr/>
        </p:nvSpPr>
        <p:spPr>
          <a:xfrm>
            <a:off x="7299300" y="5431551"/>
            <a:ext cx="1402248" cy="431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부합하면 </a:t>
            </a:r>
            <a:r>
              <a:rPr lang="en-US" altLang="ko-KR" sz="1000">
                <a:solidFill>
                  <a:schemeClr val="tx1"/>
                </a:solidFill>
              </a:rPr>
              <a:t>1</a:t>
            </a:r>
            <a:r>
              <a:rPr lang="ko-KR" altLang="en-US" sz="1000">
                <a:solidFill>
                  <a:schemeClr val="tx1"/>
                </a:solidFill>
              </a:rPr>
              <a:t>점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9E01033-6A23-9367-D409-88B307A34313}"/>
              </a:ext>
            </a:extLst>
          </p:cNvPr>
          <p:cNvCxnSpPr>
            <a:cxnSpLocks/>
            <a:stCxn id="12" idx="3"/>
            <a:endCxn id="32" idx="1"/>
          </p:cNvCxnSpPr>
          <p:nvPr/>
        </p:nvCxnSpPr>
        <p:spPr>
          <a:xfrm>
            <a:off x="6707648" y="2110343"/>
            <a:ext cx="591652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0FB503E-22B2-326D-40D4-17E07E264C7D}"/>
              </a:ext>
            </a:extLst>
          </p:cNvPr>
          <p:cNvCxnSpPr>
            <a:cxnSpLocks/>
            <a:stCxn id="13" idx="3"/>
            <a:endCxn id="33" idx="1"/>
          </p:cNvCxnSpPr>
          <p:nvPr/>
        </p:nvCxnSpPr>
        <p:spPr>
          <a:xfrm>
            <a:off x="6707648" y="3289379"/>
            <a:ext cx="591652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478A4D6-DCC0-EBE6-8907-408540B3A923}"/>
              </a:ext>
            </a:extLst>
          </p:cNvPr>
          <p:cNvCxnSpPr>
            <a:cxnSpLocks/>
            <a:stCxn id="14" idx="3"/>
            <a:endCxn id="34" idx="1"/>
          </p:cNvCxnSpPr>
          <p:nvPr/>
        </p:nvCxnSpPr>
        <p:spPr>
          <a:xfrm>
            <a:off x="6707648" y="4468415"/>
            <a:ext cx="591652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BD06103-B455-6380-D8AF-5426FAF6B7A7}"/>
              </a:ext>
            </a:extLst>
          </p:cNvPr>
          <p:cNvCxnSpPr>
            <a:cxnSpLocks/>
            <a:stCxn id="15" idx="3"/>
            <a:endCxn id="35" idx="1"/>
          </p:cNvCxnSpPr>
          <p:nvPr/>
        </p:nvCxnSpPr>
        <p:spPr>
          <a:xfrm>
            <a:off x="6707648" y="5647451"/>
            <a:ext cx="591652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56106D5-264A-6605-1F03-5A10C3488D64}"/>
              </a:ext>
            </a:extLst>
          </p:cNvPr>
          <p:cNvSpPr/>
          <p:nvPr/>
        </p:nvSpPr>
        <p:spPr>
          <a:xfrm>
            <a:off x="10029800" y="2952352"/>
            <a:ext cx="1922948" cy="6740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합산 </a:t>
            </a:r>
            <a:r>
              <a:rPr lang="en-US" altLang="ko-KR" sz="1000">
                <a:solidFill>
                  <a:schemeClr val="tx1"/>
                </a:solidFill>
              </a:rPr>
              <a:t>4</a:t>
            </a:r>
            <a:r>
              <a:rPr lang="ko-KR" altLang="en-US" sz="1000">
                <a:solidFill>
                  <a:schemeClr val="tx1"/>
                </a:solidFill>
              </a:rPr>
              <a:t>점 이상일 때 해당 </a:t>
            </a:r>
            <a:r>
              <a:rPr lang="en-US" altLang="ko-KR" sz="1000">
                <a:solidFill>
                  <a:schemeClr val="tx1"/>
                </a:solidFill>
              </a:rPr>
              <a:t>LLM</a:t>
            </a:r>
            <a:r>
              <a:rPr lang="ko-KR" altLang="en-US" sz="1000">
                <a:solidFill>
                  <a:schemeClr val="tx1"/>
                </a:solidFill>
              </a:rPr>
              <a:t>은 사용 가능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6B5BBDC-FFD5-CB15-DC08-537A0515FA31}"/>
              </a:ext>
            </a:extLst>
          </p:cNvPr>
          <p:cNvCxnSpPr>
            <a:cxnSpLocks/>
            <a:stCxn id="31" idx="3"/>
            <a:endCxn id="50" idx="1"/>
          </p:cNvCxnSpPr>
          <p:nvPr/>
        </p:nvCxnSpPr>
        <p:spPr>
          <a:xfrm>
            <a:off x="8701548" y="931307"/>
            <a:ext cx="1328252" cy="235807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238BC25-BFD2-8C00-8F0A-5DED3BBAEF7B}"/>
              </a:ext>
            </a:extLst>
          </p:cNvPr>
          <p:cNvCxnSpPr>
            <a:cxnSpLocks/>
            <a:stCxn id="32" idx="3"/>
            <a:endCxn id="50" idx="1"/>
          </p:cNvCxnSpPr>
          <p:nvPr/>
        </p:nvCxnSpPr>
        <p:spPr>
          <a:xfrm>
            <a:off x="8701548" y="2110343"/>
            <a:ext cx="1328252" cy="1179036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37870D1-CD97-D7C8-95A3-62D93D811937}"/>
              </a:ext>
            </a:extLst>
          </p:cNvPr>
          <p:cNvCxnSpPr>
            <a:cxnSpLocks/>
            <a:stCxn id="33" idx="3"/>
            <a:endCxn id="50" idx="1"/>
          </p:cNvCxnSpPr>
          <p:nvPr/>
        </p:nvCxnSpPr>
        <p:spPr>
          <a:xfrm>
            <a:off x="8701548" y="3289379"/>
            <a:ext cx="1328252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BDABE655-EDD9-0205-95C8-BBBF90DB1983}"/>
              </a:ext>
            </a:extLst>
          </p:cNvPr>
          <p:cNvCxnSpPr>
            <a:cxnSpLocks/>
            <a:stCxn id="34" idx="3"/>
            <a:endCxn id="50" idx="1"/>
          </p:cNvCxnSpPr>
          <p:nvPr/>
        </p:nvCxnSpPr>
        <p:spPr>
          <a:xfrm flipV="1">
            <a:off x="8701548" y="3289379"/>
            <a:ext cx="1328252" cy="1179036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2AA347D-7FA0-6F42-5F0D-2C5176283512}"/>
              </a:ext>
            </a:extLst>
          </p:cNvPr>
          <p:cNvCxnSpPr>
            <a:cxnSpLocks/>
            <a:stCxn id="35" idx="3"/>
            <a:endCxn id="50" idx="1"/>
          </p:cNvCxnSpPr>
          <p:nvPr/>
        </p:nvCxnSpPr>
        <p:spPr>
          <a:xfrm flipV="1">
            <a:off x="8701548" y="3289379"/>
            <a:ext cx="1328252" cy="235807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019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English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98754" y="1321356"/>
            <a:ext cx="6106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Assessment </a:t>
            </a:r>
            <a:r>
              <a:rPr lang="en-US" altLang="ko-KR" dirty="0" smtClean="0"/>
              <a:t>logic </a:t>
            </a:r>
            <a:r>
              <a:rPr lang="en-US" altLang="ko-KR" dirty="0"/>
              <a:t>for LLM </a:t>
            </a:r>
            <a:r>
              <a:rPr lang="en-US" altLang="ko-KR" dirty="0" smtClean="0"/>
              <a:t>usability for “reliability” metric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6795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3345" y="8344"/>
            <a:ext cx="11621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Among the LYDUS quality evaluation indicators, the reliability indicator uses an LLM (Language Learning Model). 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However</a:t>
            </a:r>
            <a:r>
              <a:rPr lang="en-US" altLang="ko-KR" sz="1200" dirty="0"/>
              <a:t>, since the performance of all LLMs is not guaranteed, a simple evaluation is required to determine whether a particular LLM is usable</a:t>
            </a:r>
            <a:r>
              <a:rPr lang="en-US" altLang="ko-KR" sz="12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The </a:t>
            </a:r>
            <a:r>
              <a:rPr lang="en-US" altLang="ko-KR" sz="1200" dirty="0"/>
              <a:t>following five questions should be asked to the LLM: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243345" y="757255"/>
            <a:ext cx="11914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Among the following, please recommend exactly 3 variables that are known to be highly correlated with </a:t>
            </a:r>
            <a:r>
              <a:rPr lang="en-US" altLang="ko-KR" sz="1200" u="sng" dirty="0"/>
              <a:t>RBC count</a:t>
            </a:r>
            <a:r>
              <a:rPr lang="en-US" altLang="ko-KR" sz="1200" dirty="0"/>
              <a:t>. Do not answer anything other than the variable, and use ; as a delimiter. Please answer in exactly the same terms as in the list.</a:t>
            </a:r>
          </a:p>
          <a:p>
            <a:r>
              <a:rPr lang="en-US" altLang="ko-KR" sz="1200" dirty="0"/>
              <a:t>Height, Hemoglobin, Insulin, Hematocrit, Ferritin, Cholesterol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Among the following, please recommend exactly 3 variables that are known to be highly correlated with </a:t>
            </a:r>
            <a:r>
              <a:rPr lang="en-US" altLang="ko-KR" sz="1200" u="sng" dirty="0"/>
              <a:t>Height</a:t>
            </a:r>
            <a:r>
              <a:rPr lang="en-US" altLang="ko-KR" sz="1200" dirty="0"/>
              <a:t>. Do not answer anything other than the variable, and use ; as a delimiter. Please answer in exactly the same terms as in the list.</a:t>
            </a:r>
          </a:p>
          <a:p>
            <a:r>
              <a:rPr lang="en-US" altLang="ko-KR" sz="1200" dirty="0"/>
              <a:t>Cholesterol, Weight, BMI, Sex, Respiratory rate, Normal saline</a:t>
            </a:r>
            <a:endParaRPr lang="ko-KR" altLang="en-US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Among the following, please recommend exactly 3 variables that are known to be highly correlated with </a:t>
            </a:r>
            <a:r>
              <a:rPr lang="en-US" altLang="ko-KR" sz="1200" u="sng" dirty="0"/>
              <a:t>Creatinine</a:t>
            </a:r>
            <a:r>
              <a:rPr lang="en-US" altLang="ko-KR" sz="1200" dirty="0"/>
              <a:t>. Do not answer anything other than the variable, and use ; as a delimiter. Please answer in exactly the same terms as in the list.</a:t>
            </a:r>
          </a:p>
          <a:p>
            <a:r>
              <a:rPr lang="en-US" altLang="ko-KR" sz="1200" dirty="0"/>
              <a:t>Weight, Respiratory rate, Glomerular filtration rate, Systolic blood pressure, Blood urea nitrogen, Aspirin</a:t>
            </a:r>
            <a:endParaRPr lang="ko-KR" altLang="en-US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Among the following, please recommend exactly 3 variables that are known to be highly correlated with </a:t>
            </a:r>
            <a:r>
              <a:rPr lang="en-US" altLang="ko-KR" sz="1200" dirty="0" smtClean="0"/>
              <a:t>t</a:t>
            </a:r>
            <a:r>
              <a:rPr lang="en-US" altLang="ko-KR" sz="1200" u="sng" dirty="0" smtClean="0"/>
              <a:t>otal </a:t>
            </a:r>
            <a:r>
              <a:rPr lang="en-US" altLang="ko-KR" sz="1200" u="sng" dirty="0"/>
              <a:t>cholesterol</a:t>
            </a:r>
            <a:r>
              <a:rPr lang="en-US" altLang="ko-KR" sz="1200" dirty="0"/>
              <a:t>. Do not answer anything other than the variable, and use ; as a delimiter. Please answer in exactly the same terms as in the list.</a:t>
            </a:r>
          </a:p>
          <a:p>
            <a:r>
              <a:rPr lang="en-US" altLang="ko-KR" sz="1200" dirty="0"/>
              <a:t>Respiratory rate, Acetaminophen, LDL cholesterol, Height, Triglycerides, WBC count</a:t>
            </a:r>
            <a:endParaRPr lang="ko-KR" altLang="en-US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Among the following, please recommend exactly 3 variables that are known to be highly correlated with </a:t>
            </a:r>
            <a:r>
              <a:rPr lang="en-US" altLang="ko-KR" sz="1200" u="sng" dirty="0"/>
              <a:t>ALT</a:t>
            </a:r>
            <a:r>
              <a:rPr lang="en-US" altLang="ko-KR" sz="1200" dirty="0"/>
              <a:t>. Do not answer anything other than the variable, and use ; as a delimiter. Please answer in exactly the same terms as in the list.</a:t>
            </a:r>
          </a:p>
          <a:p>
            <a:r>
              <a:rPr lang="en-US" altLang="ko-KR" sz="1200" dirty="0"/>
              <a:t>GGT, Respiratory rate, Height, Normal saline, AST, ALP</a:t>
            </a:r>
            <a:endParaRPr lang="ko-KR" altLang="en-US" sz="1200" dirty="0"/>
          </a:p>
          <a:p>
            <a:endParaRPr lang="ko-KR" altLang="en-US" sz="1200" dirty="0"/>
          </a:p>
          <a:p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43345" y="5291817"/>
            <a:ext cx="11621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The answers to each question and the logic for selecting an LLM are provided in the following slides.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40284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DD9DC4-351B-60A6-E29A-332D18BE71F1}"/>
              </a:ext>
            </a:extLst>
          </p:cNvPr>
          <p:cNvSpPr txBox="1"/>
          <p:nvPr/>
        </p:nvSpPr>
        <p:spPr>
          <a:xfrm>
            <a:off x="196850" y="57150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Logic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FB698C-66FE-35DE-32B8-B649541AB938}"/>
              </a:ext>
            </a:extLst>
          </p:cNvPr>
          <p:cNvSpPr/>
          <p:nvPr/>
        </p:nvSpPr>
        <p:spPr>
          <a:xfrm>
            <a:off x="727050" y="715407"/>
            <a:ext cx="1897548" cy="431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RBC count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E81B411-0346-450C-B295-0878E4599225}"/>
              </a:ext>
            </a:extLst>
          </p:cNvPr>
          <p:cNvSpPr/>
          <p:nvPr/>
        </p:nvSpPr>
        <p:spPr>
          <a:xfrm>
            <a:off x="727050" y="1894443"/>
            <a:ext cx="1897548" cy="431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Height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07294A-856D-DA8E-520B-D6895BA9C729}"/>
              </a:ext>
            </a:extLst>
          </p:cNvPr>
          <p:cNvSpPr/>
          <p:nvPr/>
        </p:nvSpPr>
        <p:spPr>
          <a:xfrm>
            <a:off x="727050" y="3073479"/>
            <a:ext cx="1897548" cy="431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Creatinine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6AE3FD1-9C47-6373-AB67-98D20B0E4734}"/>
              </a:ext>
            </a:extLst>
          </p:cNvPr>
          <p:cNvSpPr/>
          <p:nvPr/>
        </p:nvSpPr>
        <p:spPr>
          <a:xfrm>
            <a:off x="727050" y="4252515"/>
            <a:ext cx="1897548" cy="431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Total cholesterol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3CE33FD-C44D-C82D-05E6-83A6C438FF54}"/>
              </a:ext>
            </a:extLst>
          </p:cNvPr>
          <p:cNvSpPr/>
          <p:nvPr/>
        </p:nvSpPr>
        <p:spPr>
          <a:xfrm>
            <a:off x="727050" y="5431551"/>
            <a:ext cx="1897548" cy="431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ALT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ED0D29A-101C-1285-FD07-628FB965157A}"/>
              </a:ext>
            </a:extLst>
          </p:cNvPr>
          <p:cNvSpPr/>
          <p:nvPr/>
        </p:nvSpPr>
        <p:spPr>
          <a:xfrm>
            <a:off x="3165450" y="426482"/>
            <a:ext cx="3542198" cy="100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Return the response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rgbClr val="C00000"/>
                </a:solidFill>
              </a:rPr>
              <a:t>Hemoglobin</a:t>
            </a:r>
            <a:r>
              <a:rPr lang="en-US" altLang="ko-KR" sz="1000" dirty="0">
                <a:solidFill>
                  <a:srgbClr val="C00000"/>
                </a:solidFill>
              </a:rPr>
              <a:t>; Hematocrit; </a:t>
            </a:r>
            <a:r>
              <a:rPr lang="en-US" altLang="ko-KR" sz="1000" dirty="0" smtClean="0">
                <a:solidFill>
                  <a:srgbClr val="C00000"/>
                </a:solidFill>
              </a:rPr>
              <a:t>Ferritin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regardless </a:t>
            </a:r>
            <a:r>
              <a:rPr lang="en-US" altLang="ko-KR" sz="1000" dirty="0">
                <a:solidFill>
                  <a:schemeClr val="tx1"/>
                </a:solidFill>
              </a:rPr>
              <a:t>of order. The delimiter must be ";" as instructed in the prompt.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BE201ED-E35C-ABCA-CACC-A6CCC3736F22}"/>
              </a:ext>
            </a:extLst>
          </p:cNvPr>
          <p:cNvSpPr/>
          <p:nvPr/>
        </p:nvSpPr>
        <p:spPr>
          <a:xfrm>
            <a:off x="3165450" y="1605518"/>
            <a:ext cx="3542198" cy="100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Return the response </a:t>
            </a:r>
          </a:p>
          <a:p>
            <a:pPr algn="ctr"/>
            <a:r>
              <a:rPr lang="en-US" altLang="ko-KR" sz="1000" dirty="0" smtClean="0">
                <a:solidFill>
                  <a:srgbClr val="C00000"/>
                </a:solidFill>
              </a:rPr>
              <a:t>Weight; BMI; Sex</a:t>
            </a:r>
            <a:endParaRPr lang="en-US" altLang="ko-KR" sz="1000" dirty="0">
              <a:solidFill>
                <a:srgbClr val="C00000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regardless of order. The delimiter must be ";" as instructed in the prompt.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3B80C84-D68A-60E7-10C4-A760995FC279}"/>
              </a:ext>
            </a:extLst>
          </p:cNvPr>
          <p:cNvSpPr/>
          <p:nvPr/>
        </p:nvSpPr>
        <p:spPr>
          <a:xfrm>
            <a:off x="3165450" y="2784554"/>
            <a:ext cx="3542198" cy="100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Check if the response contains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rgbClr val="C00000"/>
                </a:solidFill>
              </a:rPr>
              <a:t>Glomerular </a:t>
            </a:r>
            <a:r>
              <a:rPr lang="en-US" altLang="ko-KR" sz="1000" dirty="0">
                <a:solidFill>
                  <a:srgbClr val="C00000"/>
                </a:solidFill>
              </a:rPr>
              <a:t>filtration rate; Blood urea </a:t>
            </a:r>
            <a:r>
              <a:rPr lang="en-US" altLang="ko-KR" sz="1000" dirty="0" smtClean="0">
                <a:solidFill>
                  <a:srgbClr val="C00000"/>
                </a:solidFill>
              </a:rPr>
              <a:t>nitrogen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among the three responses provided. The remaining one can be any response. You must provide exactly three responses, and the delimiter must be ";" as instructed in the prompt.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60D8F7C-0768-469D-E53B-ECF2BD383FAE}"/>
              </a:ext>
            </a:extLst>
          </p:cNvPr>
          <p:cNvSpPr/>
          <p:nvPr/>
        </p:nvSpPr>
        <p:spPr>
          <a:xfrm>
            <a:off x="3165450" y="3963590"/>
            <a:ext cx="3542198" cy="100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Check if the response contains </a:t>
            </a:r>
          </a:p>
          <a:p>
            <a:pPr algn="ctr"/>
            <a:r>
              <a:rPr lang="en-US" altLang="ko-KR" sz="1000" dirty="0" smtClean="0">
                <a:solidFill>
                  <a:srgbClr val="C00000"/>
                </a:solidFill>
              </a:rPr>
              <a:t>LDL cholesterol; Triglycerides</a:t>
            </a:r>
            <a:endParaRPr lang="en-US" altLang="ko-KR" sz="1000" dirty="0">
              <a:solidFill>
                <a:srgbClr val="C00000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 among the three responses provided. The remaining one can be any response. You must provide exactly three responses, and the delimiter must be ";" as instructed in the prompt.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C032C3-8A75-BDAC-7068-5F099EAB6DFF}"/>
              </a:ext>
            </a:extLst>
          </p:cNvPr>
          <p:cNvSpPr/>
          <p:nvPr/>
        </p:nvSpPr>
        <p:spPr>
          <a:xfrm>
            <a:off x="3165450" y="5142626"/>
            <a:ext cx="3542198" cy="100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Return the response </a:t>
            </a:r>
          </a:p>
          <a:p>
            <a:pPr algn="ctr"/>
            <a:r>
              <a:rPr lang="en-US" altLang="ko-KR" sz="1000" dirty="0" smtClean="0">
                <a:solidFill>
                  <a:srgbClr val="C00000"/>
                </a:solidFill>
              </a:rPr>
              <a:t>GST; AST; ALP</a:t>
            </a:r>
            <a:endParaRPr lang="en-US" altLang="ko-KR" sz="1000" dirty="0">
              <a:solidFill>
                <a:srgbClr val="C00000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regardless of order. The delimiter must be ";" as instructed in the prompt.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0AEB3AA-30DB-5F28-582B-EDC0F1321D8D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2624598" y="931307"/>
            <a:ext cx="540852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D0D79D8-1E93-6E54-98A3-A2F8E8E0743F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2624598" y="2110343"/>
            <a:ext cx="540852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30C2E18-7F0C-02FB-ACBF-DC3A8F9B4847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2624598" y="3289379"/>
            <a:ext cx="540852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821CC79-2FB9-FEF7-B2E9-D31D0CD7096D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2624598" y="4468415"/>
            <a:ext cx="540852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58284D2-D583-55C6-2DE5-C5DB047BFD0D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>
            <a:off x="2624598" y="5647451"/>
            <a:ext cx="540852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AD7E014-1C89-A624-E418-23CDDE415B7D}"/>
              </a:ext>
            </a:extLst>
          </p:cNvPr>
          <p:cNvCxnSpPr>
            <a:cxnSpLocks/>
            <a:stCxn id="11" idx="3"/>
            <a:endCxn id="31" idx="1"/>
          </p:cNvCxnSpPr>
          <p:nvPr/>
        </p:nvCxnSpPr>
        <p:spPr>
          <a:xfrm>
            <a:off x="6707648" y="931307"/>
            <a:ext cx="591652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F34B768-5877-4001-408E-28BE61864537}"/>
              </a:ext>
            </a:extLst>
          </p:cNvPr>
          <p:cNvSpPr/>
          <p:nvPr/>
        </p:nvSpPr>
        <p:spPr>
          <a:xfrm>
            <a:off x="7299300" y="715407"/>
            <a:ext cx="1402248" cy="431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If it meets the criteria, assign 1 point.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E7E12B9-3B8A-D964-F04A-3FBA9BD02DE5}"/>
              </a:ext>
            </a:extLst>
          </p:cNvPr>
          <p:cNvSpPr/>
          <p:nvPr/>
        </p:nvSpPr>
        <p:spPr>
          <a:xfrm>
            <a:off x="7299300" y="1894443"/>
            <a:ext cx="1402248" cy="431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If it meets the criteria, assign 1 point.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3BE455C-64BF-5546-1D2B-E44ED9011C43}"/>
              </a:ext>
            </a:extLst>
          </p:cNvPr>
          <p:cNvSpPr/>
          <p:nvPr/>
        </p:nvSpPr>
        <p:spPr>
          <a:xfrm>
            <a:off x="7299300" y="3073479"/>
            <a:ext cx="1402248" cy="431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If it meets the criteria, assign 1 point.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14AF4E7-6FAB-AC13-A5D4-6DDD77D3BC8D}"/>
              </a:ext>
            </a:extLst>
          </p:cNvPr>
          <p:cNvSpPr/>
          <p:nvPr/>
        </p:nvSpPr>
        <p:spPr>
          <a:xfrm>
            <a:off x="7299300" y="4252515"/>
            <a:ext cx="1402248" cy="431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If it meets the criteria, assign 1 point.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F3B5B2E-3988-67F9-14AB-2D3FBF398424}"/>
              </a:ext>
            </a:extLst>
          </p:cNvPr>
          <p:cNvSpPr/>
          <p:nvPr/>
        </p:nvSpPr>
        <p:spPr>
          <a:xfrm>
            <a:off x="7299300" y="5431551"/>
            <a:ext cx="1402248" cy="431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If it meets the criteria, assign 1 point.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9E01033-6A23-9367-D409-88B307A34313}"/>
              </a:ext>
            </a:extLst>
          </p:cNvPr>
          <p:cNvCxnSpPr>
            <a:cxnSpLocks/>
            <a:stCxn id="12" idx="3"/>
            <a:endCxn id="32" idx="1"/>
          </p:cNvCxnSpPr>
          <p:nvPr/>
        </p:nvCxnSpPr>
        <p:spPr>
          <a:xfrm>
            <a:off x="6707648" y="2110343"/>
            <a:ext cx="591652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0FB503E-22B2-326D-40D4-17E07E264C7D}"/>
              </a:ext>
            </a:extLst>
          </p:cNvPr>
          <p:cNvCxnSpPr>
            <a:cxnSpLocks/>
            <a:stCxn id="13" idx="3"/>
            <a:endCxn id="33" idx="1"/>
          </p:cNvCxnSpPr>
          <p:nvPr/>
        </p:nvCxnSpPr>
        <p:spPr>
          <a:xfrm>
            <a:off x="6707648" y="3289379"/>
            <a:ext cx="591652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478A4D6-DCC0-EBE6-8907-408540B3A923}"/>
              </a:ext>
            </a:extLst>
          </p:cNvPr>
          <p:cNvCxnSpPr>
            <a:cxnSpLocks/>
            <a:stCxn id="14" idx="3"/>
            <a:endCxn id="34" idx="1"/>
          </p:cNvCxnSpPr>
          <p:nvPr/>
        </p:nvCxnSpPr>
        <p:spPr>
          <a:xfrm>
            <a:off x="6707648" y="4468415"/>
            <a:ext cx="591652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BD06103-B455-6380-D8AF-5426FAF6B7A7}"/>
              </a:ext>
            </a:extLst>
          </p:cNvPr>
          <p:cNvCxnSpPr>
            <a:cxnSpLocks/>
            <a:stCxn id="15" idx="3"/>
            <a:endCxn id="35" idx="1"/>
          </p:cNvCxnSpPr>
          <p:nvPr/>
        </p:nvCxnSpPr>
        <p:spPr>
          <a:xfrm>
            <a:off x="6707648" y="5647451"/>
            <a:ext cx="591652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56106D5-264A-6605-1F03-5A10C3488D64}"/>
              </a:ext>
            </a:extLst>
          </p:cNvPr>
          <p:cNvSpPr/>
          <p:nvPr/>
        </p:nvSpPr>
        <p:spPr>
          <a:xfrm>
            <a:off x="10029800" y="2952352"/>
            <a:ext cx="1922948" cy="6740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If the total is 4 points or more, the LLM can be used.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6B5BBDC-FFD5-CB15-DC08-537A0515FA31}"/>
              </a:ext>
            </a:extLst>
          </p:cNvPr>
          <p:cNvCxnSpPr>
            <a:cxnSpLocks/>
            <a:stCxn id="31" idx="3"/>
            <a:endCxn id="50" idx="1"/>
          </p:cNvCxnSpPr>
          <p:nvPr/>
        </p:nvCxnSpPr>
        <p:spPr>
          <a:xfrm>
            <a:off x="8701548" y="931307"/>
            <a:ext cx="1328252" cy="235807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238BC25-BFD2-8C00-8F0A-5DED3BBAEF7B}"/>
              </a:ext>
            </a:extLst>
          </p:cNvPr>
          <p:cNvCxnSpPr>
            <a:cxnSpLocks/>
            <a:stCxn id="32" idx="3"/>
            <a:endCxn id="50" idx="1"/>
          </p:cNvCxnSpPr>
          <p:nvPr/>
        </p:nvCxnSpPr>
        <p:spPr>
          <a:xfrm>
            <a:off x="8701548" y="2110343"/>
            <a:ext cx="1328252" cy="1179036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37870D1-CD97-D7C8-95A3-62D93D811937}"/>
              </a:ext>
            </a:extLst>
          </p:cNvPr>
          <p:cNvCxnSpPr>
            <a:cxnSpLocks/>
            <a:stCxn id="33" idx="3"/>
            <a:endCxn id="50" idx="1"/>
          </p:cNvCxnSpPr>
          <p:nvPr/>
        </p:nvCxnSpPr>
        <p:spPr>
          <a:xfrm>
            <a:off x="8701548" y="3289379"/>
            <a:ext cx="1328252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BDABE655-EDD9-0205-95C8-BBBF90DB1983}"/>
              </a:ext>
            </a:extLst>
          </p:cNvPr>
          <p:cNvCxnSpPr>
            <a:cxnSpLocks/>
            <a:stCxn id="34" idx="3"/>
            <a:endCxn id="50" idx="1"/>
          </p:cNvCxnSpPr>
          <p:nvPr/>
        </p:nvCxnSpPr>
        <p:spPr>
          <a:xfrm flipV="1">
            <a:off x="8701548" y="3289379"/>
            <a:ext cx="1328252" cy="1179036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2AA347D-7FA0-6F42-5F0D-2C5176283512}"/>
              </a:ext>
            </a:extLst>
          </p:cNvPr>
          <p:cNvCxnSpPr>
            <a:cxnSpLocks/>
            <a:stCxn id="35" idx="3"/>
            <a:endCxn id="50" idx="1"/>
          </p:cNvCxnSpPr>
          <p:nvPr/>
        </p:nvCxnSpPr>
        <p:spPr>
          <a:xfrm flipV="1">
            <a:off x="8701548" y="3289379"/>
            <a:ext cx="1328252" cy="235807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310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1187</Words>
  <Application>Microsoft Office PowerPoint</Application>
  <PresentationFormat>와이드스크린</PresentationFormat>
  <Paragraphs>106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Korean</vt:lpstr>
      <vt:lpstr>PowerPoint 프레젠테이션</vt:lpstr>
      <vt:lpstr>PowerPoint 프레젠테이션</vt:lpstr>
      <vt:lpstr>English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Desktop</dc:creator>
  <cp:lastModifiedBy>Desktop</cp:lastModifiedBy>
  <cp:revision>9</cp:revision>
  <dcterms:created xsi:type="dcterms:W3CDTF">2024-06-01T10:54:56Z</dcterms:created>
  <dcterms:modified xsi:type="dcterms:W3CDTF">2024-06-09T12:41:24Z</dcterms:modified>
</cp:coreProperties>
</file>