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1E7CD58-9057-48E4-BA65-5D11B3AB106A}">
  <a:tblStyle styleName="Table_0" styleId="{F1E7CD58-9057-48E4-BA65-5D11B3AB106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594BA5CE-189F-42A0-9453-3C6DA1D5998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Conor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FT% not linear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ORB clustered due to small range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TOV was negative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Remaining predictors appear linear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p-value suggests that there is a linear relationship between w/l and predictor variables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r-sq: model accounts for about 70% of the data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however, the p-value for ft% shows that ft% is not statistically significant. This confirms our visual analysis of the initial scatter plots.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Conor </a:t>
            </a: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SOS FGper thrper FTper ORB DRB TRB AST STL BLK TOV PF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Conor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residual: means equals 0, constant variance, cooks distance,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2"/>
                </a:solidFill>
              </a:rPr>
              <a:t>For our estimate to be valid, all of our predictor variables must fall within the ranges determined by our data set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Conor/Lan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can’t use conference data because directly related to W/L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Conor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SOS FGper thrper FTper ORB DRB TRB AST STL BLK TOV PF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http://www.codecogs.com/latex/eqneditor.php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WinPct = \beta_0 + \beta_1FG + \beta_2THR + \beta_3FT + \beta_4ORB + \beta_5DRB + \beta_6TRB + \beta_7AST + \beta_8STL + \beta_9BLK + \beta_10TOV + \beta_1_1PF + error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Y_i = \beta_0 + \beta_1X_i_1 + \beta_2X_i_2 + \beta_X_i_3 + \beta_4X_i_4 + \beta_5X_i_5 + \beta_6X_i_6 + \beta_7X_i_7 + \beta_8X_i_8 + \beta_9X_i_9 + \beta_10X_i_1_0 + \beta_1_1X_i_1_1 + \beta_1_2X_i_1_2 + \epsilon_i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H_o:\beta_0 = \beta_1 =...=\beta_1_2 = 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H_a: not\;all\; \beta_i = 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TRB has a high colinearity with ORB and DRB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AST colinear with FGper -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Removed TRB - violates our first assumption. lin combination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FGper thrper FTper ORB DRB TRB AST STL BLK TOV PF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http://www.codecogs.com/latex/eqneditor.php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WinPct = \beta_0 + \beta_1FG + \beta_2THR + \beta_3FT + \beta_4ORB + \beta_5DRB + \beta_6TRB + \beta_7AST + \beta_8STL + \beta_9BLK + \beta_10TOV + \beta_1_1PF + error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Y_i = \beta_0 + \beta_1X_i_1 + \beta_2X_i_2 + \beta_X_i_3 + \beta_4X_i_4 + \beta_5X_i_5 + \beta_6X_i_6 + \beta_7X_i_7 + \beta_8X_i_8 + \beta_9X_i_9 + \beta_10X_i_1_0 + \beta_1_1X_i_1_1 + \beta_1_2X_i_1_2 + \epsilon_i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H_o:\beta_0 = \beta_1 =...=\beta_1_2 = 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H_a: not\;all\; \beta_i = 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1" name="Shape 61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2" name="Shape 62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9" name="Shape 69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8" name="Shape 78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3" name="Shape 83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4" name="Shape 84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3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8.png" Type="http://schemas.openxmlformats.org/officeDocument/2006/relationships/image" Id="rId3"/><Relationship Target="../media/image01.png" Type="http://schemas.openxmlformats.org/officeDocument/2006/relationships/image" Id="rId6"/><Relationship Target="../media/image17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24.png" Type="http://schemas.openxmlformats.org/officeDocument/2006/relationships/image" Id="rId3"/><Relationship Target="../media/image01.png" Type="http://schemas.openxmlformats.org/officeDocument/2006/relationships/image" Id="rId6"/><Relationship Target="../media/image23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27.png" Type="http://schemas.openxmlformats.org/officeDocument/2006/relationships/image" Id="rId3"/><Relationship Target="../media/image20.png" Type="http://schemas.openxmlformats.org/officeDocument/2006/relationships/image" Id="rId6"/><Relationship Target="../media/image01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4"/><Relationship Target="../media/image25.png" Type="http://schemas.openxmlformats.org/officeDocument/2006/relationships/image" Id="rId3"/><Relationship Target="../media/image01.png" Type="http://schemas.openxmlformats.org/officeDocument/2006/relationships/image" Id="rId6"/><Relationship Target="../media/image29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6.png" Type="http://schemas.openxmlformats.org/officeDocument/2006/relationships/image" Id="rId4"/><Relationship Target="../media/image2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1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3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Relationship Target="../media/image16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7.png" Type="http://schemas.openxmlformats.org/officeDocument/2006/relationships/image" Id="rId3"/><Relationship Target="../media/image01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7.png" Type="http://schemas.openxmlformats.org/officeDocument/2006/relationships/image" Id="rId3"/><Relationship Target="../media/image01.png" Type="http://schemas.openxmlformats.org/officeDocument/2006/relationships/image" Id="rId6"/><Relationship Target="../media/image08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306257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NCAA Basketball Win Rates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2400100" x="5393225"/>
            <a:ext cy="1673700" cx="169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sz="1800" lang="en"/>
              <a:t>Conor Juengst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"/>
              <a:t>Lan Nguyen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"/>
              <a:t>Prof. Lin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"/>
              <a:t>Statistics 510</a:t>
            </a:r>
          </a:p>
          <a:p>
            <a:pPr algn="r">
              <a:spcBef>
                <a:spcPts val="0"/>
              </a:spcBef>
              <a:buNone/>
            </a:pPr>
            <a:r>
              <a:rPr sz="1800" lang="en"/>
              <a:t>Fall 2014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94475" x="7036525"/>
            <a:ext cy="3079375" cx="20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 Scatter Plots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3111" x="979288"/>
            <a:ext cy="3601125" cx="718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9042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Regression Analysis (Full)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61050" x="877160"/>
            <a:ext cy="1211574" cx="29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7250" x="4764075"/>
            <a:ext cy="3752850" cx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65537" x="915912"/>
            <a:ext cy="790575" cx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36362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Selection Methods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Selection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Criteria: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p-value &lt; α=0.15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Ideal C(p)=11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chose the stepwise selection method to construct our reduced model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FT% is the only predictor to be excluded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8525" x="2100350"/>
            <a:ext cy="2987049" cx="47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06700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112750" x="364025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Reduced Model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1F497D"/>
                </a:solidFill>
              </a:rPr>
              <a:t>R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sz="1100" lang="en">
                <a:solidFill>
                  <a:srgbClr val="1F497D"/>
                </a:solidFill>
              </a:rPr>
              <a:t> </a:t>
            </a:r>
            <a:r>
              <a:rPr sz="1400" lang="en">
                <a:solidFill>
                  <a:srgbClr val="1F497D"/>
                </a:solidFill>
              </a:rPr>
              <a:t>= 0.6987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1F497D"/>
                </a:solidFill>
              </a:rPr>
              <a:t>adj</a:t>
            </a:r>
            <a:r>
              <a:rPr sz="1400" lang="en">
                <a:solidFill>
                  <a:srgbClr val="1F497D"/>
                </a:solidFill>
              </a:rPr>
              <a:t>R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sz="1100" lang="en">
                <a:solidFill>
                  <a:srgbClr val="1F497D"/>
                </a:solidFill>
              </a:rPr>
              <a:t> </a:t>
            </a:r>
            <a:r>
              <a:rPr sz="1400" lang="en">
                <a:solidFill>
                  <a:srgbClr val="1F497D"/>
                </a:solidFill>
              </a:rPr>
              <a:t>= 0.6898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1F497D"/>
                </a:solidFill>
              </a:rPr>
              <a:t>C(p) = 11.2063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10949" x="713475"/>
            <a:ext cy="1423600" cx="34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95599" x="4801124"/>
            <a:ext cy="2996616" cx="356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75925" x="1356712"/>
            <a:ext cy="1085850" cx="61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79807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Potential influential point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4875" x="1666724"/>
            <a:ext cy="3359524" cx="58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00023" x="227599"/>
            <a:ext cy="2187300" cx="138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20600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601200" x="7137750"/>
            <a:ext cy="130275" cx="2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101100" x="457200"/>
            <a:ext cy="1013999" cx="771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Checking Model Assumptions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8899" x="1153200"/>
            <a:ext cy="3269550" cx="3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7625" x="5539199"/>
            <a:ext cy="1949049" cx="25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16673" x="5539200"/>
            <a:ext cy="1932826" cx="25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6297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101100" x="457200"/>
            <a:ext cy="1013999" cx="7498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278526" x="456250"/>
            <a:ext cy="3522600" cx="5089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Our model produces a good estimate of W/L percentage for the 2013-14 season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Box score and SOS statistics display a linear relationship to W/L percentages with the exception of FT%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58787" x="5658237"/>
            <a:ext cy="2733675" cx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Background/Intent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build a multiple linear regression model for men’s Division 1 college basketball using data from http://www.sports-reference.com/.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 will be using a team’s Win-Loss percentage as the response variable, which is the proportion of games that a team won in the 2013-14 season.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model will use box score statistics (FG%, rebounds, steals, etc) along with strength of schedule information from sports-reference as our predictors.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Is there a linear relationship between Win-Loss percentage and the other variables from our data set?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57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2013-14 Data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Raw data from 351 schools nationwide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Narrowed to 12 predictor variables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Used data from ‘School Totals’ section and included Strength of Schedule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Discrete values turned into averages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Data exported as .csv from http://www.sports-reference.com/cbb/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6575" x="749487"/>
            <a:ext cy="3380949" cx="764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26574" x="790423"/>
            <a:ext cy="3760900" cx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4575" x="8353600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Strength of Schedule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 defined by http://www.sports-reference.com/cbb/about/glossary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46413" x="0"/>
            <a:ext cy="409073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88875" x="3605200"/>
            <a:ext cy="409575" cx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9032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Strength of Schedule Cont’d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Also note that each team has control over who they play in the non-conference portion of their schedule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78100" x="2995100"/>
            <a:ext cy="3369174" cx="31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93737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913350" x="205325"/>
            <a:ext cy="547700" cx="27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66812" x="2867175"/>
            <a:ext cy="295275" cx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Shape 139"/>
          <p:cNvGraphicFramePr/>
          <p:nvPr/>
        </p:nvGraphicFramePr>
        <p:xfrm>
          <a:off y="3607225" x="12110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{F1E7CD58-9057-48E4-BA65-5D11B3AB106A}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Y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2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3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4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5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6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7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8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9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10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11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12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WL%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SOS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FG%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3%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FT%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ORB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DRB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TRB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AST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STL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BLK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TOV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PF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21062" x="2248062"/>
            <a:ext cy="295275" cx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84737" x="1466850"/>
            <a:ext cy="1085850" cx="6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422100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Assumptions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96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Predictor variables are linearly independent (can’t be expressed as a linear combination of other predictors)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Predictor variables have a linear relationship with our response variable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Error terms are uncorrelated, have a mean of 0, and constant variance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9325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Correlation Analysis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8525" x="2214512"/>
            <a:ext cy="3630300" cx="471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59500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Revised Hypothesis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66812" x="2867175"/>
            <a:ext cy="295275" cx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Shape 163"/>
          <p:cNvGraphicFramePr/>
          <p:nvPr/>
        </p:nvGraphicFramePr>
        <p:xfrm>
          <a:off y="3595575" x="14695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{594BA5CE-189F-42A0-9453-3C6DA1D59981}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Y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2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3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4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5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6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7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8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9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10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11</a:t>
                      </a:r>
                    </a:p>
                  </a:txBody>
                  <a:tcPr marR="91425" marB="91425" marT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WL%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SOS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FG%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3%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FT%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ORB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DRB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AST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STL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BLK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TOV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000" lang="en"/>
                        <a:t>PF</a:t>
                      </a:r>
                    </a:p>
                  </a:txBody>
                  <a:tcPr marR="91425" marB="91425" marT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25162" x="1466862"/>
            <a:ext cy="1085850" cx="6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38062" x="2248050"/>
            <a:ext cy="295275" cx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24187" x="8363475"/>
            <a:ext cy="780525" cx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