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theme/theme3.xml" ContentType="application/vnd.openxmlformats-officedocument.theme+xml"/>
  <Override PartName="/ppt/slideLayouts/slideLayout9.xml" ContentType="application/vnd.openxmlformats-officedocument.presentationml.slideLayout+xml"/>
  <Override PartName="/ppt/theme/theme4.xml" ContentType="application/vnd.openxmlformats-officedocument.theme+xml"/>
  <Override PartName="/ppt/slideLayouts/slideLayout10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  <p:sldMasterId id="2147483710" r:id="rId2"/>
    <p:sldMasterId id="2147483725" r:id="rId3"/>
    <p:sldMasterId id="2147483696" r:id="rId4"/>
    <p:sldMasterId id="2147483727" r:id="rId5"/>
  </p:sldMasterIdLst>
  <p:notesMasterIdLst>
    <p:notesMasterId r:id="rId39"/>
  </p:notesMasterIdLst>
  <p:handoutMasterIdLst>
    <p:handoutMasterId r:id="rId40"/>
  </p:handoutMasterIdLst>
  <p:sldIdLst>
    <p:sldId id="317" r:id="rId6"/>
    <p:sldId id="359" r:id="rId7"/>
    <p:sldId id="329" r:id="rId8"/>
    <p:sldId id="322" r:id="rId9"/>
    <p:sldId id="360" r:id="rId10"/>
    <p:sldId id="330" r:id="rId11"/>
    <p:sldId id="331" r:id="rId12"/>
    <p:sldId id="361" r:id="rId13"/>
    <p:sldId id="362" r:id="rId14"/>
    <p:sldId id="363" r:id="rId15"/>
    <p:sldId id="364" r:id="rId16"/>
    <p:sldId id="345" r:id="rId17"/>
    <p:sldId id="365" r:id="rId18"/>
    <p:sldId id="366" r:id="rId19"/>
    <p:sldId id="367" r:id="rId20"/>
    <p:sldId id="368" r:id="rId21"/>
    <p:sldId id="379" r:id="rId22"/>
    <p:sldId id="380" r:id="rId23"/>
    <p:sldId id="378" r:id="rId24"/>
    <p:sldId id="370" r:id="rId25"/>
    <p:sldId id="381" r:id="rId26"/>
    <p:sldId id="371" r:id="rId27"/>
    <p:sldId id="383" r:id="rId28"/>
    <p:sldId id="382" r:id="rId29"/>
    <p:sldId id="369" r:id="rId30"/>
    <p:sldId id="384" r:id="rId31"/>
    <p:sldId id="603" r:id="rId32"/>
    <p:sldId id="604" r:id="rId33"/>
    <p:sldId id="605" r:id="rId34"/>
    <p:sldId id="606" r:id="rId35"/>
    <p:sldId id="385" r:id="rId36"/>
    <p:sldId id="607" r:id="rId37"/>
    <p:sldId id="318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9900"/>
    <a:srgbClr val="44546A"/>
    <a:srgbClr val="5284C2"/>
    <a:srgbClr val="E5E5E5"/>
    <a:srgbClr val="878787"/>
    <a:srgbClr val="48586E"/>
    <a:srgbClr val="8FAADC"/>
    <a:srgbClr val="979797"/>
    <a:srgbClr val="DEEBF7"/>
    <a:srgbClr val="DAE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Style moyen 3 - Accentuation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61" autoAdjust="0"/>
    <p:restoredTop sz="93716" autoAdjust="0"/>
  </p:normalViewPr>
  <p:slideViewPr>
    <p:cSldViewPr snapToGrid="0">
      <p:cViewPr varScale="1">
        <p:scale>
          <a:sx n="111" d="100"/>
          <a:sy n="111" d="100"/>
        </p:scale>
        <p:origin x="-592" y="-12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54" d="100"/>
          <a:sy n="54" d="100"/>
        </p:scale>
        <p:origin x="282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notesMaster" Target="notesMasters/notesMaster1.xml"/><Relationship Id="rId40" Type="http://schemas.openxmlformats.org/officeDocument/2006/relationships/handoutMaster" Target="handoutMasters/handoutMaster1.xml"/><Relationship Id="rId41" Type="http://schemas.openxmlformats.org/officeDocument/2006/relationships/printerSettings" Target="printerSettings/printerSettings1.bin"/><Relationship Id="rId42" Type="http://schemas.openxmlformats.org/officeDocument/2006/relationships/presProps" Target="presProps.xml"/><Relationship Id="rId43" Type="http://schemas.openxmlformats.org/officeDocument/2006/relationships/viewProps" Target="viewProps.xml"/><Relationship Id="rId44" Type="http://schemas.openxmlformats.org/officeDocument/2006/relationships/theme" Target="theme/theme1.xml"/><Relationship Id="rId4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62F54F-D29B-41BE-8C99-0FA106901B18}" type="datetimeFigureOut">
              <a:rPr lang="en-GB" smtClean="0"/>
              <a:t>25/03/20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A78B3A-61EB-4F97-A0D9-96B259CC1D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84082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496352-B8C9-401A-853A-EE7458B3AFDD}" type="datetimeFigureOut">
              <a:rPr lang="en-US" smtClean="0"/>
              <a:t>25/03/20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041F66-4AB4-4B94-8BBD-726D91B05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743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906C5164-14B4-5D45-A953-0509FE916BF0}" type="slidenum">
              <a:rPr lang="en-GB" altLang="en-US" sz="1200"/>
              <a:pPr eaLnBrk="1" hangingPunct="1"/>
              <a:t>27</a:t>
            </a:fld>
            <a:endParaRPr lang="en-GB" altLang="en-US" sz="1200"/>
          </a:p>
        </p:txBody>
      </p:sp>
      <p:sp>
        <p:nvSpPr>
          <p:cNvPr id="13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473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906C5164-14B4-5D45-A953-0509FE916BF0}" type="slidenum">
              <a:rPr lang="en-GB" altLang="en-US" sz="1200"/>
              <a:pPr eaLnBrk="1" hangingPunct="1"/>
              <a:t>28</a:t>
            </a:fld>
            <a:endParaRPr lang="en-GB" altLang="en-US" sz="1200"/>
          </a:p>
        </p:txBody>
      </p:sp>
      <p:sp>
        <p:nvSpPr>
          <p:cNvPr id="13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69076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906C5164-14B4-5D45-A953-0509FE916BF0}" type="slidenum">
              <a:rPr lang="en-GB" altLang="en-US" sz="1200"/>
              <a:pPr eaLnBrk="1" hangingPunct="1"/>
              <a:t>29</a:t>
            </a:fld>
            <a:endParaRPr lang="en-GB" altLang="en-US" sz="1200"/>
          </a:p>
        </p:txBody>
      </p:sp>
      <p:sp>
        <p:nvSpPr>
          <p:cNvPr id="13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14478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906C5164-14B4-5D45-A953-0509FE916BF0}" type="slidenum">
              <a:rPr lang="en-GB" altLang="en-US" sz="1200"/>
              <a:pPr eaLnBrk="1" hangingPunct="1"/>
              <a:t>30</a:t>
            </a:fld>
            <a:endParaRPr lang="en-GB" altLang="en-US" sz="1200"/>
          </a:p>
        </p:txBody>
      </p:sp>
      <p:sp>
        <p:nvSpPr>
          <p:cNvPr id="13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76639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jpeg"/><Relationship Id="rId5" Type="http://schemas.openxmlformats.org/officeDocument/2006/relationships/image" Target="../media/image4.jpe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emf"/><Relationship Id="rId9" Type="http://schemas.openxmlformats.org/officeDocument/2006/relationships/image" Target="../media/image8.emf"/><Relationship Id="rId10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4" Type="http://schemas.openxmlformats.org/officeDocument/2006/relationships/image" Target="../media/image8.emf"/><Relationship Id="rId5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4" Type="http://schemas.openxmlformats.org/officeDocument/2006/relationships/image" Target="../media/image8.emf"/><Relationship Id="rId5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emf"/><Relationship Id="rId5" Type="http://schemas.openxmlformats.org/officeDocument/2006/relationships/image" Target="../media/image8.emf"/><Relationship Id="rId6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3.jpeg"/><Relationship Id="rId5" Type="http://schemas.openxmlformats.org/officeDocument/2006/relationships/image" Target="../media/image4.jpeg"/><Relationship Id="rId6" Type="http://schemas.openxmlformats.org/officeDocument/2006/relationships/image" Target="../media/image5.png"/><Relationship Id="rId7" Type="http://schemas.openxmlformats.org/officeDocument/2006/relationships/image" Target="../media/image7.emf"/><Relationship Id="rId8" Type="http://schemas.openxmlformats.org/officeDocument/2006/relationships/image" Target="../media/image8.emf"/><Relationship Id="rId9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emf"/><Relationship Id="rId3" Type="http://schemas.openxmlformats.org/officeDocument/2006/relationships/image" Target="../media/image8.em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6.png"/><Relationship Id="rId3" Type="http://schemas.openxmlformats.org/officeDocument/2006/relationships/image" Target="../media/image11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7.emf"/><Relationship Id="rId3" Type="http://schemas.openxmlformats.org/officeDocument/2006/relationships/image" Target="../media/image8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815" y="5845627"/>
            <a:ext cx="1682169" cy="83275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79616"/>
            <a:ext cx="9144000" cy="6858000"/>
          </a:xfrm>
          <a:prstGeom prst="rect">
            <a:avLst/>
          </a:prstGeom>
        </p:spPr>
      </p:pic>
      <p:sp>
        <p:nvSpPr>
          <p:cNvPr id="9" name="Titre 1"/>
          <p:cNvSpPr txBox="1">
            <a:spLocks/>
          </p:cNvSpPr>
          <p:nvPr userDrawn="1"/>
        </p:nvSpPr>
        <p:spPr>
          <a:xfrm>
            <a:off x="685800" y="1484784"/>
            <a:ext cx="7772400" cy="1470025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 baseline="0">
                <a:solidFill>
                  <a:schemeClr val="accent1">
                    <a:lumMod val="75000"/>
                  </a:schemeClr>
                </a:solidFill>
                <a:latin typeface="Gill Sans MT" panose="020B0502020104020203" pitchFamily="34" charset="0"/>
                <a:ea typeface="+mj-ea"/>
                <a:cs typeface="+mj-cs"/>
              </a:defRPr>
            </a:lvl1pPr>
          </a:lstStyle>
          <a:p>
            <a:endParaRPr lang="en-US" b="1" i="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1" name="Image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2034" y="5881304"/>
            <a:ext cx="2051720" cy="823170"/>
          </a:xfrm>
          <a:prstGeom prst="rect">
            <a:avLst/>
          </a:prstGeom>
        </p:spPr>
      </p:pic>
      <p:pic>
        <p:nvPicPr>
          <p:cNvPr id="12" name="Image 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9363" y="5918022"/>
            <a:ext cx="746714" cy="746714"/>
          </a:xfrm>
          <a:prstGeom prst="rect">
            <a:avLst/>
          </a:prstGeom>
        </p:spPr>
      </p:pic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0858" y="5829811"/>
            <a:ext cx="1209368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Image 9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3136" y="5716000"/>
            <a:ext cx="1116110" cy="1000915"/>
          </a:xfrm>
          <a:prstGeom prst="rect">
            <a:avLst/>
          </a:prstGeom>
        </p:spPr>
      </p:pic>
      <p:sp>
        <p:nvSpPr>
          <p:cNvPr id="15" name="Title 14"/>
          <p:cNvSpPr>
            <a:spLocks noGrp="1"/>
          </p:cNvSpPr>
          <p:nvPr>
            <p:ph type="title" hasCustomPrompt="1"/>
          </p:nvPr>
        </p:nvSpPr>
        <p:spPr>
          <a:xfrm>
            <a:off x="628650" y="1568281"/>
            <a:ext cx="7886700" cy="1325563"/>
          </a:xfrm>
          <a:prstGeom prst="rect">
            <a:avLst/>
          </a:prstGeom>
        </p:spPr>
        <p:txBody>
          <a:bodyPr/>
          <a:lstStyle>
            <a:lvl1pPr algn="ctr">
              <a:defRPr b="0">
                <a:solidFill>
                  <a:schemeClr val="accent1">
                    <a:lumMod val="75000"/>
                  </a:schemeClr>
                </a:solidFill>
                <a:effectLst/>
                <a:latin typeface="Gill Sans MT" panose="020B0502020104020203" pitchFamily="34" charset="0"/>
              </a:defRPr>
            </a:lvl1pPr>
          </a:lstStyle>
          <a:p>
            <a:r>
              <a:rPr lang="en-US" b="1" i="0" dirty="0">
                <a:solidFill>
                  <a:schemeClr val="accent1">
                    <a:lumMod val="75000"/>
                  </a:schemeClr>
                </a:solidFill>
              </a:rPr>
              <a:t>Title Gill Sans MT </a:t>
            </a:r>
            <a:br>
              <a:rPr lang="en-US" b="1" i="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b="1" i="0" dirty="0">
                <a:solidFill>
                  <a:schemeClr val="accent1">
                    <a:lumMod val="75000"/>
                  </a:schemeClr>
                </a:solidFill>
              </a:rPr>
              <a:t>Keep it between 36-40 </a:t>
            </a:r>
            <a:r>
              <a:rPr lang="en-US" b="1" i="0" dirty="0" err="1">
                <a:solidFill>
                  <a:schemeClr val="accent1">
                    <a:lumMod val="75000"/>
                  </a:schemeClr>
                </a:solidFill>
              </a:rPr>
              <a:t>pt</a:t>
            </a:r>
            <a:endParaRPr lang="en-US" b="1" i="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0" hasCustomPrompt="1"/>
          </p:nvPr>
        </p:nvSpPr>
        <p:spPr>
          <a:xfrm>
            <a:off x="1363245" y="3011471"/>
            <a:ext cx="6786563" cy="8763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Names (Keep it between 26-30) </a:t>
            </a:r>
          </a:p>
        </p:txBody>
      </p:sp>
      <p:pic>
        <p:nvPicPr>
          <p:cNvPr id="2" name="Picture 1" descr="EIT RM+connecting_cmyk.eps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456" y="0"/>
            <a:ext cx="3135696" cy="1065981"/>
          </a:xfrm>
          <a:prstGeom prst="rect">
            <a:avLst/>
          </a:prstGeom>
        </p:spPr>
      </p:pic>
      <p:pic>
        <p:nvPicPr>
          <p:cNvPr id="4" name="Picture 3" descr="EU Flag Left.eps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8410" y="347929"/>
            <a:ext cx="4004920" cy="332484"/>
          </a:xfrm>
          <a:prstGeom prst="rect">
            <a:avLst/>
          </a:prstGeom>
        </p:spPr>
      </p:pic>
      <p:pic>
        <p:nvPicPr>
          <p:cNvPr id="16" name="Picture 15" descr="logo4.png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8673" y="118144"/>
            <a:ext cx="1765327" cy="777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547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57861" y="5071890"/>
            <a:ext cx="2133600" cy="365125"/>
          </a:xfrm>
          <a:prstGeom prst="rect">
            <a:avLst/>
          </a:prstGeom>
        </p:spPr>
        <p:txBody>
          <a:bodyPr/>
          <a:lstStyle/>
          <a:p>
            <a:fld id="{4237D7CD-F0F2-4459-B38A-150FDA19E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213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58253" y="6481842"/>
            <a:ext cx="7254883" cy="45719"/>
          </a:xfrm>
          <a:prstGeom prst="rect">
            <a:avLst/>
          </a:prstGeom>
          <a:solidFill>
            <a:srgbClr val="009F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18"/>
          <p:cNvSpPr txBox="1"/>
          <p:nvPr userDrawn="1"/>
        </p:nvSpPr>
        <p:spPr>
          <a:xfrm>
            <a:off x="8616888" y="6207930"/>
            <a:ext cx="5806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32D39788-B455-4145-908E-9B1CE40F9C22}" type="slidenum">
              <a:rPr lang="en-US" sz="1400">
                <a:solidFill>
                  <a:prstClr val="white">
                    <a:lumMod val="50000"/>
                  </a:prstClr>
                </a:solidFill>
                <a:latin typeface="Gill Sans MT" panose="020B0502020104020203" pitchFamily="34" charset="0"/>
              </a:rPr>
              <a:pPr/>
              <a:t>‹#›</a:t>
            </a:fld>
            <a:endParaRPr lang="en-US" sz="1400" dirty="0">
              <a:solidFill>
                <a:prstClr val="white">
                  <a:lumMod val="50000"/>
                </a:prstClr>
              </a:solidFill>
              <a:latin typeface="Gill Sans MT" panose="020B0502020104020203" pitchFamily="34" charset="0"/>
            </a:endParaRPr>
          </a:p>
        </p:txBody>
      </p:sp>
      <p:sp>
        <p:nvSpPr>
          <p:cNvPr id="11" name="Sous-titre 2"/>
          <p:cNvSpPr txBox="1">
            <a:spLocks/>
          </p:cNvSpPr>
          <p:nvPr userDrawn="1"/>
        </p:nvSpPr>
        <p:spPr>
          <a:xfrm>
            <a:off x="3536200" y="6238811"/>
            <a:ext cx="3953010" cy="26782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200" dirty="0"/>
              <a:t>Title or relevant info to keep</a:t>
            </a:r>
            <a:r>
              <a:rPr lang="en-US" sz="1200" baseline="0" dirty="0"/>
              <a:t> in all the pages</a:t>
            </a:r>
            <a:endParaRPr lang="en-US" sz="1200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8546866" y="6481842"/>
            <a:ext cx="403546" cy="45719"/>
          </a:xfrm>
          <a:prstGeom prst="rect">
            <a:avLst/>
          </a:prstGeom>
          <a:solidFill>
            <a:srgbClr val="009F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Titre 1"/>
          <p:cNvSpPr>
            <a:spLocks noGrp="1"/>
          </p:cNvSpPr>
          <p:nvPr>
            <p:ph type="title" hasCustomPrompt="1"/>
          </p:nvPr>
        </p:nvSpPr>
        <p:spPr>
          <a:xfrm>
            <a:off x="487948" y="508692"/>
            <a:ext cx="6299199" cy="542025"/>
          </a:xfrm>
          <a:prstGeom prst="rect">
            <a:avLst/>
          </a:prstGeom>
        </p:spPr>
        <p:txBody>
          <a:bodyPr/>
          <a:lstStyle>
            <a:lvl1pPr>
              <a:defRPr sz="2400" b="1" baseline="0">
                <a:solidFill>
                  <a:schemeClr val="accent1">
                    <a:lumMod val="75000"/>
                  </a:schemeClr>
                </a:solidFill>
                <a:latin typeface="+mn-lt"/>
                <a:cs typeface="Arial"/>
              </a:defRPr>
            </a:lvl1pPr>
          </a:lstStyle>
          <a:p>
            <a:r>
              <a:rPr lang="fr-CH" dirty="0"/>
              <a:t>INDEX GILLS SANS MT (KEEP IT 24-26)</a:t>
            </a:r>
            <a:endParaRPr lang="fr-FR" dirty="0"/>
          </a:p>
        </p:txBody>
      </p:sp>
      <p:pic>
        <p:nvPicPr>
          <p:cNvPr id="18" name="Imag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3136" y="5716000"/>
            <a:ext cx="1116110" cy="1000915"/>
          </a:xfrm>
          <a:prstGeom prst="rect">
            <a:avLst/>
          </a:prstGeom>
        </p:spPr>
      </p:pic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231862" y="1245623"/>
            <a:ext cx="8718550" cy="5025944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b="0" baseline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Section 1</a:t>
            </a:r>
          </a:p>
          <a:p>
            <a:pPr lvl="0"/>
            <a:r>
              <a:rPr lang="en-US" dirty="0"/>
              <a:t>Section 1I</a:t>
            </a:r>
          </a:p>
          <a:p>
            <a:pPr lvl="0"/>
            <a:r>
              <a:rPr lang="en-US" dirty="0"/>
              <a:t>Section 1II</a:t>
            </a:r>
          </a:p>
          <a:p>
            <a:pPr lvl="0"/>
            <a:r>
              <a:rPr lang="en-US" dirty="0"/>
              <a:t>Section 1V</a:t>
            </a:r>
          </a:p>
          <a:p>
            <a:pPr lvl="0"/>
            <a:endParaRPr lang="en-US" dirty="0"/>
          </a:p>
        </p:txBody>
      </p:sp>
      <p:pic>
        <p:nvPicPr>
          <p:cNvPr id="10" name="Picture 9" descr="EIT RM+connecting_cmyk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72198"/>
            <a:ext cx="1368388" cy="465184"/>
          </a:xfrm>
          <a:prstGeom prst="rect">
            <a:avLst/>
          </a:prstGeom>
        </p:spPr>
      </p:pic>
      <p:pic>
        <p:nvPicPr>
          <p:cNvPr id="13" name="Picture 12" descr="EU Flag Left.eps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793" y="6599683"/>
            <a:ext cx="3111545" cy="258317"/>
          </a:xfrm>
          <a:prstGeom prst="rect">
            <a:avLst/>
          </a:prstGeom>
        </p:spPr>
      </p:pic>
      <p:pic>
        <p:nvPicPr>
          <p:cNvPr id="14" name="Picture 13" descr="logo4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7977" y="6565988"/>
            <a:ext cx="662818" cy="292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196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oneTexte 18"/>
          <p:cNvSpPr txBox="1"/>
          <p:nvPr userDrawn="1"/>
        </p:nvSpPr>
        <p:spPr>
          <a:xfrm>
            <a:off x="8563394" y="6504701"/>
            <a:ext cx="5806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32D39788-B455-4145-908E-9B1CE40F9C22}" type="slidenum">
              <a:rPr lang="en-US" sz="1100">
                <a:solidFill>
                  <a:prstClr val="white">
                    <a:lumMod val="50000"/>
                  </a:prstClr>
                </a:solidFill>
                <a:latin typeface="Gill Sans MT" panose="020B0502020104020203" pitchFamily="34" charset="0"/>
              </a:rPr>
              <a:pPr/>
              <a:t>‹#›</a:t>
            </a:fld>
            <a:endParaRPr lang="en-US" sz="1100" dirty="0">
              <a:solidFill>
                <a:prstClr val="white">
                  <a:lumMod val="50000"/>
                </a:prstClr>
              </a:solidFill>
              <a:latin typeface="Gill Sans MT" panose="020B0502020104020203" pitchFamily="34" charset="0"/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8410162" y="6481842"/>
            <a:ext cx="540250" cy="45719"/>
          </a:xfrm>
          <a:prstGeom prst="rect">
            <a:avLst/>
          </a:prstGeom>
          <a:solidFill>
            <a:srgbClr val="5284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Titre 1"/>
          <p:cNvSpPr>
            <a:spLocks noGrp="1"/>
          </p:cNvSpPr>
          <p:nvPr>
            <p:ph type="title" hasCustomPrompt="1"/>
          </p:nvPr>
        </p:nvSpPr>
        <p:spPr>
          <a:xfrm>
            <a:off x="487948" y="508692"/>
            <a:ext cx="8462464" cy="542025"/>
          </a:xfrm>
          <a:prstGeom prst="rect">
            <a:avLst/>
          </a:prstGeom>
        </p:spPr>
        <p:txBody>
          <a:bodyPr/>
          <a:lstStyle>
            <a:lvl1pPr>
              <a:defRPr sz="2400" b="1" baseline="0">
                <a:solidFill>
                  <a:schemeClr val="accent1">
                    <a:lumMod val="75000"/>
                  </a:schemeClr>
                </a:solidFill>
                <a:latin typeface="+mn-lt"/>
                <a:cs typeface="Arial"/>
              </a:defRPr>
            </a:lvl1pPr>
          </a:lstStyle>
          <a:p>
            <a:r>
              <a:rPr lang="fr-CH" dirty="0"/>
              <a:t>SECTION GILLS SANS MT (KEEP IT 24-26)</a:t>
            </a:r>
            <a:endParaRPr lang="fr-FR" dirty="0"/>
          </a:p>
        </p:txBody>
      </p:sp>
      <p:pic>
        <p:nvPicPr>
          <p:cNvPr id="18" name="Imag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9862" y="6004292"/>
            <a:ext cx="790300" cy="708732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158253" y="6481842"/>
            <a:ext cx="7366396" cy="45719"/>
          </a:xfrm>
          <a:prstGeom prst="rect">
            <a:avLst/>
          </a:prstGeom>
          <a:solidFill>
            <a:srgbClr val="5284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space réservé du contenu 2"/>
          <p:cNvSpPr>
            <a:spLocks noGrp="1"/>
          </p:cNvSpPr>
          <p:nvPr>
            <p:ph idx="1"/>
          </p:nvPr>
        </p:nvSpPr>
        <p:spPr>
          <a:xfrm>
            <a:off x="171901" y="1432488"/>
            <a:ext cx="8778511" cy="4860000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>
              <a:defRPr sz="2400">
                <a:latin typeface="Calibri" panose="020F0502020204030204" pitchFamily="34" charset="0"/>
                <a:cs typeface="Arial"/>
              </a:defRPr>
            </a:lvl1pPr>
            <a:lvl2pPr>
              <a:defRPr sz="2400">
                <a:latin typeface="Calibri" panose="020F0502020204030204" pitchFamily="34" charset="0"/>
                <a:cs typeface="Arial"/>
              </a:defRPr>
            </a:lvl2pPr>
            <a:lvl3pPr>
              <a:defRPr sz="2400">
                <a:latin typeface="Calibri" panose="020F0502020204030204" pitchFamily="34" charset="0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60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10" name="Picture 9" descr="EIT RM+connecting_cmyk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72198"/>
            <a:ext cx="1368388" cy="465184"/>
          </a:xfrm>
          <a:prstGeom prst="rect">
            <a:avLst/>
          </a:prstGeom>
        </p:spPr>
      </p:pic>
      <p:pic>
        <p:nvPicPr>
          <p:cNvPr id="14" name="Picture 13" descr="EU Flag Left.eps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793" y="6599683"/>
            <a:ext cx="3111545" cy="258317"/>
          </a:xfrm>
          <a:prstGeom prst="rect">
            <a:avLst/>
          </a:prstGeom>
        </p:spPr>
      </p:pic>
      <p:pic>
        <p:nvPicPr>
          <p:cNvPr id="2" name="Picture 1" descr="logo4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7977" y="6565988"/>
            <a:ext cx="662818" cy="292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882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contenu 2"/>
          <p:cNvSpPr>
            <a:spLocks noGrp="1"/>
          </p:cNvSpPr>
          <p:nvPr>
            <p:ph idx="1"/>
          </p:nvPr>
        </p:nvSpPr>
        <p:spPr>
          <a:xfrm>
            <a:off x="231063" y="1439862"/>
            <a:ext cx="4260725" cy="4860000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>
              <a:defRPr sz="2400">
                <a:latin typeface="Calibri" panose="020F0502020204030204" pitchFamily="34" charset="0"/>
                <a:cs typeface="Arial"/>
              </a:defRPr>
            </a:lvl1pPr>
            <a:lvl2pPr>
              <a:defRPr sz="2400">
                <a:latin typeface="Calibri" panose="020F0502020204030204" pitchFamily="34" charset="0"/>
                <a:cs typeface="Arial"/>
              </a:defRPr>
            </a:lvl2pPr>
            <a:lvl3pPr>
              <a:defRPr sz="2400">
                <a:latin typeface="Calibri" panose="020F0502020204030204" pitchFamily="34" charset="0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60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4" name="Espace réservé du contenu 2"/>
          <p:cNvSpPr>
            <a:spLocks noGrp="1"/>
          </p:cNvSpPr>
          <p:nvPr>
            <p:ph idx="14"/>
          </p:nvPr>
        </p:nvSpPr>
        <p:spPr>
          <a:xfrm>
            <a:off x="4618578" y="1439862"/>
            <a:ext cx="4260725" cy="4860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>
                <a:latin typeface="Calibri" panose="020F0502020204030204" pitchFamily="34" charset="0"/>
                <a:cs typeface="Arial"/>
              </a:defRPr>
            </a:lvl1pPr>
            <a:lvl2pPr>
              <a:defRPr sz="2400">
                <a:latin typeface="Calibri" panose="020F0502020204030204" pitchFamily="34" charset="0"/>
                <a:cs typeface="Arial"/>
              </a:defRPr>
            </a:lvl2pPr>
            <a:lvl3pPr>
              <a:defRPr sz="2400">
                <a:latin typeface="Calibri" panose="020F0502020204030204" pitchFamily="34" charset="0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600"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Titre 1"/>
          <p:cNvSpPr>
            <a:spLocks noGrp="1"/>
          </p:cNvSpPr>
          <p:nvPr>
            <p:ph type="title" hasCustomPrompt="1"/>
          </p:nvPr>
        </p:nvSpPr>
        <p:spPr>
          <a:xfrm>
            <a:off x="487948" y="508692"/>
            <a:ext cx="8142705" cy="542025"/>
          </a:xfrm>
          <a:prstGeom prst="rect">
            <a:avLst/>
          </a:prstGeom>
        </p:spPr>
        <p:txBody>
          <a:bodyPr/>
          <a:lstStyle>
            <a:lvl1pPr>
              <a:defRPr sz="2400" b="1" baseline="0">
                <a:solidFill>
                  <a:schemeClr val="accent1">
                    <a:lumMod val="75000"/>
                  </a:schemeClr>
                </a:solidFill>
                <a:latin typeface="+mn-lt"/>
                <a:cs typeface="Arial"/>
              </a:defRPr>
            </a:lvl1pPr>
          </a:lstStyle>
          <a:p>
            <a:r>
              <a:rPr lang="fr-CH" dirty="0"/>
              <a:t>SECTION GILLS SANS MT (KEEP IT 24-26)</a:t>
            </a:r>
            <a:endParaRPr lang="fr-FR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158253" y="6481842"/>
            <a:ext cx="7254883" cy="45719"/>
          </a:xfrm>
          <a:prstGeom prst="rect">
            <a:avLst/>
          </a:prstGeom>
          <a:solidFill>
            <a:srgbClr val="009F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8"/>
          <p:cNvSpPr txBox="1"/>
          <p:nvPr userDrawn="1"/>
        </p:nvSpPr>
        <p:spPr>
          <a:xfrm>
            <a:off x="8616888" y="6207930"/>
            <a:ext cx="5806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32D39788-B455-4145-908E-9B1CE40F9C22}" type="slidenum">
              <a:rPr lang="en-US" sz="1400">
                <a:solidFill>
                  <a:prstClr val="white">
                    <a:lumMod val="50000"/>
                  </a:prstClr>
                </a:solidFill>
                <a:latin typeface="Gill Sans MT" panose="020B0502020104020203" pitchFamily="34" charset="0"/>
              </a:rPr>
              <a:pPr/>
              <a:t>‹#›</a:t>
            </a:fld>
            <a:endParaRPr lang="en-US" sz="1400" dirty="0">
              <a:solidFill>
                <a:prstClr val="white">
                  <a:lumMod val="50000"/>
                </a:prstClr>
              </a:solidFill>
              <a:latin typeface="Gill Sans MT" panose="020B0502020104020203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01" y="6029441"/>
            <a:ext cx="1260488" cy="625677"/>
          </a:xfrm>
          <a:prstGeom prst="rect">
            <a:avLst/>
          </a:prstGeom>
        </p:spPr>
      </p:pic>
      <p:sp>
        <p:nvSpPr>
          <p:cNvPr id="19" name="Sous-titre 2"/>
          <p:cNvSpPr txBox="1">
            <a:spLocks/>
          </p:cNvSpPr>
          <p:nvPr userDrawn="1"/>
        </p:nvSpPr>
        <p:spPr>
          <a:xfrm>
            <a:off x="3536200" y="6238811"/>
            <a:ext cx="3953010" cy="26782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200" dirty="0"/>
              <a:t>Title or relevant info to keep</a:t>
            </a:r>
            <a:r>
              <a:rPr lang="en-US" sz="1200" baseline="0" dirty="0"/>
              <a:t> in all the pages</a:t>
            </a:r>
            <a:endParaRPr lang="en-US" sz="1200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8546866" y="6481842"/>
            <a:ext cx="403546" cy="45719"/>
          </a:xfrm>
          <a:prstGeom prst="rect">
            <a:avLst/>
          </a:prstGeom>
          <a:solidFill>
            <a:srgbClr val="009F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1" name="Imag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3136" y="5716000"/>
            <a:ext cx="1116110" cy="1000915"/>
          </a:xfrm>
          <a:prstGeom prst="rect">
            <a:avLst/>
          </a:prstGeom>
        </p:spPr>
      </p:pic>
      <p:pic>
        <p:nvPicPr>
          <p:cNvPr id="11" name="Picture 10" descr="EIT RM+connecting_cmyk.eps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72198"/>
            <a:ext cx="1368388" cy="465184"/>
          </a:xfrm>
          <a:prstGeom prst="rect">
            <a:avLst/>
          </a:prstGeom>
        </p:spPr>
      </p:pic>
      <p:pic>
        <p:nvPicPr>
          <p:cNvPr id="12" name="Picture 11" descr="EU Flag Left.eps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793" y="6599683"/>
            <a:ext cx="3111545" cy="258317"/>
          </a:xfrm>
          <a:prstGeom prst="rect">
            <a:avLst/>
          </a:prstGeom>
        </p:spPr>
      </p:pic>
      <p:pic>
        <p:nvPicPr>
          <p:cNvPr id="13" name="Picture 12" descr="logo4.png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7977" y="6565988"/>
            <a:ext cx="662818" cy="292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/>
          <p:cNvSpPr txBox="1">
            <a:spLocks/>
          </p:cNvSpPr>
          <p:nvPr userDrawn="1"/>
        </p:nvSpPr>
        <p:spPr>
          <a:xfrm>
            <a:off x="685800" y="1484784"/>
            <a:ext cx="7772400" cy="1470025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 baseline="0">
                <a:solidFill>
                  <a:schemeClr val="accent1">
                    <a:lumMod val="75000"/>
                  </a:schemeClr>
                </a:solidFill>
                <a:latin typeface="Gill Sans MT" panose="020B0502020104020203" pitchFamily="34" charset="0"/>
                <a:ea typeface="+mj-ea"/>
                <a:cs typeface="+mj-cs"/>
              </a:defRPr>
            </a:lvl1pPr>
          </a:lstStyle>
          <a:p>
            <a:endParaRPr lang="en-US" b="1" i="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4" name="Imag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3136" y="5716000"/>
            <a:ext cx="1116110" cy="1000915"/>
          </a:xfrm>
          <a:prstGeom prst="rect">
            <a:avLst/>
          </a:prstGeom>
        </p:spPr>
      </p:pic>
      <p:sp>
        <p:nvSpPr>
          <p:cNvPr id="15" name="Title 14"/>
          <p:cNvSpPr>
            <a:spLocks noGrp="1"/>
          </p:cNvSpPr>
          <p:nvPr>
            <p:ph type="title" hasCustomPrompt="1"/>
          </p:nvPr>
        </p:nvSpPr>
        <p:spPr>
          <a:xfrm>
            <a:off x="628650" y="1568281"/>
            <a:ext cx="7886700" cy="1325563"/>
          </a:xfrm>
          <a:prstGeom prst="rect">
            <a:avLst/>
          </a:prstGeom>
        </p:spPr>
        <p:txBody>
          <a:bodyPr/>
          <a:lstStyle>
            <a:lvl1pPr algn="ctr">
              <a:defRPr sz="3600" b="0" baseline="0">
                <a:solidFill>
                  <a:schemeClr val="accent1">
                    <a:lumMod val="75000"/>
                  </a:schemeClr>
                </a:solidFill>
                <a:effectLst/>
                <a:latin typeface="Gill Sans MT" panose="020B0502020104020203" pitchFamily="34" charset="0"/>
              </a:defRPr>
            </a:lvl1pPr>
          </a:lstStyle>
          <a:p>
            <a:r>
              <a:rPr lang="en-US" b="1" i="0" dirty="0">
                <a:solidFill>
                  <a:schemeClr val="accent1">
                    <a:lumMod val="75000"/>
                  </a:schemeClr>
                </a:solidFill>
              </a:rPr>
              <a:t>Last Page (Thanks?)</a:t>
            </a:r>
            <a:br>
              <a:rPr lang="en-US" b="1" i="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b="1" i="0" dirty="0">
                <a:solidFill>
                  <a:schemeClr val="accent1">
                    <a:lumMod val="75000"/>
                  </a:schemeClr>
                </a:solidFill>
              </a:rPr>
              <a:t>Keep it between 36-40 </a:t>
            </a:r>
            <a:r>
              <a:rPr lang="en-US" b="1" i="0" dirty="0" err="1">
                <a:solidFill>
                  <a:schemeClr val="accent1">
                    <a:lumMod val="75000"/>
                  </a:schemeClr>
                </a:solidFill>
              </a:rPr>
              <a:t>pt</a:t>
            </a:r>
            <a:endParaRPr lang="en-US" b="1" i="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0" hasCustomPrompt="1"/>
          </p:nvPr>
        </p:nvSpPr>
        <p:spPr>
          <a:xfrm>
            <a:off x="1363245" y="3011471"/>
            <a:ext cx="6786563" cy="8763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Names (Keep it between 26-30) </a:t>
            </a:r>
          </a:p>
        </p:txBody>
      </p:sp>
      <p:pic>
        <p:nvPicPr>
          <p:cNvPr id="16" name="Imag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815" y="5845627"/>
            <a:ext cx="1682169" cy="832757"/>
          </a:xfrm>
          <a:prstGeom prst="rect">
            <a:avLst/>
          </a:prstGeom>
        </p:spPr>
      </p:pic>
      <p:pic>
        <p:nvPicPr>
          <p:cNvPr id="17" name="Image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2034" y="5881304"/>
            <a:ext cx="2051720" cy="823170"/>
          </a:xfrm>
          <a:prstGeom prst="rect">
            <a:avLst/>
          </a:prstGeom>
        </p:spPr>
      </p:pic>
      <p:pic>
        <p:nvPicPr>
          <p:cNvPr id="18" name="Image 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9363" y="5918022"/>
            <a:ext cx="746714" cy="746714"/>
          </a:xfrm>
          <a:prstGeom prst="rect">
            <a:avLst/>
          </a:prstGeom>
        </p:spPr>
      </p:pic>
      <p:pic>
        <p:nvPicPr>
          <p:cNvPr id="19" name="Picture 2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0858" y="5829811"/>
            <a:ext cx="1209368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1" descr="EIT RM+connecting_cmyk.eps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456" y="0"/>
            <a:ext cx="3135696" cy="1065981"/>
          </a:xfrm>
          <a:prstGeom prst="rect">
            <a:avLst/>
          </a:prstGeom>
        </p:spPr>
      </p:pic>
      <p:pic>
        <p:nvPicPr>
          <p:cNvPr id="13" name="Picture 12" descr="EU Flag Left.eps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8410" y="347929"/>
            <a:ext cx="4004920" cy="332484"/>
          </a:xfrm>
          <a:prstGeom prst="rect">
            <a:avLst/>
          </a:prstGeom>
        </p:spPr>
      </p:pic>
      <p:pic>
        <p:nvPicPr>
          <p:cNvPr id="20" name="Picture 19" descr="logo4.png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8673" y="118144"/>
            <a:ext cx="1765327" cy="777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278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7620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0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101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102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B9BA64CD-CDA9-2D43-AC4B-53A9D4152E2D}" type="slidenum">
              <a:rPr lang="en-GB" altLang="en-US"/>
              <a:pPr/>
              <a:t>‹#›</a:t>
            </a:fld>
            <a:endParaRPr lang="en-GB" altLang="en-US"/>
          </a:p>
        </p:txBody>
      </p:sp>
      <p:pic>
        <p:nvPicPr>
          <p:cNvPr id="8" name="Picture 7" descr="EIT RM+connecting_cmyk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72198"/>
            <a:ext cx="1368388" cy="465184"/>
          </a:xfrm>
          <a:prstGeom prst="rect">
            <a:avLst/>
          </a:prstGeom>
        </p:spPr>
      </p:pic>
      <p:pic>
        <p:nvPicPr>
          <p:cNvPr id="9" name="Picture 8" descr="EU Flag Left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793" y="6599683"/>
            <a:ext cx="3111545" cy="258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564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6944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9178" y="5716000"/>
            <a:ext cx="1116110" cy="1000915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158253" y="6481842"/>
            <a:ext cx="7254883" cy="45719"/>
          </a:xfrm>
          <a:prstGeom prst="rect">
            <a:avLst/>
          </a:prstGeom>
          <a:solidFill>
            <a:srgbClr val="009F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18"/>
          <p:cNvSpPr txBox="1"/>
          <p:nvPr userDrawn="1"/>
        </p:nvSpPr>
        <p:spPr>
          <a:xfrm>
            <a:off x="8616888" y="6207930"/>
            <a:ext cx="5806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32D39788-B455-4145-908E-9B1CE40F9C22}" type="slidenum">
              <a:rPr lang="en-US" sz="1400">
                <a:solidFill>
                  <a:prstClr val="white">
                    <a:lumMod val="50000"/>
                  </a:prstClr>
                </a:solidFill>
                <a:latin typeface="Gill Sans MT" panose="020B0502020104020203" pitchFamily="34" charset="0"/>
              </a:rPr>
              <a:pPr/>
              <a:t>‹#›</a:t>
            </a:fld>
            <a:endParaRPr lang="en-US" sz="1400" dirty="0">
              <a:solidFill>
                <a:prstClr val="white">
                  <a:lumMod val="50000"/>
                </a:prstClr>
              </a:solidFill>
              <a:latin typeface="Gill Sans MT" panose="020B0502020104020203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01" y="6029441"/>
            <a:ext cx="1260488" cy="625677"/>
          </a:xfrm>
          <a:prstGeom prst="rect">
            <a:avLst/>
          </a:prstGeom>
        </p:spPr>
      </p:pic>
      <p:sp>
        <p:nvSpPr>
          <p:cNvPr id="12" name="Sous-titre 2"/>
          <p:cNvSpPr txBox="1">
            <a:spLocks/>
          </p:cNvSpPr>
          <p:nvPr userDrawn="1"/>
        </p:nvSpPr>
        <p:spPr>
          <a:xfrm>
            <a:off x="3536200" y="6238811"/>
            <a:ext cx="3953010" cy="26782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200" dirty="0"/>
              <a:t>Title or relevant info to keep</a:t>
            </a:r>
            <a:r>
              <a:rPr lang="en-US" sz="1200" baseline="0" dirty="0"/>
              <a:t> in all the pages</a:t>
            </a:r>
            <a:endParaRPr lang="en-US" sz="1200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8546866" y="6481842"/>
            <a:ext cx="403546" cy="45719"/>
          </a:xfrm>
          <a:prstGeom prst="rect">
            <a:avLst/>
          </a:prstGeom>
          <a:solidFill>
            <a:srgbClr val="009F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180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57861" y="5071890"/>
            <a:ext cx="2133600" cy="365125"/>
          </a:xfrm>
          <a:prstGeom prst="rect">
            <a:avLst/>
          </a:prstGeom>
        </p:spPr>
        <p:txBody>
          <a:bodyPr/>
          <a:lstStyle/>
          <a:p>
            <a:fld id="{4237D7CD-F0F2-4459-B38A-150FDA19E353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 descr="EIT RM+connecting_cmyk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72198"/>
            <a:ext cx="1368388" cy="465184"/>
          </a:xfrm>
          <a:prstGeom prst="rect">
            <a:avLst/>
          </a:prstGeom>
        </p:spPr>
      </p:pic>
      <p:pic>
        <p:nvPicPr>
          <p:cNvPr id="7" name="Picture 6" descr="EU Flag Left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793" y="6599683"/>
            <a:ext cx="3111545" cy="258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809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1.png"/><Relationship Id="rId5" Type="http://schemas.openxmlformats.org/officeDocument/2006/relationships/image" Target="../media/image7.emf"/><Relationship Id="rId6" Type="http://schemas.openxmlformats.org/officeDocument/2006/relationships/image" Target="../media/image8.emf"/><Relationship Id="rId1" Type="http://schemas.openxmlformats.org/officeDocument/2006/relationships/slideLayout" Target="../slideLayouts/slideLayout7.xml"/><Relationship Id="rId2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9.xml"/><Relationship Id="rId2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6.png"/><Relationship Id="rId5" Type="http://schemas.openxmlformats.org/officeDocument/2006/relationships/image" Target="../media/image7.emf"/><Relationship Id="rId6" Type="http://schemas.openxmlformats.org/officeDocument/2006/relationships/image" Target="../media/image8.emf"/><Relationship Id="rId1" Type="http://schemas.openxmlformats.org/officeDocument/2006/relationships/slideLayout" Target="../slideLayouts/slideLayout10.xml"/><Relationship Id="rId2" Type="http://schemas.openxmlformats.org/officeDocument/2006/relationships/theme" Target="../theme/theme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0190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29" r:id="rId3"/>
    <p:sldLayoutId id="2147483715" r:id="rId4"/>
    <p:sldLayoutId id="2147483730" r:id="rId5"/>
    <p:sldLayoutId id="2147483731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104736" y="6513926"/>
            <a:ext cx="8039264" cy="45719"/>
          </a:xfrm>
          <a:prstGeom prst="rect">
            <a:avLst/>
          </a:prstGeom>
          <a:solidFill>
            <a:srgbClr val="009F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8"/>
          <p:cNvSpPr txBox="1"/>
          <p:nvPr userDrawn="1"/>
        </p:nvSpPr>
        <p:spPr>
          <a:xfrm>
            <a:off x="8546866" y="6247093"/>
            <a:ext cx="5806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32D39788-B455-4145-908E-9B1CE40F9C22}" type="slidenum">
              <a:rPr lang="en-US" sz="1400">
                <a:solidFill>
                  <a:prstClr val="white">
                    <a:lumMod val="50000"/>
                  </a:prstClr>
                </a:solidFill>
                <a:latin typeface="Gill Sans MT" panose="020B0502020104020203" pitchFamily="34" charset="0"/>
              </a:rPr>
              <a:pPr/>
              <a:t>‹#›</a:t>
            </a:fld>
            <a:endParaRPr lang="en-US" sz="1400" dirty="0">
              <a:solidFill>
                <a:prstClr val="white">
                  <a:lumMod val="50000"/>
                </a:prstClr>
              </a:solidFill>
              <a:latin typeface="Gill Sans MT" panose="020B0502020104020203" pitchFamily="34" charset="0"/>
            </a:endParaRPr>
          </a:p>
        </p:txBody>
      </p:sp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4" y="5882504"/>
            <a:ext cx="1017886" cy="901832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84" y="6061525"/>
            <a:ext cx="1260488" cy="625677"/>
          </a:xfrm>
          <a:prstGeom prst="rect">
            <a:avLst/>
          </a:prstGeom>
        </p:spPr>
      </p:pic>
      <p:sp>
        <p:nvSpPr>
          <p:cNvPr id="37" name="Sous-titre 2"/>
          <p:cNvSpPr txBox="1">
            <a:spLocks/>
          </p:cNvSpPr>
          <p:nvPr userDrawn="1"/>
        </p:nvSpPr>
        <p:spPr>
          <a:xfrm>
            <a:off x="4611021" y="6238811"/>
            <a:ext cx="3953010" cy="26782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200" dirty="0"/>
              <a:t>Title or relevant info to keep</a:t>
            </a:r>
            <a:r>
              <a:rPr lang="en-US" sz="1200" baseline="0" dirty="0"/>
              <a:t> in all the pages</a:t>
            </a:r>
            <a:endParaRPr lang="en-US" sz="1200" dirty="0"/>
          </a:p>
        </p:txBody>
      </p:sp>
      <p:pic>
        <p:nvPicPr>
          <p:cNvPr id="8" name="Picture 7" descr="EIT RM+connecting_cmyk.eps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72198"/>
            <a:ext cx="1368388" cy="465184"/>
          </a:xfrm>
          <a:prstGeom prst="rect">
            <a:avLst/>
          </a:prstGeom>
        </p:spPr>
      </p:pic>
      <p:pic>
        <p:nvPicPr>
          <p:cNvPr id="9" name="Picture 8" descr="EU Flag Left.eps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793" y="6599683"/>
            <a:ext cx="3111545" cy="258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256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</p:sldLayoutIdLst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3397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 flipV="1">
            <a:off x="192011" y="557766"/>
            <a:ext cx="7700705" cy="48885"/>
          </a:xfrm>
          <a:prstGeom prst="rect">
            <a:avLst/>
          </a:prstGeom>
          <a:solidFill>
            <a:srgbClr val="009F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8"/>
          <p:cNvSpPr txBox="1"/>
          <p:nvPr userDrawn="1"/>
        </p:nvSpPr>
        <p:spPr>
          <a:xfrm>
            <a:off x="8478988" y="6335225"/>
            <a:ext cx="5806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32D39788-B455-4145-908E-9B1CE40F9C22}" type="slidenum">
              <a:rPr lang="en-US" sz="160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lang="en-US" sz="1600" dirty="0">
              <a:solidFill>
                <a:prstClr val="white">
                  <a:lumMod val="50000"/>
                </a:prstClr>
              </a:solidFill>
            </a:endParaRPr>
          </a:p>
        </p:txBody>
      </p:sp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053" y="116937"/>
            <a:ext cx="1260488" cy="625677"/>
          </a:xfrm>
          <a:prstGeom prst="rect">
            <a:avLst/>
          </a:prstGeom>
        </p:spPr>
      </p:pic>
      <p:pic>
        <p:nvPicPr>
          <p:cNvPr id="36" name="Image 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3316" y="144148"/>
            <a:ext cx="930890" cy="834812"/>
          </a:xfrm>
          <a:prstGeom prst="rect">
            <a:avLst/>
          </a:prstGeom>
        </p:spPr>
      </p:pic>
      <p:sp>
        <p:nvSpPr>
          <p:cNvPr id="9" name="Sous-titre 2"/>
          <p:cNvSpPr txBox="1">
            <a:spLocks/>
          </p:cNvSpPr>
          <p:nvPr userDrawn="1"/>
        </p:nvSpPr>
        <p:spPr>
          <a:xfrm>
            <a:off x="4003874" y="298283"/>
            <a:ext cx="3953010" cy="26782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200" dirty="0"/>
              <a:t>Title or relevant info to keep</a:t>
            </a:r>
            <a:r>
              <a:rPr lang="en-US" sz="1200" baseline="0" dirty="0"/>
              <a:t> in all the pages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273369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2344" y="6279257"/>
            <a:ext cx="1032476" cy="512497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 rot="16200000">
            <a:off x="8332570" y="6481640"/>
            <a:ext cx="338555" cy="45719"/>
          </a:xfrm>
          <a:prstGeom prst="rect">
            <a:avLst/>
          </a:prstGeom>
          <a:solidFill>
            <a:srgbClr val="009F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8"/>
          <p:cNvSpPr txBox="1"/>
          <p:nvPr userDrawn="1"/>
        </p:nvSpPr>
        <p:spPr>
          <a:xfrm>
            <a:off x="8478988" y="6319183"/>
            <a:ext cx="5806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32D39788-B455-4145-908E-9B1CE40F9C22}" type="slidenum">
              <a:rPr lang="en-US" sz="160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lang="en-US" sz="1600" dirty="0">
              <a:solidFill>
                <a:prstClr val="white">
                  <a:lumMod val="50000"/>
                </a:prstClr>
              </a:solidFill>
            </a:endParaRPr>
          </a:p>
        </p:txBody>
      </p:sp>
      <p:pic>
        <p:nvPicPr>
          <p:cNvPr id="8" name="Image 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03" y="258405"/>
            <a:ext cx="1116110" cy="1000915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 rot="16200000">
            <a:off x="683143" y="1459248"/>
            <a:ext cx="733988" cy="45719"/>
          </a:xfrm>
          <a:prstGeom prst="rect">
            <a:avLst/>
          </a:prstGeom>
          <a:solidFill>
            <a:srgbClr val="009F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 userDrawn="1"/>
        </p:nvSpPr>
        <p:spPr>
          <a:xfrm rot="16200000" flipV="1">
            <a:off x="867228" y="282718"/>
            <a:ext cx="354487" cy="45719"/>
          </a:xfrm>
          <a:prstGeom prst="rect">
            <a:avLst/>
          </a:prstGeom>
          <a:solidFill>
            <a:srgbClr val="009F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Titre 1"/>
          <p:cNvSpPr txBox="1">
            <a:spLocks/>
          </p:cNvSpPr>
          <p:nvPr userDrawn="1"/>
        </p:nvSpPr>
        <p:spPr>
          <a:xfrm>
            <a:off x="1352376" y="573088"/>
            <a:ext cx="6299199" cy="54202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2400" b="1" kern="1200" baseline="0">
                <a:solidFill>
                  <a:schemeClr val="accent1">
                    <a:lumMod val="75000"/>
                  </a:schemeClr>
                </a:solidFill>
                <a:latin typeface="+mn-lt"/>
                <a:ea typeface="+mj-ea"/>
                <a:cs typeface="Arial"/>
              </a:defRPr>
            </a:lvl1pPr>
          </a:lstStyle>
          <a:p>
            <a:pPr algn="l"/>
            <a:r>
              <a:rPr lang="fr-CH" dirty="0"/>
              <a:t>INDEX GILLS SANS MT (KEEP IT 24-26)</a:t>
            </a:r>
            <a:endParaRPr lang="fr-FR" dirty="0"/>
          </a:p>
        </p:txBody>
      </p:sp>
      <p:sp>
        <p:nvSpPr>
          <p:cNvPr id="15" name="Text Placeholder 19"/>
          <p:cNvSpPr txBox="1">
            <a:spLocks/>
          </p:cNvSpPr>
          <p:nvPr userDrawn="1"/>
        </p:nvSpPr>
        <p:spPr>
          <a:xfrm>
            <a:off x="1175913" y="1299286"/>
            <a:ext cx="8718550" cy="5236220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3200" b="0" kern="1200" baseline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Section 1</a:t>
            </a:r>
          </a:p>
          <a:p>
            <a:r>
              <a:rPr lang="en-US" sz="2400" dirty="0"/>
              <a:t>Section 1I</a:t>
            </a:r>
          </a:p>
          <a:p>
            <a:r>
              <a:rPr lang="en-US" sz="2400" dirty="0"/>
              <a:t>Section 1II</a:t>
            </a:r>
          </a:p>
          <a:p>
            <a:r>
              <a:rPr lang="en-US" sz="2400" dirty="0"/>
              <a:t>Section 1V</a:t>
            </a:r>
          </a:p>
          <a:p>
            <a:endParaRPr lang="en-US" dirty="0"/>
          </a:p>
        </p:txBody>
      </p:sp>
      <p:pic>
        <p:nvPicPr>
          <p:cNvPr id="10" name="Picture 9" descr="EIT RM+connecting_cmyk.eps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72198"/>
            <a:ext cx="1368388" cy="465184"/>
          </a:xfrm>
          <a:prstGeom prst="rect">
            <a:avLst/>
          </a:prstGeom>
        </p:spPr>
      </p:pic>
      <p:pic>
        <p:nvPicPr>
          <p:cNvPr id="16" name="Picture 15" descr="EU Flag Left.eps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793" y="6599683"/>
            <a:ext cx="3111545" cy="258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154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</p:sldLayoutIdLst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7.png"/><Relationship Id="rId3" Type="http://schemas.openxmlformats.org/officeDocument/2006/relationships/hyperlink" Target="http://www.world-aluminium.org/statistics/massflow/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www.world-aluminium.org/statistics/massflow/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www.world-aluminium.org/statistics/massflow/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www.world-aluminium.org/statistics/massflow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4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4" Type="http://schemas.openxmlformats.org/officeDocument/2006/relationships/image" Target="../media/image35.png"/><Relationship Id="rId5" Type="http://schemas.openxmlformats.org/officeDocument/2006/relationships/image" Target="../media/image36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4" Type="http://schemas.openxmlformats.org/officeDocument/2006/relationships/image" Target="../media/image37.png"/><Relationship Id="rId5" Type="http://schemas.microsoft.com/office/2007/relationships/hdphoto" Target="../media/hdphoto1.wdp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4.e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4" Type="http://schemas.openxmlformats.org/officeDocument/2006/relationships/image" Target="../media/image40.png"/><Relationship Id="rId5" Type="http://schemas.openxmlformats.org/officeDocument/2006/relationships/image" Target="../media/image41.jpeg"/><Relationship Id="rId6" Type="http://schemas.openxmlformats.org/officeDocument/2006/relationships/image" Target="../media/image42.jpe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8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www.ism.u-bordeaux1.fr/spip.php?rubrique1130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5.png"/><Relationship Id="rId3" Type="http://schemas.openxmlformats.org/officeDocument/2006/relationships/image" Target="../media/image1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jpeg"/><Relationship Id="rId5" Type="http://schemas.openxmlformats.org/officeDocument/2006/relationships/image" Target="../media/image20.jpeg"/><Relationship Id="rId6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7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www.world-aluminium.org/statistics/massflow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Material Flow Analysis</a:t>
            </a:r>
            <a:r>
              <a:rPr lang="en-GB" dirty="0"/>
              <a:t/>
            </a:r>
            <a:br>
              <a:rPr lang="en-GB" dirty="0"/>
            </a:br>
            <a:r>
              <a:rPr lang="en-GB" sz="4000" dirty="0"/>
              <a:t>Fundamentals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178718" y="3017081"/>
            <a:ext cx="6786563" cy="876300"/>
          </a:xfrm>
        </p:spPr>
        <p:txBody>
          <a:bodyPr/>
          <a:lstStyle/>
          <a:p>
            <a:r>
              <a:rPr lang="en-GB" dirty="0"/>
              <a:t>Lecture (II): Procedures,  Application &amp; Perspectives</a:t>
            </a:r>
          </a:p>
        </p:txBody>
      </p:sp>
    </p:spTree>
    <p:extLst>
      <p:ext uri="{BB962C8B-B14F-4D97-AF65-F5344CB8AC3E}">
        <p14:creationId xmlns:p14="http://schemas.microsoft.com/office/powerpoint/2010/main" val="1045531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00025" y="350431"/>
            <a:ext cx="8462464" cy="542025"/>
          </a:xfrm>
        </p:spPr>
        <p:txBody>
          <a:bodyPr/>
          <a:lstStyle/>
          <a:p>
            <a:r>
              <a:rPr lang="en-US" dirty="0">
                <a:solidFill>
                  <a:srgbClr val="5284C2"/>
                </a:solidFill>
              </a:rPr>
              <a:t>Selection of processes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281483" y="141895"/>
            <a:ext cx="1649811" cy="369332"/>
          </a:xfrm>
          <a:prstGeom prst="rect">
            <a:avLst/>
          </a:prstGeom>
          <a:ln w="28575">
            <a:solidFill>
              <a:schemeClr val="accent6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Goal &amp; Scope</a:t>
            </a:r>
          </a:p>
        </p:txBody>
      </p:sp>
      <p:grpSp>
        <p:nvGrpSpPr>
          <p:cNvPr id="6" name="Groupe 5"/>
          <p:cNvGrpSpPr/>
          <p:nvPr/>
        </p:nvGrpSpPr>
        <p:grpSpPr>
          <a:xfrm>
            <a:off x="475128" y="934805"/>
            <a:ext cx="3039036" cy="1092092"/>
            <a:chOff x="475128" y="934804"/>
            <a:chExt cx="3039036" cy="1342167"/>
          </a:xfrm>
        </p:grpSpPr>
        <p:sp>
          <p:nvSpPr>
            <p:cNvPr id="2" name="Rectangle à coins arrondis 1"/>
            <p:cNvSpPr/>
            <p:nvPr/>
          </p:nvSpPr>
          <p:spPr>
            <a:xfrm>
              <a:off x="475128" y="934804"/>
              <a:ext cx="3039036" cy="1342167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Bauxite mining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Alumina production</a:t>
              </a:r>
            </a:p>
          </p:txBody>
        </p:sp>
        <p:sp>
          <p:nvSpPr>
            <p:cNvPr id="5" name="ZoneTexte 4"/>
            <p:cNvSpPr txBox="1"/>
            <p:nvPr/>
          </p:nvSpPr>
          <p:spPr>
            <a:xfrm>
              <a:off x="640976" y="977153"/>
              <a:ext cx="27073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[Mining &amp; Refining]</a:t>
              </a:r>
            </a:p>
            <a:p>
              <a:endParaRPr lang="en-US" dirty="0"/>
            </a:p>
          </p:txBody>
        </p:sp>
      </p:grpSp>
      <p:grpSp>
        <p:nvGrpSpPr>
          <p:cNvPr id="22" name="Groupe 21"/>
          <p:cNvGrpSpPr/>
          <p:nvPr/>
        </p:nvGrpSpPr>
        <p:grpSpPr>
          <a:xfrm>
            <a:off x="3895165" y="947951"/>
            <a:ext cx="3039036" cy="1065799"/>
            <a:chOff x="400025" y="3083859"/>
            <a:chExt cx="3039036" cy="1065799"/>
          </a:xfrm>
        </p:grpSpPr>
        <p:sp>
          <p:nvSpPr>
            <p:cNvPr id="9" name="Rectangle à coins arrondis 8"/>
            <p:cNvSpPr/>
            <p:nvPr/>
          </p:nvSpPr>
          <p:spPr>
            <a:xfrm>
              <a:off x="400025" y="3083859"/>
              <a:ext cx="3039036" cy="1065799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Primary production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Recycled production</a:t>
              </a:r>
            </a:p>
          </p:txBody>
        </p:sp>
        <p:sp>
          <p:nvSpPr>
            <p:cNvPr id="11" name="ZoneTexte 10"/>
            <p:cNvSpPr txBox="1"/>
            <p:nvPr/>
          </p:nvSpPr>
          <p:spPr>
            <a:xfrm>
              <a:off x="475128" y="3083859"/>
              <a:ext cx="287318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[</a:t>
              </a:r>
              <a:r>
                <a:rPr lang="en-US" b="1" dirty="0" err="1"/>
                <a:t>Aluminium</a:t>
              </a:r>
              <a:r>
                <a:rPr lang="en-US" b="1" dirty="0"/>
                <a:t> production]</a:t>
              </a:r>
            </a:p>
            <a:p>
              <a:endParaRPr lang="en-US" dirty="0"/>
            </a:p>
          </p:txBody>
        </p:sp>
      </p:grpSp>
      <p:grpSp>
        <p:nvGrpSpPr>
          <p:cNvPr id="24" name="Groupe 23"/>
          <p:cNvGrpSpPr/>
          <p:nvPr/>
        </p:nvGrpSpPr>
        <p:grpSpPr>
          <a:xfrm>
            <a:off x="480706" y="2138237"/>
            <a:ext cx="3039036" cy="1326085"/>
            <a:chOff x="3932401" y="692922"/>
            <a:chExt cx="3039036" cy="1326085"/>
          </a:xfrm>
        </p:grpSpPr>
        <p:sp>
          <p:nvSpPr>
            <p:cNvPr id="13" name="Rectangle à coins arrondis 12"/>
            <p:cNvSpPr/>
            <p:nvPr/>
          </p:nvSpPr>
          <p:spPr>
            <a:xfrm>
              <a:off x="3932401" y="692922"/>
              <a:ext cx="3039036" cy="1326085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Semi-fabricated product manufacture (rolling, extrusion, casting, others</a:t>
              </a:r>
            </a:p>
          </p:txBody>
        </p:sp>
        <p:sp>
          <p:nvSpPr>
            <p:cNvPr id="14" name="ZoneTexte 13"/>
            <p:cNvSpPr txBox="1"/>
            <p:nvPr/>
          </p:nvSpPr>
          <p:spPr>
            <a:xfrm>
              <a:off x="4098249" y="692922"/>
              <a:ext cx="28731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[Fabrication]</a:t>
              </a:r>
            </a:p>
          </p:txBody>
        </p:sp>
      </p:grpSp>
      <p:grpSp>
        <p:nvGrpSpPr>
          <p:cNvPr id="25" name="Groupe 24"/>
          <p:cNvGrpSpPr/>
          <p:nvPr/>
        </p:nvGrpSpPr>
        <p:grpSpPr>
          <a:xfrm>
            <a:off x="3895164" y="3364979"/>
            <a:ext cx="3039036" cy="951514"/>
            <a:chOff x="496298" y="3575663"/>
            <a:chExt cx="3017866" cy="951514"/>
          </a:xfrm>
        </p:grpSpPr>
        <p:sp>
          <p:nvSpPr>
            <p:cNvPr id="16" name="Rectangle à coins arrondis 15"/>
            <p:cNvSpPr/>
            <p:nvPr/>
          </p:nvSpPr>
          <p:spPr>
            <a:xfrm>
              <a:off x="496298" y="3575663"/>
              <a:ext cx="3017866" cy="951514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Stock of product in-use</a:t>
              </a:r>
              <a:endParaRPr lang="en-US" b="1" dirty="0"/>
            </a:p>
          </p:txBody>
        </p:sp>
        <p:sp>
          <p:nvSpPr>
            <p:cNvPr id="17" name="ZoneTexte 16"/>
            <p:cNvSpPr txBox="1"/>
            <p:nvPr/>
          </p:nvSpPr>
          <p:spPr>
            <a:xfrm>
              <a:off x="558052" y="3660358"/>
              <a:ext cx="28731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[Use]</a:t>
              </a:r>
            </a:p>
          </p:txBody>
        </p:sp>
      </p:grpSp>
      <p:grpSp>
        <p:nvGrpSpPr>
          <p:cNvPr id="8" name="Groupe 7"/>
          <p:cNvGrpSpPr/>
          <p:nvPr/>
        </p:nvGrpSpPr>
        <p:grpSpPr>
          <a:xfrm>
            <a:off x="3895165" y="2138237"/>
            <a:ext cx="3039036" cy="1049743"/>
            <a:chOff x="6798635" y="2680447"/>
            <a:chExt cx="3039036" cy="1049743"/>
          </a:xfrm>
        </p:grpSpPr>
        <p:sp>
          <p:nvSpPr>
            <p:cNvPr id="18" name="Rectangle à coins arrondis 17"/>
            <p:cNvSpPr/>
            <p:nvPr/>
          </p:nvSpPr>
          <p:spPr>
            <a:xfrm>
              <a:off x="6798635" y="2680448"/>
              <a:ext cx="3039036" cy="1049742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Production of final products</a:t>
              </a:r>
            </a:p>
          </p:txBody>
        </p:sp>
        <p:sp>
          <p:nvSpPr>
            <p:cNvPr id="19" name="ZoneTexte 18"/>
            <p:cNvSpPr txBox="1"/>
            <p:nvPr/>
          </p:nvSpPr>
          <p:spPr>
            <a:xfrm>
              <a:off x="6943165" y="2680447"/>
              <a:ext cx="287318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[Manufacturing]</a:t>
              </a:r>
            </a:p>
            <a:p>
              <a:endParaRPr lang="en-US" dirty="0"/>
            </a:p>
          </p:txBody>
        </p:sp>
      </p:grpSp>
      <p:grpSp>
        <p:nvGrpSpPr>
          <p:cNvPr id="23" name="Groupe 22"/>
          <p:cNvGrpSpPr/>
          <p:nvPr/>
        </p:nvGrpSpPr>
        <p:grpSpPr>
          <a:xfrm>
            <a:off x="475128" y="3670162"/>
            <a:ext cx="3039036" cy="1548275"/>
            <a:chOff x="3904130" y="3525749"/>
            <a:chExt cx="3039036" cy="1548275"/>
          </a:xfrm>
        </p:grpSpPr>
        <p:sp>
          <p:nvSpPr>
            <p:cNvPr id="20" name="Rectangle à coins arrondis 19"/>
            <p:cNvSpPr/>
            <p:nvPr/>
          </p:nvSpPr>
          <p:spPr>
            <a:xfrm>
              <a:off x="3904130" y="3525749"/>
              <a:ext cx="3039036" cy="1548275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Management of EOL products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New scrap</a:t>
              </a:r>
            </a:p>
          </p:txBody>
        </p:sp>
        <p:sp>
          <p:nvSpPr>
            <p:cNvPr id="21" name="ZoneTexte 20"/>
            <p:cNvSpPr txBox="1"/>
            <p:nvPr/>
          </p:nvSpPr>
          <p:spPr>
            <a:xfrm>
              <a:off x="3987054" y="3525749"/>
              <a:ext cx="269527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[Scrap recovery &amp; Trading]</a:t>
              </a:r>
            </a:p>
          </p:txBody>
        </p:sp>
      </p:grpSp>
      <p:sp>
        <p:nvSpPr>
          <p:cNvPr id="26" name="ZoneTexte 25"/>
          <p:cNvSpPr txBox="1"/>
          <p:nvPr/>
        </p:nvSpPr>
        <p:spPr>
          <a:xfrm>
            <a:off x="475128" y="5424277"/>
            <a:ext cx="7223472" cy="769441"/>
          </a:xfrm>
          <a:prstGeom prst="rect">
            <a:avLst/>
          </a:prstGeom>
          <a:noFill/>
          <a:ln w="28575">
            <a:solidFill>
              <a:srgbClr val="5284C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200" u="sng" dirty="0"/>
              <a:t>Short exercise: </a:t>
            </a:r>
          </a:p>
          <a:p>
            <a:pPr algn="ctr"/>
            <a:r>
              <a:rPr lang="en-US" sz="2200" dirty="0"/>
              <a:t>List several flows &amp; stocks to be quantified in the system</a:t>
            </a:r>
          </a:p>
        </p:txBody>
      </p:sp>
    </p:spTree>
    <p:extLst>
      <p:ext uri="{BB962C8B-B14F-4D97-AF65-F5344CB8AC3E}">
        <p14:creationId xmlns:p14="http://schemas.microsoft.com/office/powerpoint/2010/main" val="41830011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00025" y="350431"/>
            <a:ext cx="8462464" cy="542025"/>
          </a:xfrm>
        </p:spPr>
        <p:txBody>
          <a:bodyPr/>
          <a:lstStyle/>
          <a:p>
            <a:r>
              <a:rPr lang="en-US" dirty="0">
                <a:solidFill>
                  <a:srgbClr val="5284C2"/>
                </a:solidFill>
              </a:rPr>
              <a:t>Identification of flows and stocks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281483" y="141895"/>
            <a:ext cx="1649811" cy="369332"/>
          </a:xfrm>
          <a:prstGeom prst="rect">
            <a:avLst/>
          </a:prstGeom>
          <a:ln w="28575">
            <a:solidFill>
              <a:schemeClr val="accent6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Goal &amp; Scope</a:t>
            </a:r>
          </a:p>
        </p:txBody>
      </p:sp>
      <p:sp>
        <p:nvSpPr>
          <p:cNvPr id="3" name="Rectangle 2"/>
          <p:cNvSpPr/>
          <p:nvPr/>
        </p:nvSpPr>
        <p:spPr>
          <a:xfrm>
            <a:off x="400024" y="892456"/>
            <a:ext cx="821505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Flows:</a:t>
            </a:r>
          </a:p>
          <a:p>
            <a:pPr marL="800100" lvl="1" indent="-342900">
              <a:buFont typeface="Calibri" panose="020F0502020204030204" pitchFamily="34" charset="0"/>
              <a:buChar char="–"/>
            </a:pP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All the flows between the processes (linking the 6 main stages)</a:t>
            </a:r>
          </a:p>
          <a:p>
            <a:pPr marL="800100" lvl="1" indent="-342900">
              <a:buFont typeface="Calibri" panose="020F0502020204030204" pitchFamily="34" charset="0"/>
              <a:buChar char="–"/>
            </a:pP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Inter-regional trade (Import/Export of metal &amp; final non-metal products)</a:t>
            </a:r>
          </a:p>
          <a:p>
            <a:pPr marL="800100" lvl="1" indent="-342900">
              <a:buFont typeface="Calibri" panose="020F0502020204030204" pitchFamily="34" charset="0"/>
              <a:buChar char="–"/>
            </a:pP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Extraction of bauxite in each region</a:t>
            </a:r>
          </a:p>
          <a:p>
            <a:pPr marL="800100" lvl="1" indent="-342900">
              <a:buFont typeface="Calibri" panose="020F0502020204030204" pitchFamily="34" charset="0"/>
              <a:buChar char="–"/>
            </a:pP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Emission of residues &amp; waste (not recycled)</a:t>
            </a:r>
          </a:p>
        </p:txBody>
      </p:sp>
      <p:sp>
        <p:nvSpPr>
          <p:cNvPr id="26" name="Rectangle 25"/>
          <p:cNvSpPr/>
          <p:nvPr/>
        </p:nvSpPr>
        <p:spPr>
          <a:xfrm>
            <a:off x="456107" y="3570112"/>
            <a:ext cx="765028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b="1" dirty="0">
                <a:latin typeface="Calibri" panose="020F0502020204030204" pitchFamily="34" charset="0"/>
                <a:cs typeface="Calibri" panose="020F0502020204030204" pitchFamily="34" charset="0"/>
              </a:rPr>
              <a:t>Stocks:</a:t>
            </a:r>
          </a:p>
          <a:p>
            <a:pPr lvl="1"/>
            <a:endParaRPr lang="fr-FR" sz="24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60900" y="4011423"/>
            <a:ext cx="2277036" cy="111162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P1: Stocks of bauxite and Alumina 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(Alumina refineries, ports, storage facilities) </a:t>
            </a:r>
          </a:p>
        </p:txBody>
      </p:sp>
      <p:sp>
        <p:nvSpPr>
          <p:cNvPr id="27" name="Rectangle 26"/>
          <p:cNvSpPr/>
          <p:nvPr/>
        </p:nvSpPr>
        <p:spPr>
          <a:xfrm>
            <a:off x="3142729" y="4011424"/>
            <a:ext cx="2277036" cy="111798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P3: </a:t>
            </a:r>
            <a:r>
              <a:rPr lang="en-US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Aluminium</a:t>
            </a:r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ingot stock</a:t>
            </a:r>
          </a:p>
          <a:p>
            <a:pPr algn="ctr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(Aluminum production)</a:t>
            </a:r>
          </a:p>
        </p:txBody>
      </p:sp>
      <p:sp>
        <p:nvSpPr>
          <p:cNvPr id="28" name="Rectangle 27"/>
          <p:cNvSpPr/>
          <p:nvPr/>
        </p:nvSpPr>
        <p:spPr>
          <a:xfrm>
            <a:off x="5633134" y="4017785"/>
            <a:ext cx="2277036" cy="111162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P6: Final product in use</a:t>
            </a:r>
          </a:p>
          <a:p>
            <a:pPr algn="ctr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(Anthropogenic stock)</a:t>
            </a:r>
          </a:p>
        </p:txBody>
      </p:sp>
      <p:sp>
        <p:nvSpPr>
          <p:cNvPr id="29" name="Rectangle 28"/>
          <p:cNvSpPr/>
          <p:nvPr/>
        </p:nvSpPr>
        <p:spPr>
          <a:xfrm>
            <a:off x="546847" y="5274758"/>
            <a:ext cx="2277036" cy="95655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P8: Disposal - landfill &amp; incineration</a:t>
            </a:r>
          </a:p>
          <a:p>
            <a:pPr algn="ctr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(Anthropogenic stock)</a:t>
            </a:r>
          </a:p>
        </p:txBody>
      </p:sp>
      <p:sp>
        <p:nvSpPr>
          <p:cNvPr id="30" name="Rectangle 29"/>
          <p:cNvSpPr/>
          <p:nvPr/>
        </p:nvSpPr>
        <p:spPr>
          <a:xfrm>
            <a:off x="2958354" y="5291208"/>
            <a:ext cx="2608728" cy="95655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P9: Bauxite stock change [extraction] 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(economic reserve is out of the scope)</a:t>
            </a:r>
          </a:p>
        </p:txBody>
      </p:sp>
      <p:sp>
        <p:nvSpPr>
          <p:cNvPr id="31" name="Rectangle 30"/>
          <p:cNvSpPr/>
          <p:nvPr/>
        </p:nvSpPr>
        <p:spPr>
          <a:xfrm>
            <a:off x="5701553" y="5291209"/>
            <a:ext cx="2424353" cy="95655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P10: Residue wastes, metal losses during manufacturing</a:t>
            </a:r>
          </a:p>
        </p:txBody>
      </p:sp>
    </p:spTree>
    <p:extLst>
      <p:ext uri="{BB962C8B-B14F-4D97-AF65-F5344CB8AC3E}">
        <p14:creationId xmlns:p14="http://schemas.microsoft.com/office/powerpoint/2010/main" val="18264268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7" grpId="0" animBg="1"/>
      <p:bldP spid="27" grpId="0" animBg="1"/>
      <p:bldP spid="28" grpId="0" animBg="1"/>
      <p:bldP spid="29" grpId="0" animBg="1"/>
      <p:bldP spid="30" grpId="0" animBg="1"/>
      <p:bldP spid="3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47277" y="157061"/>
            <a:ext cx="8462464" cy="433904"/>
          </a:xfrm>
        </p:spPr>
        <p:txBody>
          <a:bodyPr/>
          <a:lstStyle/>
          <a:p>
            <a:r>
              <a:rPr lang="en-GB" dirty="0">
                <a:solidFill>
                  <a:srgbClr val="5284C2"/>
                </a:solidFill>
              </a:rPr>
              <a:t>Draw the flowcharts: material flows – quality</a:t>
            </a:r>
          </a:p>
        </p:txBody>
      </p:sp>
      <p:sp>
        <p:nvSpPr>
          <p:cNvPr id="7" name="Rectangle 6"/>
          <p:cNvSpPr/>
          <p:nvPr/>
        </p:nvSpPr>
        <p:spPr>
          <a:xfrm>
            <a:off x="7281483" y="141895"/>
            <a:ext cx="1649811" cy="369332"/>
          </a:xfrm>
          <a:prstGeom prst="rect">
            <a:avLst/>
          </a:prstGeom>
          <a:ln w="28575">
            <a:solidFill>
              <a:schemeClr val="accent6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Goal &amp; Scope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22729" y="5889815"/>
            <a:ext cx="44124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World scale = </a:t>
            </a:r>
            <a:r>
              <a:rPr lang="el-GR" sz="2400" b="1" dirty="0">
                <a:latin typeface="Calibri" panose="020F0502020204030204" pitchFamily="34" charset="0"/>
                <a:cs typeface="Calibri" panose="020F0502020204030204" pitchFamily="34" charset="0"/>
              </a:rPr>
              <a:t>Σ</a:t>
            </a:r>
            <a:r>
              <a:rPr lang="fr-FR" sz="2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Regional</a:t>
            </a:r>
            <a:r>
              <a:rPr lang="fr-FR" sz="2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Scales</a:t>
            </a:r>
            <a:endParaRPr 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ctangle à coins arrondis 4"/>
          <p:cNvSpPr/>
          <p:nvPr/>
        </p:nvSpPr>
        <p:spPr>
          <a:xfrm>
            <a:off x="114300" y="1775460"/>
            <a:ext cx="8923020" cy="4000500"/>
          </a:xfrm>
          <a:prstGeom prst="roundRect">
            <a:avLst/>
          </a:prstGeom>
          <a:noFill/>
          <a:ln w="28575"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ZoneTexte 5"/>
          <p:cNvSpPr txBox="1"/>
          <p:nvPr/>
        </p:nvSpPr>
        <p:spPr>
          <a:xfrm>
            <a:off x="6423660" y="5775961"/>
            <a:ext cx="2087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4"/>
                </a:solidFill>
              </a:rPr>
              <a:t>Region, year</a:t>
            </a:r>
          </a:p>
        </p:txBody>
      </p:sp>
      <p:sp>
        <p:nvSpPr>
          <p:cNvPr id="8" name="Rectangle 7"/>
          <p:cNvSpPr/>
          <p:nvPr/>
        </p:nvSpPr>
        <p:spPr>
          <a:xfrm>
            <a:off x="322729" y="2827020"/>
            <a:ext cx="1024623" cy="1143000"/>
          </a:xfrm>
          <a:prstGeom prst="rect">
            <a:avLst/>
          </a:prstGeom>
          <a:solidFill>
            <a:srgbClr val="00206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latin typeface="Arial Narrow" panose="020B0606020202030204" pitchFamily="34" charset="0"/>
              </a:rPr>
              <a:t>Mining &amp; Refining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713766" y="2827020"/>
            <a:ext cx="1084555" cy="114037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latin typeface="Arial Narrow" panose="020B0606020202030204" pitchFamily="34" charset="0"/>
              </a:rPr>
              <a:t>Aluminum Production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164735" y="2827020"/>
            <a:ext cx="1199992" cy="1140370"/>
          </a:xfrm>
          <a:prstGeom prst="rect">
            <a:avLst/>
          </a:prstGeom>
          <a:solidFill>
            <a:schemeClr val="accent3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latin typeface="Arial Narrow" panose="020B0606020202030204" pitchFamily="34" charset="0"/>
              </a:rPr>
              <a:t>Fabrication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709645" y="2819398"/>
            <a:ext cx="1413024" cy="114799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 Narrow" panose="020B0606020202030204" pitchFamily="34" charset="0"/>
              </a:rPr>
              <a:t>Manufacturing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643990" y="2833371"/>
            <a:ext cx="1175441" cy="1134019"/>
          </a:xfrm>
          <a:prstGeom prst="rect">
            <a:avLst/>
          </a:prstGeom>
          <a:solidFill>
            <a:srgbClr val="44546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 Narrow" panose="020B0606020202030204" pitchFamily="34" charset="0"/>
              </a:rPr>
              <a:t>Scrap recovery &amp; trading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483761" y="2822148"/>
            <a:ext cx="830175" cy="115107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 Narrow" panose="020B0606020202030204" pitchFamily="34" charset="0"/>
              </a:rPr>
              <a:t>Use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22729" y="607732"/>
            <a:ext cx="8469724" cy="7867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Arial Narrow" panose="020B0606020202030204" pitchFamily="34" charset="0"/>
              </a:rPr>
              <a:t>Other regions</a:t>
            </a:r>
          </a:p>
        </p:txBody>
      </p:sp>
      <p:sp>
        <p:nvSpPr>
          <p:cNvPr id="35" name="ZoneTexte 34"/>
          <p:cNvSpPr txBox="1"/>
          <p:nvPr/>
        </p:nvSpPr>
        <p:spPr>
          <a:xfrm>
            <a:off x="6246891" y="570068"/>
            <a:ext cx="17003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2">
                    <a:lumMod val="50000"/>
                  </a:schemeClr>
                </a:solidFill>
                <a:latin typeface="Arial Narrow" panose="020B0606020202030204" pitchFamily="34" charset="0"/>
              </a:rPr>
              <a:t>Non-metal flows</a:t>
            </a:r>
          </a:p>
        </p:txBody>
      </p:sp>
      <p:sp>
        <p:nvSpPr>
          <p:cNvPr id="36" name="ZoneTexte 35"/>
          <p:cNvSpPr txBox="1"/>
          <p:nvPr/>
        </p:nvSpPr>
        <p:spPr>
          <a:xfrm>
            <a:off x="7921629" y="554629"/>
            <a:ext cx="975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 Narrow" panose="020B0606020202030204" pitchFamily="34" charset="0"/>
              </a:rPr>
              <a:t>Metal flows</a:t>
            </a:r>
          </a:p>
        </p:txBody>
      </p:sp>
      <p:sp>
        <p:nvSpPr>
          <p:cNvPr id="37" name="ZoneTexte 36"/>
          <p:cNvSpPr txBox="1"/>
          <p:nvPr/>
        </p:nvSpPr>
        <p:spPr>
          <a:xfrm rot="16200000">
            <a:off x="1037394" y="2576764"/>
            <a:ext cx="972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Alumina</a:t>
            </a:r>
            <a:endParaRPr lang="en-US" sz="1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340948" y="4876800"/>
            <a:ext cx="1372818" cy="69341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 Narrow" panose="020B0606020202030204" pitchFamily="34" charset="0"/>
              </a:rPr>
              <a:t>Lithosphere</a:t>
            </a:r>
            <a:endParaRPr lang="en-US" b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713766" y="4876800"/>
            <a:ext cx="2545814" cy="69341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 Narrow" panose="020B0606020202030204" pitchFamily="34" charset="0"/>
              </a:rPr>
              <a:t>Disposal &amp; Residue</a:t>
            </a:r>
            <a:endParaRPr lang="en-US" b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4259580" y="4876800"/>
            <a:ext cx="4532873" cy="69341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 Narrow" panose="020B0606020202030204" pitchFamily="34" charset="0"/>
              </a:rPr>
              <a:t>Disposal &amp; Incineration </a:t>
            </a:r>
            <a:endParaRPr lang="en-US" b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548640" y="5273040"/>
            <a:ext cx="982980" cy="29717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 Narrow" panose="020B0606020202030204" pitchFamily="34" charset="0"/>
              </a:rPr>
              <a:t>P9</a:t>
            </a:r>
          </a:p>
        </p:txBody>
      </p:sp>
      <p:sp>
        <p:nvSpPr>
          <p:cNvPr id="42" name="Rectangle 41"/>
          <p:cNvSpPr/>
          <p:nvPr/>
        </p:nvSpPr>
        <p:spPr>
          <a:xfrm>
            <a:off x="2412948" y="5265420"/>
            <a:ext cx="982980" cy="29717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 Narrow" panose="020B0606020202030204" pitchFamily="34" charset="0"/>
              </a:rPr>
              <a:t>P10</a:t>
            </a:r>
          </a:p>
        </p:txBody>
      </p:sp>
      <p:sp>
        <p:nvSpPr>
          <p:cNvPr id="43" name="Rectangle 42"/>
          <p:cNvSpPr/>
          <p:nvPr/>
        </p:nvSpPr>
        <p:spPr>
          <a:xfrm>
            <a:off x="5976752" y="5276849"/>
            <a:ext cx="982980" cy="29717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 Narrow" panose="020B0606020202030204" pitchFamily="34" charset="0"/>
              </a:rPr>
              <a:t>P8</a:t>
            </a:r>
          </a:p>
        </p:txBody>
      </p:sp>
      <p:sp>
        <p:nvSpPr>
          <p:cNvPr id="44" name="Rectangle 43"/>
          <p:cNvSpPr/>
          <p:nvPr/>
        </p:nvSpPr>
        <p:spPr>
          <a:xfrm>
            <a:off x="447277" y="3702052"/>
            <a:ext cx="843192" cy="26533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 Narrow" panose="020B0606020202030204" pitchFamily="34" charset="0"/>
              </a:rPr>
              <a:t>P1</a:t>
            </a:r>
          </a:p>
        </p:txBody>
      </p:sp>
      <p:sp>
        <p:nvSpPr>
          <p:cNvPr id="45" name="Rectangle 44"/>
          <p:cNvSpPr/>
          <p:nvPr/>
        </p:nvSpPr>
        <p:spPr>
          <a:xfrm>
            <a:off x="1785375" y="3657601"/>
            <a:ext cx="982980" cy="30673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 Narrow" panose="020B0606020202030204" pitchFamily="34" charset="0"/>
              </a:rPr>
              <a:t>P3</a:t>
            </a:r>
          </a:p>
        </p:txBody>
      </p:sp>
      <p:sp>
        <p:nvSpPr>
          <p:cNvPr id="46" name="Rectangle 45"/>
          <p:cNvSpPr/>
          <p:nvPr/>
        </p:nvSpPr>
        <p:spPr>
          <a:xfrm>
            <a:off x="6589959" y="3676644"/>
            <a:ext cx="586740" cy="29717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 Narrow" panose="020B0606020202030204" pitchFamily="34" charset="0"/>
              </a:rPr>
              <a:t>P6</a:t>
            </a:r>
          </a:p>
        </p:txBody>
      </p:sp>
      <p:sp>
        <p:nvSpPr>
          <p:cNvPr id="47" name="ZoneTexte 46"/>
          <p:cNvSpPr txBox="1"/>
          <p:nvPr/>
        </p:nvSpPr>
        <p:spPr>
          <a:xfrm rot="16200000">
            <a:off x="2465467" y="2534482"/>
            <a:ext cx="972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Ingots</a:t>
            </a:r>
          </a:p>
        </p:txBody>
      </p:sp>
      <p:sp>
        <p:nvSpPr>
          <p:cNvPr id="48" name="ZoneTexte 47"/>
          <p:cNvSpPr txBox="1"/>
          <p:nvPr/>
        </p:nvSpPr>
        <p:spPr>
          <a:xfrm rot="16200000">
            <a:off x="4031990" y="2570091"/>
            <a:ext cx="972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Semis</a:t>
            </a:r>
          </a:p>
        </p:txBody>
      </p:sp>
      <p:sp>
        <p:nvSpPr>
          <p:cNvPr id="49" name="ZoneTexte 48"/>
          <p:cNvSpPr txBox="1"/>
          <p:nvPr/>
        </p:nvSpPr>
        <p:spPr>
          <a:xfrm rot="16200000">
            <a:off x="5469529" y="2390104"/>
            <a:ext cx="1554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Final products</a:t>
            </a:r>
          </a:p>
        </p:txBody>
      </p:sp>
      <p:sp>
        <p:nvSpPr>
          <p:cNvPr id="50" name="ZoneTexte 49"/>
          <p:cNvSpPr txBox="1"/>
          <p:nvPr/>
        </p:nvSpPr>
        <p:spPr>
          <a:xfrm rot="16200000">
            <a:off x="6676884" y="2335719"/>
            <a:ext cx="1554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EoL</a:t>
            </a:r>
            <a:r>
              <a:rPr lang="en-US" dirty="0"/>
              <a:t> Products</a:t>
            </a:r>
          </a:p>
        </p:txBody>
      </p:sp>
      <p:cxnSp>
        <p:nvCxnSpPr>
          <p:cNvPr id="67" name="Connecteur en arc 66"/>
          <p:cNvCxnSpPr/>
          <p:nvPr/>
        </p:nvCxnSpPr>
        <p:spPr>
          <a:xfrm flipH="1" flipV="1">
            <a:off x="655320" y="3973823"/>
            <a:ext cx="7620" cy="902978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ZoneTexte 80"/>
          <p:cNvSpPr txBox="1"/>
          <p:nvPr/>
        </p:nvSpPr>
        <p:spPr>
          <a:xfrm>
            <a:off x="587477" y="4501635"/>
            <a:ext cx="972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Arial Narrow" panose="020B0606020202030204" pitchFamily="34" charset="0"/>
              </a:rPr>
              <a:t>Bauxite</a:t>
            </a:r>
            <a:endParaRPr lang="en-US" dirty="0">
              <a:solidFill>
                <a:schemeClr val="bg2">
                  <a:lumMod val="50000"/>
                </a:schemeClr>
              </a:solidFill>
              <a:latin typeface="Arial Narrow" panose="020B0606020202030204" pitchFamily="34" charset="0"/>
            </a:endParaRPr>
          </a:p>
        </p:txBody>
      </p:sp>
      <p:cxnSp>
        <p:nvCxnSpPr>
          <p:cNvPr id="82" name="Connecteur en arc 66"/>
          <p:cNvCxnSpPr/>
          <p:nvPr/>
        </p:nvCxnSpPr>
        <p:spPr>
          <a:xfrm flipH="1" flipV="1">
            <a:off x="537582" y="1391117"/>
            <a:ext cx="18986" cy="1415523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en arc 66"/>
          <p:cNvCxnSpPr/>
          <p:nvPr/>
        </p:nvCxnSpPr>
        <p:spPr>
          <a:xfrm>
            <a:off x="663165" y="1403802"/>
            <a:ext cx="14610" cy="1421947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ZoneTexte 86"/>
          <p:cNvSpPr txBox="1"/>
          <p:nvPr/>
        </p:nvSpPr>
        <p:spPr>
          <a:xfrm>
            <a:off x="289946" y="1006231"/>
            <a:ext cx="972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Arial Narrow" panose="020B0606020202030204" pitchFamily="34" charset="0"/>
              </a:rPr>
              <a:t>Bauxite</a:t>
            </a:r>
          </a:p>
        </p:txBody>
      </p:sp>
      <p:cxnSp>
        <p:nvCxnSpPr>
          <p:cNvPr id="89" name="Connecteur en arc 66"/>
          <p:cNvCxnSpPr/>
          <p:nvPr/>
        </p:nvCxnSpPr>
        <p:spPr>
          <a:xfrm flipH="1" flipV="1">
            <a:off x="1070152" y="1378359"/>
            <a:ext cx="11058" cy="1428281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ZoneTexte 89"/>
          <p:cNvSpPr txBox="1"/>
          <p:nvPr/>
        </p:nvSpPr>
        <p:spPr>
          <a:xfrm>
            <a:off x="1123218" y="1006231"/>
            <a:ext cx="972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Arial Narrow" panose="020B0606020202030204" pitchFamily="34" charset="0"/>
              </a:rPr>
              <a:t>Alumina</a:t>
            </a:r>
          </a:p>
        </p:txBody>
      </p:sp>
      <p:cxnSp>
        <p:nvCxnSpPr>
          <p:cNvPr id="91" name="Connecteur en arc 66"/>
          <p:cNvCxnSpPr/>
          <p:nvPr/>
        </p:nvCxnSpPr>
        <p:spPr>
          <a:xfrm>
            <a:off x="1203960" y="3966336"/>
            <a:ext cx="559686" cy="904631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ZoneTexte 93"/>
          <p:cNvSpPr txBox="1"/>
          <p:nvPr/>
        </p:nvSpPr>
        <p:spPr>
          <a:xfrm>
            <a:off x="1090759" y="4008490"/>
            <a:ext cx="11348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Arial Narrow" panose="020B0606020202030204" pitchFamily="34" charset="0"/>
              </a:rPr>
              <a:t>Residues</a:t>
            </a:r>
          </a:p>
        </p:txBody>
      </p:sp>
      <p:cxnSp>
        <p:nvCxnSpPr>
          <p:cNvPr id="96" name="Connecteur en arc 66"/>
          <p:cNvCxnSpPr/>
          <p:nvPr/>
        </p:nvCxnSpPr>
        <p:spPr>
          <a:xfrm flipH="1">
            <a:off x="1845958" y="3973223"/>
            <a:ext cx="2467" cy="923349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ZoneTexte 96"/>
          <p:cNvSpPr txBox="1"/>
          <p:nvPr/>
        </p:nvSpPr>
        <p:spPr>
          <a:xfrm>
            <a:off x="2130074" y="4503747"/>
            <a:ext cx="14975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Arial Narrow" panose="020B0606020202030204" pitchFamily="34" charset="0"/>
              </a:rPr>
              <a:t>Metal loss</a:t>
            </a:r>
          </a:p>
        </p:txBody>
      </p:sp>
      <p:cxnSp>
        <p:nvCxnSpPr>
          <p:cNvPr id="101" name="Connecteur en arc 66"/>
          <p:cNvCxnSpPr/>
          <p:nvPr/>
        </p:nvCxnSpPr>
        <p:spPr>
          <a:xfrm flipH="1">
            <a:off x="2119603" y="3954986"/>
            <a:ext cx="2467" cy="923349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eur en arc 66"/>
          <p:cNvCxnSpPr/>
          <p:nvPr/>
        </p:nvCxnSpPr>
        <p:spPr>
          <a:xfrm>
            <a:off x="1947348" y="1412917"/>
            <a:ext cx="14342" cy="1427077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cteur en arc 66"/>
          <p:cNvCxnSpPr/>
          <p:nvPr/>
        </p:nvCxnSpPr>
        <p:spPr>
          <a:xfrm>
            <a:off x="2384197" y="1402470"/>
            <a:ext cx="14610" cy="142194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ZoneTexte 106"/>
          <p:cNvSpPr txBox="1"/>
          <p:nvPr/>
        </p:nvSpPr>
        <p:spPr>
          <a:xfrm rot="16200000">
            <a:off x="1792043" y="1819168"/>
            <a:ext cx="972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 Narrow" panose="020B0606020202030204" pitchFamily="34" charset="0"/>
              </a:rPr>
              <a:t>Alloys</a:t>
            </a:r>
            <a:endParaRPr lang="en-US" dirty="0">
              <a:latin typeface="Arial Narrow" panose="020B0606020202030204" pitchFamily="34" charset="0"/>
            </a:endParaRPr>
          </a:p>
        </p:txBody>
      </p:sp>
      <p:cxnSp>
        <p:nvCxnSpPr>
          <p:cNvPr id="108" name="Connecteur en arc 66"/>
          <p:cNvCxnSpPr/>
          <p:nvPr/>
        </p:nvCxnSpPr>
        <p:spPr>
          <a:xfrm flipH="1" flipV="1">
            <a:off x="2707906" y="1398157"/>
            <a:ext cx="11058" cy="14282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cteur en arc 66"/>
          <p:cNvCxnSpPr/>
          <p:nvPr/>
        </p:nvCxnSpPr>
        <p:spPr>
          <a:xfrm>
            <a:off x="3585244" y="1393499"/>
            <a:ext cx="14342" cy="14270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ZoneTexte 109"/>
          <p:cNvSpPr txBox="1"/>
          <p:nvPr/>
        </p:nvSpPr>
        <p:spPr>
          <a:xfrm>
            <a:off x="2849900" y="1012581"/>
            <a:ext cx="972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 Narrow" panose="020B0606020202030204" pitchFamily="34" charset="0"/>
              </a:rPr>
              <a:t>Ingots</a:t>
            </a:r>
          </a:p>
        </p:txBody>
      </p:sp>
      <p:cxnSp>
        <p:nvCxnSpPr>
          <p:cNvPr id="111" name="Connecteur en arc 66"/>
          <p:cNvCxnSpPr/>
          <p:nvPr/>
        </p:nvCxnSpPr>
        <p:spPr>
          <a:xfrm flipH="1" flipV="1">
            <a:off x="4014763" y="1386649"/>
            <a:ext cx="19085" cy="143029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necteur en arc 66"/>
          <p:cNvCxnSpPr/>
          <p:nvPr/>
        </p:nvCxnSpPr>
        <p:spPr>
          <a:xfrm>
            <a:off x="4949178" y="1391117"/>
            <a:ext cx="871" cy="14346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Flèche droite 119"/>
          <p:cNvSpPr/>
          <p:nvPr/>
        </p:nvSpPr>
        <p:spPr>
          <a:xfrm>
            <a:off x="1364247" y="3273339"/>
            <a:ext cx="353466" cy="220869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Flèche droite 120"/>
          <p:cNvSpPr/>
          <p:nvPr/>
        </p:nvSpPr>
        <p:spPr>
          <a:xfrm>
            <a:off x="2803689" y="3258713"/>
            <a:ext cx="353466" cy="22086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Flèche droite 121"/>
          <p:cNvSpPr/>
          <p:nvPr/>
        </p:nvSpPr>
        <p:spPr>
          <a:xfrm>
            <a:off x="4358039" y="3265705"/>
            <a:ext cx="353466" cy="22086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Flèche droite 122"/>
          <p:cNvSpPr/>
          <p:nvPr/>
        </p:nvSpPr>
        <p:spPr>
          <a:xfrm>
            <a:off x="6133751" y="3258712"/>
            <a:ext cx="353466" cy="22086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Flèche droite 123"/>
          <p:cNvSpPr/>
          <p:nvPr/>
        </p:nvSpPr>
        <p:spPr>
          <a:xfrm>
            <a:off x="7308573" y="3265705"/>
            <a:ext cx="353466" cy="22086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ZoneTexte 124"/>
          <p:cNvSpPr txBox="1"/>
          <p:nvPr/>
        </p:nvSpPr>
        <p:spPr>
          <a:xfrm>
            <a:off x="4165767" y="1005972"/>
            <a:ext cx="972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 Narrow" panose="020B0606020202030204" pitchFamily="34" charset="0"/>
              </a:rPr>
              <a:t>Semis</a:t>
            </a:r>
          </a:p>
        </p:txBody>
      </p:sp>
      <p:cxnSp>
        <p:nvCxnSpPr>
          <p:cNvPr id="126" name="Connecteur en arc 66"/>
          <p:cNvCxnSpPr/>
          <p:nvPr/>
        </p:nvCxnSpPr>
        <p:spPr>
          <a:xfrm flipH="1" flipV="1">
            <a:off x="5290544" y="1397740"/>
            <a:ext cx="2150" cy="13995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ZoneTexte 126"/>
          <p:cNvSpPr txBox="1"/>
          <p:nvPr/>
        </p:nvSpPr>
        <p:spPr>
          <a:xfrm rot="16200000">
            <a:off x="4759701" y="1886731"/>
            <a:ext cx="15547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 Narrow" panose="020B0606020202030204" pitchFamily="34" charset="0"/>
              </a:rPr>
              <a:t>Final products</a:t>
            </a:r>
          </a:p>
        </p:txBody>
      </p:sp>
      <p:cxnSp>
        <p:nvCxnSpPr>
          <p:cNvPr id="129" name="Connecteur en arc 66"/>
          <p:cNvCxnSpPr/>
          <p:nvPr/>
        </p:nvCxnSpPr>
        <p:spPr>
          <a:xfrm flipH="1" flipV="1">
            <a:off x="5791852" y="1397741"/>
            <a:ext cx="14743" cy="1426676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ZoneTexte 129"/>
          <p:cNvSpPr txBox="1"/>
          <p:nvPr/>
        </p:nvSpPr>
        <p:spPr>
          <a:xfrm>
            <a:off x="5743263" y="1395732"/>
            <a:ext cx="9271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Arial Narrow" panose="020B0606020202030204" pitchFamily="34" charset="0"/>
              </a:rPr>
              <a:t>Other uses</a:t>
            </a:r>
          </a:p>
        </p:txBody>
      </p:sp>
      <p:cxnSp>
        <p:nvCxnSpPr>
          <p:cNvPr id="134" name="Connecteur en arc 66"/>
          <p:cNvCxnSpPr/>
          <p:nvPr/>
        </p:nvCxnSpPr>
        <p:spPr>
          <a:xfrm>
            <a:off x="6542729" y="1375304"/>
            <a:ext cx="16447" cy="144028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ZoneTexte 134"/>
          <p:cNvSpPr txBox="1"/>
          <p:nvPr/>
        </p:nvSpPr>
        <p:spPr>
          <a:xfrm rot="16200000">
            <a:off x="5898777" y="1754073"/>
            <a:ext cx="15547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 Narrow" panose="020B0606020202030204" pitchFamily="34" charset="0"/>
              </a:rPr>
              <a:t>Final products</a:t>
            </a:r>
          </a:p>
        </p:txBody>
      </p:sp>
      <p:cxnSp>
        <p:nvCxnSpPr>
          <p:cNvPr id="146" name="Connecteur en arc 66"/>
          <p:cNvCxnSpPr/>
          <p:nvPr/>
        </p:nvCxnSpPr>
        <p:spPr>
          <a:xfrm>
            <a:off x="7173815" y="1384237"/>
            <a:ext cx="871" cy="14346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ZoneTexte 146"/>
          <p:cNvSpPr txBox="1"/>
          <p:nvPr/>
        </p:nvSpPr>
        <p:spPr>
          <a:xfrm>
            <a:off x="6690237" y="1061628"/>
            <a:ext cx="15547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 Narrow" panose="020B0606020202030204" pitchFamily="34" charset="0"/>
              </a:rPr>
              <a:t>Used products</a:t>
            </a:r>
          </a:p>
        </p:txBody>
      </p:sp>
      <p:cxnSp>
        <p:nvCxnSpPr>
          <p:cNvPr id="148" name="Connecteur en arc 66"/>
          <p:cNvCxnSpPr/>
          <p:nvPr/>
        </p:nvCxnSpPr>
        <p:spPr>
          <a:xfrm flipH="1" flipV="1">
            <a:off x="7000594" y="1397741"/>
            <a:ext cx="10283" cy="139393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necteur en arc 66"/>
          <p:cNvCxnSpPr/>
          <p:nvPr/>
        </p:nvCxnSpPr>
        <p:spPr>
          <a:xfrm>
            <a:off x="8277394" y="1384764"/>
            <a:ext cx="871" cy="14346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necteur en arc 66"/>
          <p:cNvCxnSpPr/>
          <p:nvPr/>
        </p:nvCxnSpPr>
        <p:spPr>
          <a:xfrm flipH="1" flipV="1">
            <a:off x="8104173" y="1398268"/>
            <a:ext cx="10283" cy="139393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ZoneTexte 156"/>
          <p:cNvSpPr txBox="1"/>
          <p:nvPr/>
        </p:nvSpPr>
        <p:spPr>
          <a:xfrm>
            <a:off x="8221641" y="1546940"/>
            <a:ext cx="13898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 Narrow" panose="020B0606020202030204" pitchFamily="34" charset="0"/>
              </a:rPr>
              <a:t>New &amp; old scrap</a:t>
            </a:r>
          </a:p>
        </p:txBody>
      </p:sp>
      <p:sp>
        <p:nvSpPr>
          <p:cNvPr id="158" name="ZoneTexte 157"/>
          <p:cNvSpPr txBox="1"/>
          <p:nvPr/>
        </p:nvSpPr>
        <p:spPr>
          <a:xfrm>
            <a:off x="8231710" y="4066751"/>
            <a:ext cx="9271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rial Narrow" panose="020B0606020202030204" pitchFamily="34" charset="0"/>
              </a:rPr>
              <a:t>Not recycled</a:t>
            </a:r>
          </a:p>
        </p:txBody>
      </p:sp>
      <p:cxnSp>
        <p:nvCxnSpPr>
          <p:cNvPr id="159" name="Connecteur en arc 66"/>
          <p:cNvCxnSpPr/>
          <p:nvPr/>
        </p:nvCxnSpPr>
        <p:spPr>
          <a:xfrm flipH="1">
            <a:off x="8347901" y="3942575"/>
            <a:ext cx="2467" cy="92334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onnecteur en arc 66"/>
          <p:cNvCxnSpPr>
            <a:stCxn id="18" idx="2"/>
            <a:endCxn id="15" idx="2"/>
          </p:cNvCxnSpPr>
          <p:nvPr/>
        </p:nvCxnSpPr>
        <p:spPr>
          <a:xfrm rot="5400000">
            <a:off x="5243878" y="979557"/>
            <a:ext cx="12700" cy="5975667"/>
          </a:xfrm>
          <a:prstGeom prst="bentConnector3">
            <a:avLst>
              <a:gd name="adj1" fmla="val 414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ZoneTexte 163"/>
          <p:cNvSpPr txBox="1"/>
          <p:nvPr/>
        </p:nvSpPr>
        <p:spPr>
          <a:xfrm>
            <a:off x="4465793" y="4507316"/>
            <a:ext cx="2333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 Narrow" panose="020B0606020202030204" pitchFamily="34" charset="0"/>
              </a:rPr>
              <a:t>New &amp; old scrap</a:t>
            </a:r>
          </a:p>
        </p:txBody>
      </p:sp>
      <p:cxnSp>
        <p:nvCxnSpPr>
          <p:cNvPr id="165" name="Connecteur en arc 66"/>
          <p:cNvCxnSpPr>
            <a:stCxn id="17" idx="2"/>
          </p:cNvCxnSpPr>
          <p:nvPr/>
        </p:nvCxnSpPr>
        <p:spPr>
          <a:xfrm rot="5400000" flipH="1" flipV="1">
            <a:off x="6598484" y="2781887"/>
            <a:ext cx="3175" cy="2367831"/>
          </a:xfrm>
          <a:prstGeom prst="bentConnector4">
            <a:avLst>
              <a:gd name="adj1" fmla="val -7200000"/>
              <a:gd name="adj2" fmla="val 9999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Connecteur en arc 66"/>
          <p:cNvCxnSpPr>
            <a:stCxn id="16" idx="2"/>
          </p:cNvCxnSpPr>
          <p:nvPr/>
        </p:nvCxnSpPr>
        <p:spPr>
          <a:xfrm rot="5400000" flipH="1">
            <a:off x="3157740" y="3360399"/>
            <a:ext cx="1588" cy="1212395"/>
          </a:xfrm>
          <a:prstGeom prst="bentConnector4">
            <a:avLst>
              <a:gd name="adj1" fmla="val -14395466"/>
              <a:gd name="adj2" fmla="val 100513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ZoneTexte 175"/>
          <p:cNvSpPr txBox="1"/>
          <p:nvPr/>
        </p:nvSpPr>
        <p:spPr>
          <a:xfrm>
            <a:off x="2467557" y="4126723"/>
            <a:ext cx="2333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 Narrow" panose="020B0606020202030204" pitchFamily="34" charset="0"/>
              </a:rPr>
              <a:t>Fabrication scrap</a:t>
            </a:r>
          </a:p>
        </p:txBody>
      </p:sp>
      <p:sp>
        <p:nvSpPr>
          <p:cNvPr id="177" name="ZoneTexte 176"/>
          <p:cNvSpPr txBox="1"/>
          <p:nvPr/>
        </p:nvSpPr>
        <p:spPr>
          <a:xfrm>
            <a:off x="5364916" y="4126723"/>
            <a:ext cx="2333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 Narrow" panose="020B0606020202030204" pitchFamily="34" charset="0"/>
              </a:rPr>
              <a:t>New scrap</a:t>
            </a:r>
          </a:p>
        </p:txBody>
      </p:sp>
    </p:spTree>
    <p:extLst>
      <p:ext uri="{BB962C8B-B14F-4D97-AF65-F5344CB8AC3E}">
        <p14:creationId xmlns:p14="http://schemas.microsoft.com/office/powerpoint/2010/main" val="25493563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34" grpId="0" animBg="1"/>
      <p:bldP spid="37" grpId="0"/>
      <p:bldP spid="39" grpId="0" animBg="1"/>
      <p:bldP spid="40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/>
      <p:bldP spid="48" grpId="0"/>
      <p:bldP spid="49" grpId="0"/>
      <p:bldP spid="50" grpId="0"/>
      <p:bldP spid="81" grpId="0"/>
      <p:bldP spid="87" grpId="0"/>
      <p:bldP spid="90" grpId="0"/>
      <p:bldP spid="94" grpId="0"/>
      <p:bldP spid="97" grpId="0"/>
      <p:bldP spid="107" grpId="0"/>
      <p:bldP spid="110" grpId="0"/>
      <p:bldP spid="120" grpId="0" animBg="1"/>
      <p:bldP spid="121" grpId="0" animBg="1"/>
      <p:bldP spid="122" grpId="0" animBg="1"/>
      <p:bldP spid="123" grpId="0" animBg="1"/>
      <p:bldP spid="124" grpId="0" animBg="1"/>
      <p:bldP spid="125" grpId="0"/>
      <p:bldP spid="127" grpId="0"/>
      <p:bldP spid="130" grpId="0"/>
      <p:bldP spid="135" grpId="0"/>
      <p:bldP spid="147" grpId="0"/>
      <p:bldP spid="157" grpId="0"/>
      <p:bldP spid="158" grpId="0"/>
      <p:bldP spid="164" grpId="0"/>
      <p:bldP spid="176" grpId="0"/>
      <p:bldP spid="17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47277" y="157060"/>
            <a:ext cx="8462464" cy="542025"/>
          </a:xfrm>
        </p:spPr>
        <p:txBody>
          <a:bodyPr/>
          <a:lstStyle/>
          <a:p>
            <a:r>
              <a:rPr lang="en-GB" dirty="0">
                <a:solidFill>
                  <a:srgbClr val="5284C2"/>
                </a:solidFill>
              </a:rPr>
              <a:t>Draw up the balances: material flows (Worldwide scale)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2"/>
          <a:srcRect l="4091"/>
          <a:stretch/>
        </p:blipFill>
        <p:spPr>
          <a:xfrm>
            <a:off x="0" y="1039340"/>
            <a:ext cx="9144672" cy="414225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22119" y="5045770"/>
            <a:ext cx="7966283" cy="16158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All flows are expressed in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Aluminium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mass equivalent value (in million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tonnes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Stock in 2014 equals stock in 2013 plus the stock change in 2014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Inconsistency in the mass balances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Ellipse 4"/>
          <p:cNvSpPr/>
          <p:nvPr/>
        </p:nvSpPr>
        <p:spPr>
          <a:xfrm>
            <a:off x="259977" y="1039340"/>
            <a:ext cx="941293" cy="1416989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èche droite 5"/>
          <p:cNvSpPr/>
          <p:nvPr/>
        </p:nvSpPr>
        <p:spPr>
          <a:xfrm rot="16200000">
            <a:off x="192884" y="3437539"/>
            <a:ext cx="1075480" cy="421341"/>
          </a:xfrm>
          <a:prstGeom prst="rightArrow">
            <a:avLst/>
          </a:prstGeom>
          <a:solidFill>
            <a:schemeClr val="accent6">
              <a:alpha val="39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èche droite 10"/>
          <p:cNvSpPr/>
          <p:nvPr/>
        </p:nvSpPr>
        <p:spPr>
          <a:xfrm>
            <a:off x="1461247" y="2604490"/>
            <a:ext cx="546847" cy="421341"/>
          </a:xfrm>
          <a:prstGeom prst="rightArrow">
            <a:avLst/>
          </a:prstGeom>
          <a:solidFill>
            <a:srgbClr val="5284C2">
              <a:alpha val="45000"/>
            </a:srgbClr>
          </a:solidFill>
          <a:ln>
            <a:solidFill>
              <a:srgbClr val="5284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èche droite 11"/>
          <p:cNvSpPr/>
          <p:nvPr/>
        </p:nvSpPr>
        <p:spPr>
          <a:xfrm rot="5400000">
            <a:off x="762129" y="3527916"/>
            <a:ext cx="1065991" cy="332243"/>
          </a:xfrm>
          <a:prstGeom prst="rightArrow">
            <a:avLst/>
          </a:prstGeom>
          <a:solidFill>
            <a:srgbClr val="5284C2">
              <a:alpha val="45000"/>
            </a:srgbClr>
          </a:solidFill>
          <a:ln>
            <a:solidFill>
              <a:srgbClr val="5284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7277" y="2778823"/>
            <a:ext cx="933654" cy="364458"/>
          </a:xfrm>
          <a:prstGeom prst="rect">
            <a:avLst/>
          </a:prstGeom>
          <a:solidFill>
            <a:srgbClr val="5284C2">
              <a:alpha val="45000"/>
            </a:srgbClr>
          </a:solidFill>
          <a:ln>
            <a:solidFill>
              <a:srgbClr val="5284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Ellipse 14"/>
          <p:cNvSpPr/>
          <p:nvPr/>
        </p:nvSpPr>
        <p:spPr>
          <a:xfrm>
            <a:off x="2390466" y="1039339"/>
            <a:ext cx="941293" cy="1416989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Ellipse 15"/>
          <p:cNvSpPr/>
          <p:nvPr/>
        </p:nvSpPr>
        <p:spPr>
          <a:xfrm>
            <a:off x="5015479" y="1107764"/>
            <a:ext cx="941293" cy="1416989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7316057" y="699085"/>
            <a:ext cx="1729962" cy="369332"/>
          </a:xfrm>
          <a:prstGeom prst="rect">
            <a:avLst/>
          </a:prstGeom>
          <a:ln w="28575">
            <a:solidFill>
              <a:srgbClr val="5284C2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Quantification</a:t>
            </a:r>
          </a:p>
        </p:txBody>
      </p:sp>
      <p:sp>
        <p:nvSpPr>
          <p:cNvPr id="18" name="Rectangle 17"/>
          <p:cNvSpPr/>
          <p:nvPr/>
        </p:nvSpPr>
        <p:spPr>
          <a:xfrm>
            <a:off x="-92485" y="4996933"/>
            <a:ext cx="214604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0152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1" grpId="0" animBg="1"/>
      <p:bldP spid="12" grpId="0" animBg="1"/>
      <p:bldP spid="14" grpId="0" animBg="1"/>
      <p:bldP spid="15" grpId="0" animBg="1"/>
      <p:bldP spid="1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353971" y="336827"/>
            <a:ext cx="8462464" cy="542025"/>
          </a:xfrm>
        </p:spPr>
        <p:txBody>
          <a:bodyPr/>
          <a:lstStyle/>
          <a:p>
            <a:r>
              <a:rPr lang="en-GB" dirty="0">
                <a:solidFill>
                  <a:srgbClr val="5284C2"/>
                </a:solidFill>
              </a:rPr>
              <a:t>Data reconciliation with STAN </a:t>
            </a:r>
            <a:r>
              <a:rPr lang="en-GB" dirty="0" err="1">
                <a:solidFill>
                  <a:srgbClr val="5284C2"/>
                </a:solidFill>
              </a:rPr>
              <a:t>sofware</a:t>
            </a:r>
            <a:endParaRPr lang="en-GB" dirty="0">
              <a:solidFill>
                <a:srgbClr val="5284C2"/>
              </a:solidFill>
            </a:endParaRPr>
          </a:p>
        </p:txBody>
      </p:sp>
      <p:pic>
        <p:nvPicPr>
          <p:cNvPr id="3074" name="Picture 2" descr="Image result for stan softwa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683" y="233864"/>
            <a:ext cx="1586036" cy="644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/>
          <p:cNvSpPr/>
          <p:nvPr/>
        </p:nvSpPr>
        <p:spPr>
          <a:xfrm>
            <a:off x="185026" y="908646"/>
            <a:ext cx="863140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Measurements and estimates are subject to errors (e.g. inconstancies in the law of mass conservation)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Data reconciliation statistically adjusts the values to resolve contradictions and find the data that fit the model the best 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2000601"/>
            <a:ext cx="9144000" cy="388097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85026" y="5811816"/>
            <a:ext cx="70741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Most probable value (A) with associated uncertainty (b) is calculated: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5751309"/>
            <a:ext cx="214604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7308720" y="1924858"/>
            <a:ext cx="1729962" cy="369332"/>
          </a:xfrm>
          <a:prstGeom prst="rect">
            <a:avLst/>
          </a:prstGeom>
          <a:ln w="28575">
            <a:solidFill>
              <a:srgbClr val="5284C2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Quantification</a:t>
            </a:r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xmlns="" id="{67F5F1AE-5CFE-4ECC-90B5-73D9AD52289C}"/>
              </a:ext>
            </a:extLst>
          </p:cNvPr>
          <p:cNvCxnSpPr/>
          <p:nvPr/>
        </p:nvCxnSpPr>
        <p:spPr>
          <a:xfrm>
            <a:off x="3722121" y="6289940"/>
            <a:ext cx="185655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llipse 2">
            <a:extLst>
              <a:ext uri="{FF2B5EF4-FFF2-40B4-BE49-F238E27FC236}">
                <a16:creationId xmlns:a16="http://schemas.microsoft.com/office/drawing/2014/main" xmlns="" id="{13BEDA82-6BCA-469A-92CA-45B15BB6ECE3}"/>
              </a:ext>
            </a:extLst>
          </p:cNvPr>
          <p:cNvSpPr/>
          <p:nvPr/>
        </p:nvSpPr>
        <p:spPr>
          <a:xfrm>
            <a:off x="4250553" y="6151440"/>
            <a:ext cx="799693" cy="27699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A ±b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51842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353971" y="336827"/>
            <a:ext cx="8462464" cy="542025"/>
          </a:xfrm>
        </p:spPr>
        <p:txBody>
          <a:bodyPr/>
          <a:lstStyle/>
          <a:p>
            <a:r>
              <a:rPr lang="en-GB" dirty="0">
                <a:solidFill>
                  <a:srgbClr val="5284C2"/>
                </a:solidFill>
              </a:rPr>
              <a:t>Recycling rates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1967" y="607839"/>
            <a:ext cx="9144000" cy="404081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7992" y="4463986"/>
            <a:ext cx="214604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242596" y="4711187"/>
                <a:ext cx="6026083" cy="9389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Metal-specific recovery rate 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= </a:t>
                </a:r>
                <a14:m>
                  <m:oMath xmlns:m="http://schemas.openxmlformats.org/officeDocument/2006/math" xmlns="">
                    <m:f>
                      <m:fPr>
                        <m:type m:val="skw"/>
                        <m:ctrlPr>
                          <a:rPr lang="en-US" sz="2000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fr-FR" sz="20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𝟐𝟕</m:t>
                        </m:r>
                      </m:num>
                      <m:den>
                        <m:r>
                          <a:rPr lang="fr-FR" sz="20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fr-FR" sz="20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𝟏𝟐</m:t>
                        </m:r>
                        <m:r>
                          <a:rPr lang="fr-FR" sz="20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  <m:r>
                          <a:rPr lang="fr-FR" sz="20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𝟏𝟗</m:t>
                        </m:r>
                        <m:r>
                          <a:rPr lang="fr-FR" sz="20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</m:den>
                    </m:f>
                    <m:r>
                      <a:rPr lang="fr-FR" sz="2000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fr-FR" sz="2000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𝟖𝟕</m:t>
                    </m:r>
                    <m:r>
                      <a:rPr lang="fr-FR" sz="2000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%</m:t>
                    </m:r>
                  </m:oMath>
                </a14:m>
                <a:r>
                  <a:rPr lang="en-US" sz="1600" b="1" dirty="0">
                    <a:solidFill>
                      <a:srgbClr val="5284C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endParaRPr lang="en-US" b="1" dirty="0">
                  <a:solidFill>
                    <a:srgbClr val="5284C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sz="16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sz="16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596" y="4711187"/>
                <a:ext cx="6026083" cy="938975"/>
              </a:xfrm>
              <a:prstGeom prst="rect">
                <a:avLst/>
              </a:prstGeom>
              <a:blipFill>
                <a:blip r:embed="rId3"/>
                <a:stretch>
                  <a:fillRect l="-911" t="-68831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195422" y="5133972"/>
                <a:ext cx="7998319" cy="104746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742950" indent="-742950">
                  <a:defRPr/>
                </a:pPr>
                <a:r>
                  <a:rPr lang="en-US" sz="1600" dirty="0">
                    <a:latin typeface="+mn-lt"/>
                  </a:rPr>
                  <a:t> </a:t>
                </a:r>
              </a:p>
              <a:p>
                <a:pPr indent="-742950">
                  <a:defRPr/>
                </a:pPr>
                <a:r>
                  <a:rPr lang="en-US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Recycled content of ingots flow </a:t>
                </a:r>
                <a14:m>
                  <m:oMath xmlns:m="http://schemas.openxmlformats.org/officeDocument/2006/math" xmlns="">
                    <m:r>
                      <a:rPr lang="fr-FR" sz="2000" b="1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f>
                      <m:fPr>
                        <m:type m:val="skw"/>
                        <m:ctrlPr>
                          <a:rPr lang="fr-FR" sz="20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fr-FR" sz="20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fr-FR" sz="20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𝟐𝟕</m:t>
                        </m:r>
                        <m:r>
                          <a:rPr lang="fr-FR" sz="20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  <m:r>
                          <a:rPr lang="fr-FR" sz="20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𝟑𝟒</m:t>
                        </m:r>
                        <m:r>
                          <a:rPr lang="fr-FR" sz="20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</m:num>
                      <m:den>
                        <m:r>
                          <a:rPr lang="fr-FR" sz="20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fr-FR" sz="20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𝟓𝟓</m:t>
                        </m:r>
                        <m:r>
                          <a:rPr lang="fr-FR" sz="20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  <m:r>
                          <a:rPr lang="fr-FR" sz="20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𝟏</m:t>
                        </m:r>
                        <m:r>
                          <a:rPr lang="fr-FR" sz="20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fr-FR" sz="20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𝟏</m:t>
                        </m:r>
                        <m:r>
                          <a:rPr lang="fr-FR" sz="20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  <m:r>
                          <a:rPr lang="fr-FR" sz="20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𝟐𝟕</m:t>
                        </m:r>
                        <m:r>
                          <a:rPr lang="fr-FR" sz="20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  <m:r>
                          <a:rPr lang="fr-FR" sz="20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𝟑𝟒</m:t>
                        </m:r>
                        <m:r>
                          <a:rPr lang="fr-FR" sz="20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</m:den>
                    </m:f>
                    <m:r>
                      <a:rPr lang="fr-FR" sz="2000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fr-FR" sz="2000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𝟓𝟐</m:t>
                    </m:r>
                    <m:r>
                      <a:rPr lang="fr-FR" sz="2000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%</m:t>
                    </m:r>
                  </m:oMath>
                </a14:m>
                <a:endParaRPr lang="en-US" b="1" dirty="0">
                  <a:solidFill>
                    <a:srgbClr val="5284C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742950" indent="-742950">
                  <a:defRPr/>
                </a:pPr>
                <a:endParaRPr lang="en-US" sz="2000" dirty="0">
                  <a:latin typeface="+mn-lt"/>
                  <a:ea typeface="Calibri"/>
                  <a:cs typeface="Times New Roman"/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422" y="5133972"/>
                <a:ext cx="7998319" cy="1047466"/>
              </a:xfrm>
              <a:prstGeom prst="rect">
                <a:avLst/>
              </a:prstGeom>
              <a:blipFill>
                <a:blip r:embed="rId4"/>
                <a:stretch>
                  <a:fillRect l="-610" t="-35465" b="-604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/>
          <p:cNvSpPr/>
          <p:nvPr/>
        </p:nvSpPr>
        <p:spPr>
          <a:xfrm>
            <a:off x="5840027" y="215589"/>
            <a:ext cx="3196174" cy="39225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  <a:cs typeface="Calibri" panose="020F0502020204030204" pitchFamily="34" charset="0"/>
              </a:rPr>
              <a:t>Interpretation</a:t>
            </a:r>
          </a:p>
        </p:txBody>
      </p:sp>
    </p:spTree>
    <p:extLst>
      <p:ext uri="{BB962C8B-B14F-4D97-AF65-F5344CB8AC3E}">
        <p14:creationId xmlns:p14="http://schemas.microsoft.com/office/powerpoint/2010/main" val="2821465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92" y="1344706"/>
            <a:ext cx="9126446" cy="4132730"/>
          </a:xfrm>
          <a:prstGeom prst="rect">
            <a:avLst/>
          </a:prstGeom>
        </p:spPr>
      </p:pic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353971" y="238507"/>
            <a:ext cx="8462464" cy="542025"/>
          </a:xfrm>
        </p:spPr>
        <p:txBody>
          <a:bodyPr/>
          <a:lstStyle/>
          <a:p>
            <a:r>
              <a:rPr lang="en-GB" dirty="0">
                <a:solidFill>
                  <a:srgbClr val="5284C2"/>
                </a:solidFill>
              </a:rPr>
              <a:t>Comparison between the regions in 2017</a:t>
            </a:r>
            <a:br>
              <a:rPr lang="en-GB" dirty="0">
                <a:solidFill>
                  <a:srgbClr val="5284C2"/>
                </a:solidFill>
              </a:rPr>
            </a:br>
            <a:r>
              <a:rPr lang="en-GB" dirty="0">
                <a:solidFill>
                  <a:srgbClr val="5284C2"/>
                </a:solidFill>
              </a:rPr>
              <a:t>(China / Europe / Rest of the world)</a:t>
            </a:r>
          </a:p>
        </p:txBody>
      </p:sp>
      <p:sp>
        <p:nvSpPr>
          <p:cNvPr id="9" name="Rectangle 8"/>
          <p:cNvSpPr/>
          <p:nvPr/>
        </p:nvSpPr>
        <p:spPr>
          <a:xfrm>
            <a:off x="27992" y="4463986"/>
            <a:ext cx="214604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7259216" y="238507"/>
            <a:ext cx="1729962" cy="369332"/>
          </a:xfrm>
          <a:prstGeom prst="rect">
            <a:avLst/>
          </a:prstGeom>
          <a:ln w="28575">
            <a:solidFill>
              <a:srgbClr val="5284C2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Quantification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284664" y="6195178"/>
            <a:ext cx="78577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hlinkClick r:id="rId3"/>
              </a:rPr>
              <a:t>http://www.world-aluminium.org/statistics/massflow/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615083" y="1165412"/>
            <a:ext cx="528918" cy="23487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ZoneTexte 7"/>
          <p:cNvSpPr txBox="1"/>
          <p:nvPr/>
        </p:nvSpPr>
        <p:spPr>
          <a:xfrm>
            <a:off x="802390" y="5694366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Bauxite</a:t>
            </a:r>
          </a:p>
        </p:txBody>
      </p:sp>
      <p:sp>
        <p:nvSpPr>
          <p:cNvPr id="16" name="ZoneTexte 15"/>
          <p:cNvSpPr txBox="1"/>
          <p:nvPr/>
        </p:nvSpPr>
        <p:spPr>
          <a:xfrm>
            <a:off x="1784050" y="5680030"/>
            <a:ext cx="13268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Alumina + scrap</a:t>
            </a:r>
          </a:p>
        </p:txBody>
      </p:sp>
      <p:sp>
        <p:nvSpPr>
          <p:cNvPr id="20" name="Parenthèse ouvrante 19"/>
          <p:cNvSpPr/>
          <p:nvPr/>
        </p:nvSpPr>
        <p:spPr>
          <a:xfrm rot="16200000">
            <a:off x="1090453" y="5014516"/>
            <a:ext cx="338277" cy="1048963"/>
          </a:xfrm>
          <a:prstGeom prst="leftBracket">
            <a:avLst>
              <a:gd name="adj" fmla="val 16644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Parenthèse ouvrante 20"/>
          <p:cNvSpPr/>
          <p:nvPr/>
        </p:nvSpPr>
        <p:spPr>
          <a:xfrm rot="16200000">
            <a:off x="2202308" y="4951619"/>
            <a:ext cx="338282" cy="1174752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Parenthèse ouvrante 21"/>
          <p:cNvSpPr/>
          <p:nvPr/>
        </p:nvSpPr>
        <p:spPr>
          <a:xfrm rot="16200000">
            <a:off x="3348261" y="4980423"/>
            <a:ext cx="341249" cy="1120119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Parenthèse ouvrante 22"/>
          <p:cNvSpPr/>
          <p:nvPr/>
        </p:nvSpPr>
        <p:spPr>
          <a:xfrm rot="16200000">
            <a:off x="4493312" y="4955490"/>
            <a:ext cx="346019" cy="1174752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arenthèse ouvrante 23"/>
          <p:cNvSpPr/>
          <p:nvPr/>
        </p:nvSpPr>
        <p:spPr>
          <a:xfrm rot="16200000">
            <a:off x="5634781" y="4988774"/>
            <a:ext cx="357956" cy="1120119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ZoneTexte 24"/>
          <p:cNvSpPr txBox="1"/>
          <p:nvPr/>
        </p:nvSpPr>
        <p:spPr>
          <a:xfrm>
            <a:off x="3093394" y="5687479"/>
            <a:ext cx="1201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Ingots</a:t>
            </a:r>
          </a:p>
        </p:txBody>
      </p:sp>
      <p:sp>
        <p:nvSpPr>
          <p:cNvPr id="26" name="ZoneTexte 25"/>
          <p:cNvSpPr txBox="1"/>
          <p:nvPr/>
        </p:nvSpPr>
        <p:spPr>
          <a:xfrm>
            <a:off x="4213514" y="5687479"/>
            <a:ext cx="1201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Semis</a:t>
            </a:r>
          </a:p>
        </p:txBody>
      </p:sp>
      <p:sp>
        <p:nvSpPr>
          <p:cNvPr id="27" name="ZoneTexte 26"/>
          <p:cNvSpPr txBox="1"/>
          <p:nvPr/>
        </p:nvSpPr>
        <p:spPr>
          <a:xfrm>
            <a:off x="5397048" y="5715585"/>
            <a:ext cx="12010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Final Products</a:t>
            </a:r>
          </a:p>
        </p:txBody>
      </p:sp>
      <p:sp>
        <p:nvSpPr>
          <p:cNvPr id="28" name="Parenthèse ouvrante 27"/>
          <p:cNvSpPr/>
          <p:nvPr/>
        </p:nvSpPr>
        <p:spPr>
          <a:xfrm rot="16200000">
            <a:off x="6750375" y="4993321"/>
            <a:ext cx="367052" cy="1120119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ZoneTexte 28"/>
          <p:cNvSpPr txBox="1"/>
          <p:nvPr/>
        </p:nvSpPr>
        <p:spPr>
          <a:xfrm>
            <a:off x="6517190" y="5724680"/>
            <a:ext cx="12010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EoL</a:t>
            </a:r>
            <a:r>
              <a:rPr lang="en-US" dirty="0"/>
              <a:t> Products</a:t>
            </a:r>
          </a:p>
        </p:txBody>
      </p:sp>
      <p:sp>
        <p:nvSpPr>
          <p:cNvPr id="30" name="Parenthèse ouvrante 29"/>
          <p:cNvSpPr/>
          <p:nvPr/>
        </p:nvSpPr>
        <p:spPr>
          <a:xfrm rot="10800000">
            <a:off x="3761849" y="1532963"/>
            <a:ext cx="80759" cy="651475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Parenthèse ouvrante 30"/>
          <p:cNvSpPr/>
          <p:nvPr/>
        </p:nvSpPr>
        <p:spPr>
          <a:xfrm rot="10800000">
            <a:off x="7942137" y="1577788"/>
            <a:ext cx="170921" cy="1213301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ZoneTexte 31"/>
          <p:cNvSpPr txBox="1"/>
          <p:nvPr/>
        </p:nvSpPr>
        <p:spPr>
          <a:xfrm>
            <a:off x="3925194" y="1512479"/>
            <a:ext cx="22156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 + Old </a:t>
            </a:r>
          </a:p>
          <a:p>
            <a:r>
              <a:rPr lang="en-US" dirty="0"/>
              <a:t>scrap</a:t>
            </a:r>
          </a:p>
        </p:txBody>
      </p:sp>
      <p:sp>
        <p:nvSpPr>
          <p:cNvPr id="33" name="ZoneTexte 32"/>
          <p:cNvSpPr txBox="1"/>
          <p:nvPr/>
        </p:nvSpPr>
        <p:spPr>
          <a:xfrm>
            <a:off x="8113058" y="1835645"/>
            <a:ext cx="12010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Old</a:t>
            </a:r>
          </a:p>
          <a:p>
            <a:r>
              <a:rPr lang="en-US" dirty="0"/>
              <a:t>scrap</a:t>
            </a:r>
          </a:p>
        </p:txBody>
      </p:sp>
    </p:spTree>
    <p:extLst>
      <p:ext uri="{BB962C8B-B14F-4D97-AF65-F5344CB8AC3E}">
        <p14:creationId xmlns:p14="http://schemas.microsoft.com/office/powerpoint/2010/main" val="14720514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1" grpId="0" animBg="1"/>
      <p:bldP spid="22" grpId="0" animBg="1"/>
      <p:bldP spid="23" grpId="0" animBg="1"/>
      <p:bldP spid="24" grpId="0" animBg="1"/>
      <p:bldP spid="25" grpId="0"/>
      <p:bldP spid="26" grpId="0"/>
      <p:bldP spid="27" grpId="0"/>
      <p:bldP spid="28" grpId="0" animBg="1"/>
      <p:bldP spid="29" grpId="0"/>
      <p:bldP spid="30" grpId="0" animBg="1"/>
      <p:bldP spid="31" grpId="0" animBg="1"/>
      <p:bldP spid="32" grpId="0"/>
      <p:bldP spid="3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340768" y="386656"/>
            <a:ext cx="6918448" cy="542025"/>
          </a:xfrm>
        </p:spPr>
        <p:txBody>
          <a:bodyPr/>
          <a:lstStyle/>
          <a:p>
            <a:r>
              <a:rPr lang="en-GB" dirty="0">
                <a:solidFill>
                  <a:srgbClr val="5284C2"/>
                </a:solidFill>
              </a:rPr>
              <a:t>Comparison of Bauxite &amp; Alumina flows in 2017 (China / Europe)</a:t>
            </a:r>
          </a:p>
        </p:txBody>
      </p:sp>
      <p:sp>
        <p:nvSpPr>
          <p:cNvPr id="9" name="Rectangle 8"/>
          <p:cNvSpPr/>
          <p:nvPr/>
        </p:nvSpPr>
        <p:spPr>
          <a:xfrm>
            <a:off x="27992" y="4463986"/>
            <a:ext cx="214604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7259216" y="238507"/>
            <a:ext cx="1729962" cy="369332"/>
          </a:xfrm>
          <a:prstGeom prst="rect">
            <a:avLst/>
          </a:prstGeom>
          <a:ln w="28575">
            <a:solidFill>
              <a:srgbClr val="5284C2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Quantification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266497" y="6094288"/>
            <a:ext cx="78577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hlinkClick r:id="rId2"/>
              </a:rPr>
              <a:t>http://www.world-aluminium.org/statistics/massflow/</a:t>
            </a:r>
            <a:endParaRPr lang="en-US" dirty="0"/>
          </a:p>
        </p:txBody>
      </p:sp>
      <p:graphicFrame>
        <p:nvGraphicFramePr>
          <p:cNvPr id="2" name="Tableau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3929280"/>
              </p:ext>
            </p:extLst>
          </p:nvPr>
        </p:nvGraphicFramePr>
        <p:xfrm>
          <a:off x="422438" y="1791549"/>
          <a:ext cx="8096204" cy="2849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810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04810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19579">
                <a:tc>
                  <a:txBody>
                    <a:bodyPr/>
                    <a:lstStyle/>
                    <a:p>
                      <a:r>
                        <a:rPr lang="en-US" sz="2400" dirty="0"/>
                        <a:t>China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Europe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15199">
                <a:tc>
                  <a:txBody>
                    <a:bodyPr/>
                    <a:lstStyle/>
                    <a:p>
                      <a:endParaRPr lang="en-US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US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Refining input: </a:t>
                      </a:r>
                    </a:p>
                    <a:p>
                      <a:r>
                        <a:rPr lang="en-US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39,9 </a:t>
                      </a:r>
                      <a:r>
                        <a:rPr lang="en-US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r>
                        <a:rPr lang="en-US" b="1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tonnes</a:t>
                      </a:r>
                      <a:r>
                        <a:rPr lang="en-US" b="1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of Bauxite</a:t>
                      </a:r>
                    </a:p>
                    <a:p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(67% domestic – 32% import)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Refining input: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 </a:t>
                      </a:r>
                      <a:r>
                        <a:rPr lang="en-US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r>
                        <a:rPr lang="en-US" b="1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tonnes</a:t>
                      </a:r>
                      <a:r>
                        <a:rPr lang="en-US" b="1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of Bauxite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(4,4% domestic – 95,6% import)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5199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Bef>
                          <a:spcPts val="600"/>
                        </a:spcBef>
                      </a:pPr>
                      <a:endParaRPr lang="en-US" sz="1800" b="1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algn="l" defTabSz="914400" rtl="0" eaLnBrk="1" latinLnBrk="0" hangingPunct="1">
                        <a:spcBef>
                          <a:spcPts val="600"/>
                        </a:spcBef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Output: 35,6 </a:t>
                      </a:r>
                      <a:r>
                        <a:rPr lang="en-US" sz="1800" b="1" kern="1200" dirty="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Mtonnes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of Alumina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(total </a:t>
                      </a:r>
                      <a:r>
                        <a:rPr lang="en-US" sz="1600" kern="1200" baseline="0" dirty="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ouputs</a:t>
                      </a:r>
                      <a:r>
                        <a:rPr lang="en-US" sz="1600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: 89% Alumina – 9% residue – 2% stocks)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algn="l" defTabSz="914400" rtl="0" eaLnBrk="1" latinLnBrk="0" hangingPunct="1"/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Output: 3,28</a:t>
                      </a:r>
                      <a:r>
                        <a:rPr 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1" kern="1200" dirty="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Mtonnes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of Alumina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r>
                        <a:rPr lang="en-US" sz="16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(total outputs: 81% Alumina – 8% residue – 11% stocks)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98256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353971" y="336827"/>
            <a:ext cx="8462464" cy="542025"/>
          </a:xfrm>
        </p:spPr>
        <p:txBody>
          <a:bodyPr/>
          <a:lstStyle/>
          <a:p>
            <a:r>
              <a:rPr lang="en-GB" dirty="0">
                <a:solidFill>
                  <a:srgbClr val="5284C2"/>
                </a:solidFill>
              </a:rPr>
              <a:t>Comparison of Aluminium production in 2017 </a:t>
            </a:r>
            <a:br>
              <a:rPr lang="en-GB" dirty="0">
                <a:solidFill>
                  <a:srgbClr val="5284C2"/>
                </a:solidFill>
              </a:rPr>
            </a:br>
            <a:r>
              <a:rPr lang="en-GB" dirty="0">
                <a:solidFill>
                  <a:srgbClr val="5284C2"/>
                </a:solidFill>
              </a:rPr>
              <a:t>(China / Europe)</a:t>
            </a:r>
          </a:p>
        </p:txBody>
      </p:sp>
      <p:sp>
        <p:nvSpPr>
          <p:cNvPr id="9" name="Rectangle 8"/>
          <p:cNvSpPr/>
          <p:nvPr/>
        </p:nvSpPr>
        <p:spPr>
          <a:xfrm>
            <a:off x="27992" y="4463986"/>
            <a:ext cx="214604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7259216" y="238507"/>
            <a:ext cx="1729962" cy="369332"/>
          </a:xfrm>
          <a:prstGeom prst="rect">
            <a:avLst/>
          </a:prstGeom>
          <a:ln w="28575">
            <a:solidFill>
              <a:srgbClr val="5284C2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Quantification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266497" y="6094288"/>
            <a:ext cx="78577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hlinkClick r:id="rId2"/>
              </a:rPr>
              <a:t>http://www.world-aluminium.org/statistics/massflow/</a:t>
            </a:r>
            <a:endParaRPr lang="en-US" dirty="0"/>
          </a:p>
        </p:txBody>
      </p:sp>
      <p:graphicFrame>
        <p:nvGraphicFramePr>
          <p:cNvPr id="2" name="Tableau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0334827"/>
              </p:ext>
            </p:extLst>
          </p:nvPr>
        </p:nvGraphicFramePr>
        <p:xfrm>
          <a:off x="335792" y="1350477"/>
          <a:ext cx="8653386" cy="47329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889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46442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49236">
                <a:tc>
                  <a:txBody>
                    <a:bodyPr/>
                    <a:lstStyle/>
                    <a:p>
                      <a:r>
                        <a:rPr lang="en-US" sz="2400" dirty="0"/>
                        <a:t>China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Europe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168014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Production inputs: 47,2 </a:t>
                      </a:r>
                      <a:r>
                        <a:rPr lang="en-US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r>
                        <a:rPr lang="en-US" b="1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tonnes</a:t>
                      </a:r>
                      <a:r>
                        <a:rPr lang="en-US" b="1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  <a:p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(77,3% local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Aluminia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– 20,1% local scrap – 2,6% import scrap)</a:t>
                      </a:r>
                    </a:p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Production inputs: 10,0 </a:t>
                      </a:r>
                      <a:r>
                        <a:rPr lang="en-US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r>
                        <a:rPr lang="en-US" b="1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tonnes</a:t>
                      </a:r>
                      <a:r>
                        <a:rPr lang="en-US" b="1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(50,2% local scrap – 26,2% import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Aluminia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– 21,5% local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Aluminia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- others)</a:t>
                      </a:r>
                    </a:p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246181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Production output: </a:t>
                      </a:r>
                      <a:r>
                        <a:rPr lang="en-US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35,9 </a:t>
                      </a:r>
                      <a:r>
                        <a:rPr lang="en-US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Mtonnes</a:t>
                      </a:r>
                      <a:r>
                        <a:rPr lang="en-US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of primary </a:t>
                      </a:r>
                      <a:r>
                        <a:rPr lang="en-US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Aluminium</a:t>
                      </a:r>
                      <a:r>
                        <a:rPr lang="en-US" b="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(77,4%)</a:t>
                      </a:r>
                    </a:p>
                    <a:p>
                      <a:r>
                        <a:rPr lang="en-US" b="1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10,5 </a:t>
                      </a:r>
                      <a:r>
                        <a:rPr lang="en-US" b="1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Mtonnes</a:t>
                      </a:r>
                      <a:r>
                        <a:rPr lang="en-US" b="1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of Recycled Aluminum (22,6%)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aseline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(93,6% domestic – 1% export – 5,4% stocks &amp; others)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Production output: </a:t>
                      </a:r>
                      <a:r>
                        <a:rPr lang="en-US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4,1 </a:t>
                      </a:r>
                      <a:r>
                        <a:rPr lang="en-US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Mtonnes</a:t>
                      </a:r>
                      <a:r>
                        <a:rPr lang="en-US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of primary </a:t>
                      </a:r>
                      <a:r>
                        <a:rPr lang="en-US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Aluminium</a:t>
                      </a:r>
                      <a:r>
                        <a:rPr lang="en-US" b="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(46,1%)</a:t>
                      </a:r>
                    </a:p>
                    <a:p>
                      <a:r>
                        <a:rPr lang="en-US" b="1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4,8 </a:t>
                      </a:r>
                      <a:r>
                        <a:rPr lang="en-US" b="1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Mtonnes</a:t>
                      </a:r>
                      <a:r>
                        <a:rPr lang="en-US" b="1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of Recycled Aluminum (53,9%)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aseline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(98,7% domestic – 1,3% export – 2,4% stocks &amp; others)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0099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Ingots per capita: 3,56 kg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Ingots per capita: 3,00 kg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39115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353971" y="336827"/>
            <a:ext cx="8462464" cy="542025"/>
          </a:xfrm>
        </p:spPr>
        <p:txBody>
          <a:bodyPr/>
          <a:lstStyle/>
          <a:p>
            <a:r>
              <a:rPr lang="en-GB" dirty="0">
                <a:solidFill>
                  <a:srgbClr val="5284C2"/>
                </a:solidFill>
              </a:rPr>
              <a:t>Comparison of in-use stock and flows in 2017 </a:t>
            </a:r>
            <a:br>
              <a:rPr lang="en-GB" dirty="0">
                <a:solidFill>
                  <a:srgbClr val="5284C2"/>
                </a:solidFill>
              </a:rPr>
            </a:br>
            <a:r>
              <a:rPr lang="en-GB" dirty="0">
                <a:solidFill>
                  <a:srgbClr val="5284C2"/>
                </a:solidFill>
              </a:rPr>
              <a:t>(China / Europe)</a:t>
            </a:r>
          </a:p>
        </p:txBody>
      </p:sp>
      <p:sp>
        <p:nvSpPr>
          <p:cNvPr id="9" name="Rectangle 8"/>
          <p:cNvSpPr/>
          <p:nvPr/>
        </p:nvSpPr>
        <p:spPr>
          <a:xfrm>
            <a:off x="27992" y="4463986"/>
            <a:ext cx="214604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7259216" y="238507"/>
            <a:ext cx="1729962" cy="369332"/>
          </a:xfrm>
          <a:prstGeom prst="rect">
            <a:avLst/>
          </a:prstGeom>
          <a:ln w="28575">
            <a:solidFill>
              <a:srgbClr val="5284C2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Quantification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266497" y="6094288"/>
            <a:ext cx="78577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hlinkClick r:id="rId2"/>
              </a:rPr>
              <a:t>http://www.world-aluminium.org/statistics/massflow/</a:t>
            </a:r>
            <a:endParaRPr lang="en-US" dirty="0"/>
          </a:p>
        </p:txBody>
      </p:sp>
      <p:graphicFrame>
        <p:nvGraphicFramePr>
          <p:cNvPr id="2" name="Tableau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4991701"/>
              </p:ext>
            </p:extLst>
          </p:nvPr>
        </p:nvGraphicFramePr>
        <p:xfrm>
          <a:off x="431404" y="1372098"/>
          <a:ext cx="8096204" cy="32765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810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04810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19579">
                <a:tc>
                  <a:txBody>
                    <a:bodyPr/>
                    <a:lstStyle/>
                    <a:p>
                      <a:r>
                        <a:rPr lang="en-US" sz="2400" dirty="0"/>
                        <a:t>China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Europe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15199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 input: 28,7 Million</a:t>
                      </a:r>
                      <a:r>
                        <a:rPr lang="en-US" b="1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="1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tonnes</a:t>
                      </a:r>
                      <a:endParaRPr lang="en-US" b="1" baseline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(96% domestic – 4% import)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 input: 12,1 Million</a:t>
                      </a:r>
                      <a:r>
                        <a:rPr lang="en-US" b="1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="1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tonnes</a:t>
                      </a:r>
                      <a:r>
                        <a:rPr lang="en-US" b="1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(67% domestic – 33% import)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5199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In-use stock: 235 Million </a:t>
                      </a:r>
                      <a:r>
                        <a:rPr lang="en-US" sz="1800" b="1" kern="1200" dirty="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tonnes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algn="l" defTabSz="914400" rtl="0" eaLnBrk="1" latinLnBrk="0" hangingPunct="1"/>
                      <a:r>
                        <a:rPr lang="en-US" sz="1600" i="1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(cars, building and construction etc.)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800" i="1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Per capita:</a:t>
                      </a:r>
                      <a:r>
                        <a:rPr lang="en-US" sz="1800" i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165,6 kg/capita</a:t>
                      </a:r>
                      <a:endParaRPr lang="en-US" sz="1800" i="1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In-use stock: 183 Million </a:t>
                      </a:r>
                      <a:r>
                        <a:rPr lang="en-US" sz="1800" b="1" kern="1200" dirty="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tonnes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algn="l" defTabSz="914400" rtl="0" eaLnBrk="1" latinLnBrk="0" hangingPunct="1"/>
                      <a:endParaRPr lang="en-US" sz="180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1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Per capita:</a:t>
                      </a:r>
                      <a:r>
                        <a:rPr lang="en-US" sz="1800" i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269,5 kg/capita</a:t>
                      </a:r>
                      <a:endParaRPr lang="en-US" sz="1800" i="1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9905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End-of-life products: 4,6 </a:t>
                      </a:r>
                      <a:r>
                        <a:rPr lang="en-US" sz="1800" b="1" kern="1200" dirty="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Mtonnes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(75% old scrap recovered)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End-of-life products: 4,8 </a:t>
                      </a:r>
                      <a:r>
                        <a:rPr lang="en-US" sz="1800" b="1" kern="1200" dirty="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Mtonnes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(79% old scrap recovered)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6" name="ZoneTexte 5"/>
          <p:cNvSpPr txBox="1"/>
          <p:nvPr/>
        </p:nvSpPr>
        <p:spPr>
          <a:xfrm>
            <a:off x="366879" y="4940895"/>
            <a:ext cx="82252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↘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Trend:  The net annual increase in 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Chinese in-use stocks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is currently 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almost 4 times higher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than that of Europe or North America</a:t>
            </a:r>
          </a:p>
        </p:txBody>
      </p:sp>
    </p:spTree>
    <p:extLst>
      <p:ext uri="{BB962C8B-B14F-4D97-AF65-F5344CB8AC3E}">
        <p14:creationId xmlns:p14="http://schemas.microsoft.com/office/powerpoint/2010/main" val="2307518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2800" dirty="0"/>
              <a:t>Lecture (II): </a:t>
            </a:r>
            <a:r>
              <a:rPr lang="en-GB" sz="2800" dirty="0"/>
              <a:t>Procedures, applications &amp; perspectives</a:t>
            </a:r>
            <a:r>
              <a:rPr lang="en-US" sz="2800" dirty="0"/>
              <a:t/>
            </a:r>
            <a:br>
              <a:rPr lang="en-US" sz="2800" dirty="0"/>
            </a:br>
            <a:endParaRPr lang="en-US" sz="2800" dirty="0">
              <a:solidFill>
                <a:schemeClr val="accent6"/>
              </a:solidFill>
            </a:endParaRPr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487948" y="2096612"/>
            <a:ext cx="8342287" cy="4860000"/>
          </a:xfrm>
        </p:spPr>
        <p:txBody>
          <a:bodyPr/>
          <a:lstStyle/>
          <a:p>
            <a:pPr marL="0" indent="0">
              <a:buNone/>
            </a:pPr>
            <a:r>
              <a:rPr lang="en-GB" sz="1800" i="1" dirty="0">
                <a:solidFill>
                  <a:schemeClr val="bg1">
                    <a:lumMod val="65000"/>
                  </a:schemeClr>
                </a:solidFill>
                <a:cs typeface="Calibri" panose="020F0502020204030204" pitchFamily="34" charset="0"/>
              </a:rPr>
              <a:t>❶ </a:t>
            </a:r>
            <a:r>
              <a:rPr lang="en-GB" sz="1800" b="1" i="1" dirty="0">
                <a:solidFill>
                  <a:schemeClr val="bg1">
                    <a:lumMod val="65000"/>
                  </a:schemeClr>
                </a:solidFill>
              </a:rPr>
              <a:t>General context – Why using Material Flow Analysis?</a:t>
            </a:r>
          </a:p>
          <a:p>
            <a:pPr marL="0" indent="0">
              <a:buNone/>
            </a:pPr>
            <a:r>
              <a:rPr lang="en-GB" sz="1800" i="1" dirty="0">
                <a:solidFill>
                  <a:schemeClr val="bg1">
                    <a:lumMod val="65000"/>
                  </a:schemeClr>
                </a:solidFill>
                <a:cs typeface="Calibri" panose="020F0502020204030204" pitchFamily="34" charset="0"/>
              </a:rPr>
              <a:t>❷</a:t>
            </a:r>
            <a:r>
              <a:rPr lang="en-GB" sz="1800" b="1" i="1" dirty="0">
                <a:solidFill>
                  <a:schemeClr val="bg1">
                    <a:lumMod val="65000"/>
                  </a:schemeClr>
                </a:solidFill>
              </a:rPr>
              <a:t>What is Material Flow Analysis?</a:t>
            </a:r>
          </a:p>
          <a:p>
            <a:pPr marL="0" indent="0">
              <a:buNone/>
            </a:pPr>
            <a:endParaRPr lang="en-GB" sz="1800" b="1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en-GB" dirty="0">
                <a:cs typeface="Calibri" panose="020F0502020204030204" pitchFamily="34" charset="0"/>
              </a:rPr>
              <a:t>❸ </a:t>
            </a:r>
            <a:r>
              <a:rPr lang="en-GB" b="1" dirty="0"/>
              <a:t>How to carry out a Material Flow Analysis? </a:t>
            </a:r>
          </a:p>
          <a:p>
            <a:pPr lvl="1"/>
            <a:r>
              <a:rPr lang="en-GB" dirty="0"/>
              <a:t>General procedure</a:t>
            </a:r>
          </a:p>
          <a:p>
            <a:pPr lvl="1"/>
            <a:r>
              <a:rPr lang="en-GB" dirty="0"/>
              <a:t>Illustrative case study: Global aluminium cycle</a:t>
            </a:r>
          </a:p>
          <a:p>
            <a:pPr marL="0" indent="0">
              <a:buNone/>
            </a:pPr>
            <a:r>
              <a:rPr lang="en-GB" dirty="0">
                <a:cs typeface="Calibri" panose="020F0502020204030204" pitchFamily="34" charset="0"/>
              </a:rPr>
              <a:t>❹ </a:t>
            </a:r>
            <a:r>
              <a:rPr lang="en-GB" b="1" dirty="0">
                <a:cs typeface="Calibri" panose="020F0502020204030204" pitchFamily="34" charset="0"/>
              </a:rPr>
              <a:t>Perspectives &amp; conclusions</a:t>
            </a:r>
            <a:endParaRPr lang="en-GB" b="1" dirty="0"/>
          </a:p>
          <a:p>
            <a:pPr lvl="1"/>
            <a:r>
              <a:rPr lang="en-US" dirty="0"/>
              <a:t>Other types of MFA according to OECD</a:t>
            </a:r>
          </a:p>
          <a:p>
            <a:pPr lvl="1"/>
            <a:r>
              <a:rPr lang="en-GB" dirty="0"/>
              <a:t>Other sustainability tools</a:t>
            </a:r>
          </a:p>
          <a:p>
            <a:pPr lvl="1"/>
            <a:r>
              <a:rPr lang="en-GB" dirty="0"/>
              <a:t>Summary of the lecture</a:t>
            </a:r>
          </a:p>
          <a:p>
            <a:pPr marL="0" indent="0">
              <a:buNone/>
            </a:pPr>
            <a:endParaRPr lang="en-GB" b="1" dirty="0"/>
          </a:p>
        </p:txBody>
      </p:sp>
      <p:sp>
        <p:nvSpPr>
          <p:cNvPr id="3" name="Rectangle 2"/>
          <p:cNvSpPr/>
          <p:nvPr/>
        </p:nvSpPr>
        <p:spPr>
          <a:xfrm>
            <a:off x="487948" y="1474780"/>
            <a:ext cx="11188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70AD47"/>
                </a:solidFill>
                <a:ea typeface="+mj-ea"/>
                <a:cs typeface="Arial"/>
              </a:rPr>
              <a:t>Index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3209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327077" y="607839"/>
            <a:ext cx="8462464" cy="542025"/>
          </a:xfrm>
        </p:spPr>
        <p:txBody>
          <a:bodyPr/>
          <a:lstStyle/>
          <a:p>
            <a:r>
              <a:rPr lang="en-GB" dirty="0">
                <a:solidFill>
                  <a:srgbClr val="5284C2"/>
                </a:solidFill>
              </a:rPr>
              <a:t>Answer to the research question and conclusion (1/2)</a:t>
            </a:r>
          </a:p>
        </p:txBody>
      </p:sp>
      <p:sp>
        <p:nvSpPr>
          <p:cNvPr id="9" name="Rectangle 8"/>
          <p:cNvSpPr/>
          <p:nvPr/>
        </p:nvSpPr>
        <p:spPr>
          <a:xfrm>
            <a:off x="27992" y="4463986"/>
            <a:ext cx="214604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786238" y="115081"/>
            <a:ext cx="3196174" cy="39225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  <a:cs typeface="Calibri" panose="020F0502020204030204" pitchFamily="34" charset="0"/>
              </a:rPr>
              <a:t>Interpretation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327077" y="1446497"/>
            <a:ext cx="818816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“ The purpose of this study </a:t>
            </a:r>
            <a:r>
              <a:rPr lang="en-GB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 </a:t>
            </a:r>
            <a:r>
              <a:rPr lang="en-GB" sz="2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the quantification of regional stocks and flows </a:t>
            </a:r>
            <a:r>
              <a:rPr lang="en-GB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 rolled, extruded and casting alloys across space and over time, giving the industry the ability </a:t>
            </a:r>
            <a:r>
              <a:rPr lang="en-GB" sz="2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to evaluate the potential to recycle aluminium scrap most efficiently.” 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50780" y="3066569"/>
            <a:ext cx="821505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1,1 billions of </a:t>
            </a:r>
            <a:r>
              <a:rPr lang="en-US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tonnes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of primary </a:t>
            </a:r>
            <a:r>
              <a:rPr lang="en-US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Aluminium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produced between 1950 &amp; 2014</a:t>
            </a:r>
          </a:p>
          <a:p>
            <a:pPr marL="800100" lvl="1" indent="-342900">
              <a:buFont typeface="Calibri" panose="020F0502020204030204" pitchFamily="34" charset="0"/>
              <a:buChar char="–"/>
            </a:pP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860 million </a:t>
            </a:r>
            <a:r>
              <a:rPr lang="en-US" sz="2400" i="1" dirty="0" err="1">
                <a:latin typeface="Calibri" panose="020F0502020204030204" pitchFamily="34" charset="0"/>
                <a:cs typeface="Calibri" panose="020F0502020204030204" pitchFamily="34" charset="0"/>
              </a:rPr>
              <a:t>tonnes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 (78%) of which are still in-use</a:t>
            </a:r>
          </a:p>
          <a:p>
            <a:pPr marL="800100" lvl="1" indent="-342900">
              <a:buFont typeface="Calibri" panose="020F0502020204030204" pitchFamily="34" charset="0"/>
              <a:buChar char="–"/>
            </a:pP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80 million </a:t>
            </a:r>
            <a:r>
              <a:rPr lang="en-US" sz="2400" i="1" dirty="0" err="1">
                <a:latin typeface="Calibri" panose="020F0502020204030204" pitchFamily="34" charset="0"/>
                <a:cs typeface="Calibri" panose="020F0502020204030204" pitchFamily="34" charset="0"/>
              </a:rPr>
              <a:t>tonnes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 (~7%) are non-recycled products (post-use fate is not know)</a:t>
            </a:r>
          </a:p>
          <a:p>
            <a:pPr marL="800100" lvl="1" indent="-342900">
              <a:buFont typeface="Calibri" panose="020F0502020204030204" pitchFamily="34" charset="0"/>
              <a:buChar char="–"/>
            </a:pP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The remaining part is landfilled, incinerated or dissipated</a:t>
            </a:r>
          </a:p>
        </p:txBody>
      </p:sp>
    </p:spTree>
    <p:extLst>
      <p:ext uri="{BB962C8B-B14F-4D97-AF65-F5344CB8AC3E}">
        <p14:creationId xmlns:p14="http://schemas.microsoft.com/office/powerpoint/2010/main" val="29209650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280096" y="529782"/>
            <a:ext cx="8462464" cy="542025"/>
          </a:xfrm>
        </p:spPr>
        <p:txBody>
          <a:bodyPr/>
          <a:lstStyle/>
          <a:p>
            <a:r>
              <a:rPr lang="en-GB" dirty="0">
                <a:solidFill>
                  <a:srgbClr val="5284C2"/>
                </a:solidFill>
              </a:rPr>
              <a:t>Answer to the research question and conclusions (2/2)</a:t>
            </a:r>
          </a:p>
        </p:txBody>
      </p:sp>
      <p:sp>
        <p:nvSpPr>
          <p:cNvPr id="9" name="Rectangle 8"/>
          <p:cNvSpPr/>
          <p:nvPr/>
        </p:nvSpPr>
        <p:spPr>
          <a:xfrm>
            <a:off x="27992" y="4463986"/>
            <a:ext cx="214604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856633" y="126176"/>
            <a:ext cx="3196174" cy="39225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  <a:cs typeface="Calibri" panose="020F0502020204030204" pitchFamily="34" charset="0"/>
              </a:rPr>
              <a:t>Interpretation</a:t>
            </a:r>
          </a:p>
        </p:txBody>
      </p:sp>
      <p:sp>
        <p:nvSpPr>
          <p:cNvPr id="10" name="Rectangle 9"/>
          <p:cNvSpPr/>
          <p:nvPr/>
        </p:nvSpPr>
        <p:spPr>
          <a:xfrm>
            <a:off x="242596" y="1010287"/>
            <a:ext cx="82150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Aluminium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Scrap recycling</a:t>
            </a:r>
            <a:endParaRPr lang="en-US" sz="24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8" name="Groupe 17"/>
          <p:cNvGrpSpPr/>
          <p:nvPr/>
        </p:nvGrpSpPr>
        <p:grpSpPr>
          <a:xfrm>
            <a:off x="280096" y="1797008"/>
            <a:ext cx="3747247" cy="2294966"/>
            <a:chOff x="331694" y="1864659"/>
            <a:chExt cx="3747247" cy="2294966"/>
          </a:xfrm>
        </p:grpSpPr>
        <p:pic>
          <p:nvPicPr>
            <p:cNvPr id="3" name="Image 2"/>
            <p:cNvPicPr>
              <a:picLocks noChangeAspect="1"/>
            </p:cNvPicPr>
            <p:nvPr/>
          </p:nvPicPr>
          <p:blipFill rotWithShape="1">
            <a:blip r:embed="rId2"/>
            <a:srcRect l="2688" t="7315" r="2716" b="1723"/>
            <a:stretch/>
          </p:blipFill>
          <p:spPr>
            <a:xfrm>
              <a:off x="331694" y="1864659"/>
              <a:ext cx="3747247" cy="2294966"/>
            </a:xfrm>
            <a:prstGeom prst="rect">
              <a:avLst/>
            </a:prstGeom>
          </p:spPr>
        </p:pic>
        <p:sp>
          <p:nvSpPr>
            <p:cNvPr id="5" name="ZoneTexte 4"/>
            <p:cNvSpPr txBox="1"/>
            <p:nvPr/>
          </p:nvSpPr>
          <p:spPr>
            <a:xfrm>
              <a:off x="749377" y="2263734"/>
              <a:ext cx="32315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Europe is net exporter of scrap (surplus scrap in Black)</a:t>
              </a:r>
            </a:p>
          </p:txBody>
        </p:sp>
        <p:cxnSp>
          <p:nvCxnSpPr>
            <p:cNvPr id="11" name="Connecteur droit avec flèche 10"/>
            <p:cNvCxnSpPr/>
            <p:nvPr/>
          </p:nvCxnSpPr>
          <p:spPr>
            <a:xfrm>
              <a:off x="2205867" y="2838347"/>
              <a:ext cx="1610907" cy="57313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e 18"/>
          <p:cNvGrpSpPr/>
          <p:nvPr/>
        </p:nvGrpSpPr>
        <p:grpSpPr>
          <a:xfrm>
            <a:off x="4445026" y="1186149"/>
            <a:ext cx="4148190" cy="2677639"/>
            <a:chOff x="4580965" y="1757082"/>
            <a:chExt cx="3881717" cy="2366683"/>
          </a:xfrm>
        </p:grpSpPr>
        <p:pic>
          <p:nvPicPr>
            <p:cNvPr id="2" name="Image 1"/>
            <p:cNvPicPr>
              <a:picLocks noChangeAspect="1"/>
            </p:cNvPicPr>
            <p:nvPr/>
          </p:nvPicPr>
          <p:blipFill rotWithShape="1">
            <a:blip r:embed="rId3"/>
            <a:srcRect l="1853" t="5527" r="3459" b="3184"/>
            <a:stretch/>
          </p:blipFill>
          <p:spPr>
            <a:xfrm>
              <a:off x="4580965" y="1757082"/>
              <a:ext cx="3881717" cy="2366683"/>
            </a:xfrm>
            <a:prstGeom prst="rect">
              <a:avLst/>
            </a:prstGeom>
          </p:spPr>
        </p:pic>
        <p:sp>
          <p:nvSpPr>
            <p:cNvPr id="13" name="ZoneTexte 12"/>
            <p:cNvSpPr txBox="1"/>
            <p:nvPr/>
          </p:nvSpPr>
          <p:spPr>
            <a:xfrm>
              <a:off x="4921898" y="2401599"/>
              <a:ext cx="3499545" cy="816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>
                  <a:latin typeface="Calibri" panose="020F0502020204030204" pitchFamily="34" charset="0"/>
                  <a:cs typeface="Calibri" panose="020F0502020204030204" pitchFamily="34" charset="0"/>
                </a:defRPr>
              </a:lvl1pPr>
            </a:lstStyle>
            <a:p>
              <a:r>
                <a:rPr lang="en-US" dirty="0"/>
                <a:t>China needs to import 4Mt/</a:t>
              </a:r>
              <a:r>
                <a:rPr lang="en-US" dirty="0" err="1"/>
                <a:t>yr</a:t>
              </a:r>
              <a:r>
                <a:rPr lang="en-US" dirty="0"/>
                <a:t> of scrap to avoid using primary metal (light grey)</a:t>
              </a:r>
            </a:p>
          </p:txBody>
        </p:sp>
        <p:cxnSp>
          <p:nvCxnSpPr>
            <p:cNvPr id="14" name="Connecteur droit avec flèche 13"/>
            <p:cNvCxnSpPr/>
            <p:nvPr/>
          </p:nvCxnSpPr>
          <p:spPr>
            <a:xfrm>
              <a:off x="6554776" y="2976212"/>
              <a:ext cx="1685090" cy="3878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7" name="Imag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1328" y="3863788"/>
            <a:ext cx="4403783" cy="2671959"/>
          </a:xfrm>
          <a:prstGeom prst="rect">
            <a:avLst/>
          </a:prstGeom>
        </p:spPr>
      </p:pic>
      <p:sp>
        <p:nvSpPr>
          <p:cNvPr id="20" name="ZoneTexte 19"/>
          <p:cNvSpPr txBox="1"/>
          <p:nvPr/>
        </p:nvSpPr>
        <p:spPr>
          <a:xfrm>
            <a:off x="466165" y="4838579"/>
            <a:ext cx="41283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Globally: recycled scrap reaches 11Mt/</a:t>
            </a:r>
            <a:r>
              <a:rPr lang="en-US" dirty="0" err="1"/>
              <a:t>yr</a:t>
            </a:r>
            <a:endParaRPr lang="en-US" dirty="0"/>
          </a:p>
          <a:p>
            <a:r>
              <a:rPr lang="en-US" dirty="0"/>
              <a:t>This leaves a non-supplied recycled demand of 3Mt/year (light grey)</a:t>
            </a:r>
          </a:p>
        </p:txBody>
      </p:sp>
      <p:cxnSp>
        <p:nvCxnSpPr>
          <p:cNvPr id="21" name="Connecteur droit avec flèche 20"/>
          <p:cNvCxnSpPr/>
          <p:nvPr/>
        </p:nvCxnSpPr>
        <p:spPr>
          <a:xfrm>
            <a:off x="3567953" y="5634395"/>
            <a:ext cx="5109882" cy="2550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03223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40311" y="2440222"/>
            <a:ext cx="8249265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❹ </a:t>
            </a:r>
            <a:r>
              <a:rPr lang="en-US" sz="3200" dirty="0">
                <a:solidFill>
                  <a:schemeClr val="accent6"/>
                </a:solidFill>
              </a:rPr>
              <a:t>Perspectives &amp; conclusions</a:t>
            </a:r>
          </a:p>
          <a:p>
            <a:pPr lvl="1"/>
            <a:r>
              <a:rPr lang="en-US" sz="3200" b="1" dirty="0">
                <a:solidFill>
                  <a:schemeClr val="accent6"/>
                </a:solidFill>
              </a:rPr>
              <a:t> </a:t>
            </a:r>
            <a:r>
              <a:rPr lang="en-US" sz="3200" b="1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̶̶  </a:t>
            </a:r>
            <a:r>
              <a:rPr lang="en-US" sz="3200" b="1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Other types of MFA according to OECD</a:t>
            </a:r>
          </a:p>
          <a:p>
            <a:pPr lvl="1"/>
            <a:r>
              <a:rPr lang="en-US" sz="320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̶  Other sustainability tools</a:t>
            </a:r>
          </a:p>
          <a:p>
            <a:pPr lvl="1"/>
            <a:r>
              <a:rPr lang="en-US" sz="320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̶  Summary of the lecture</a:t>
            </a:r>
          </a:p>
          <a:p>
            <a:pPr lvl="1"/>
            <a:endParaRPr lang="en-US" sz="3200" b="1" dirty="0">
              <a:solidFill>
                <a:schemeClr val="accent6"/>
              </a:solidFill>
            </a:endParaRPr>
          </a:p>
        </p:txBody>
      </p:sp>
      <p:sp>
        <p:nvSpPr>
          <p:cNvPr id="6" name="Titre 3"/>
          <p:cNvSpPr txBox="1">
            <a:spLocks/>
          </p:cNvSpPr>
          <p:nvPr/>
        </p:nvSpPr>
        <p:spPr>
          <a:xfrm>
            <a:off x="416230" y="335541"/>
            <a:ext cx="8462464" cy="54202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 baseline="0">
                <a:solidFill>
                  <a:schemeClr val="accent1">
                    <a:lumMod val="75000"/>
                  </a:schemeClr>
                </a:solidFill>
                <a:latin typeface="+mn-lt"/>
                <a:ea typeface="+mj-ea"/>
                <a:cs typeface="Arial"/>
              </a:defRPr>
            </a:lvl1pPr>
          </a:lstStyle>
          <a:p>
            <a:r>
              <a:rPr lang="en-US" sz="2800" dirty="0"/>
              <a:t>Lecture (II): Procedure, Application &amp; Perspectives</a:t>
            </a:r>
            <a:br>
              <a:rPr lang="en-US" sz="2800" dirty="0"/>
            </a:br>
            <a:endParaRPr lang="en-US" sz="28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82773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3"/>
          <p:cNvSpPr txBox="1">
            <a:spLocks/>
          </p:cNvSpPr>
          <p:nvPr/>
        </p:nvSpPr>
        <p:spPr>
          <a:xfrm>
            <a:off x="416230" y="335541"/>
            <a:ext cx="8462464" cy="54202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 baseline="0">
                <a:solidFill>
                  <a:schemeClr val="accent1">
                    <a:lumMod val="75000"/>
                  </a:schemeClr>
                </a:solidFill>
                <a:latin typeface="+mn-lt"/>
                <a:ea typeface="+mj-ea"/>
                <a:cs typeface="Arial"/>
              </a:defRPr>
            </a:lvl1pPr>
          </a:lstStyle>
          <a:p>
            <a:r>
              <a:rPr lang="en-US" sz="2800" dirty="0"/>
              <a:t>MFA: a family of tools</a:t>
            </a:r>
            <a:br>
              <a:rPr lang="en-US" sz="2800" dirty="0"/>
            </a:br>
            <a:endParaRPr lang="en-US" sz="2800" dirty="0">
              <a:solidFill>
                <a:schemeClr val="accent6"/>
              </a:solidFill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xmlns="" id="{C7200F7D-2456-4FA2-9D66-515ACC791751}"/>
              </a:ext>
            </a:extLst>
          </p:cNvPr>
          <p:cNvSpPr txBox="1"/>
          <p:nvPr/>
        </p:nvSpPr>
        <p:spPr>
          <a:xfrm>
            <a:off x="112518" y="6252526"/>
            <a:ext cx="791154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>
                <a:latin typeface="Arial Narrow" panose="020B0606020202030204" pitchFamily="34" charset="0"/>
              </a:rPr>
              <a:t>Source: </a:t>
            </a:r>
            <a:r>
              <a:rPr lang="fr-FR" sz="700" dirty="0" err="1">
                <a:latin typeface="Arial Narrow" panose="020B0606020202030204" pitchFamily="34" charset="0"/>
              </a:rPr>
              <a:t>Measuring</a:t>
            </a:r>
            <a:r>
              <a:rPr lang="fr-FR" sz="700" dirty="0">
                <a:latin typeface="Arial Narrow" panose="020B0606020202030204" pitchFamily="34" charset="0"/>
              </a:rPr>
              <a:t> </a:t>
            </a:r>
            <a:r>
              <a:rPr lang="fr-FR" sz="700" dirty="0" err="1">
                <a:latin typeface="Arial Narrow" panose="020B0606020202030204" pitchFamily="34" charset="0"/>
              </a:rPr>
              <a:t>material</a:t>
            </a:r>
            <a:r>
              <a:rPr lang="fr-FR" sz="700" dirty="0">
                <a:latin typeface="Arial Narrow" panose="020B0606020202030204" pitchFamily="34" charset="0"/>
              </a:rPr>
              <a:t> flows &amp; </a:t>
            </a:r>
            <a:r>
              <a:rPr lang="fr-FR" sz="700" dirty="0" err="1">
                <a:latin typeface="Arial Narrow" panose="020B0606020202030204" pitchFamily="34" charset="0"/>
              </a:rPr>
              <a:t>resource</a:t>
            </a:r>
            <a:r>
              <a:rPr lang="fr-FR" sz="700" dirty="0">
                <a:latin typeface="Arial Narrow" panose="020B0606020202030204" pitchFamily="34" charset="0"/>
              </a:rPr>
              <a:t> </a:t>
            </a:r>
            <a:r>
              <a:rPr lang="fr-FR" sz="700" dirty="0" err="1">
                <a:latin typeface="Arial Narrow" panose="020B0606020202030204" pitchFamily="34" charset="0"/>
              </a:rPr>
              <a:t>productivity</a:t>
            </a:r>
            <a:r>
              <a:rPr lang="fr-FR" sz="700" dirty="0">
                <a:latin typeface="Arial Narrow" panose="020B0606020202030204" pitchFamily="34" charset="0"/>
              </a:rPr>
              <a:t>.</a:t>
            </a:r>
            <a:r>
              <a:rPr lang="en-US" sz="700" dirty="0">
                <a:latin typeface="Arial Narrow" panose="020B0606020202030204" pitchFamily="34" charset="0"/>
              </a:rPr>
              <a:t> Volume I. The OECD Guide </a:t>
            </a:r>
            <a:r>
              <a:rPr lang="fr-FR" sz="700" dirty="0">
                <a:latin typeface="Arial Narrow" panose="020B0606020202030204" pitchFamily="34" charset="0"/>
              </a:rPr>
              <a:t>(2008).</a:t>
            </a:r>
            <a:endParaRPr lang="en-US" sz="700" dirty="0">
              <a:latin typeface="Arial Narrow" panose="020B0606020202030204" pitchFamily="34" charset="0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xmlns="" id="{3CDC23EE-7281-4294-A12F-11541EF340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98976"/>
            <a:ext cx="9146152" cy="4703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1280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3"/>
          <p:cNvSpPr txBox="1">
            <a:spLocks/>
          </p:cNvSpPr>
          <p:nvPr/>
        </p:nvSpPr>
        <p:spPr>
          <a:xfrm>
            <a:off x="416230" y="335541"/>
            <a:ext cx="8462464" cy="54202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 baseline="0">
                <a:solidFill>
                  <a:schemeClr val="accent1">
                    <a:lumMod val="75000"/>
                  </a:schemeClr>
                </a:solidFill>
                <a:latin typeface="+mn-lt"/>
                <a:ea typeface="+mj-ea"/>
                <a:cs typeface="Arial"/>
              </a:defRPr>
            </a:lvl1pPr>
          </a:lstStyle>
          <a:p>
            <a:r>
              <a:rPr lang="en-US" sz="2800" dirty="0"/>
              <a:t>OCDE Top-Down Approach</a:t>
            </a:r>
            <a:br>
              <a:rPr lang="en-US" sz="2800" dirty="0"/>
            </a:br>
            <a:endParaRPr lang="en-US" sz="2800" dirty="0">
              <a:solidFill>
                <a:schemeClr val="accent6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xmlns="" id="{6B69BBB7-28D2-434E-8BBA-66236CFA131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4454" r="2145"/>
          <a:stretch/>
        </p:blipFill>
        <p:spPr>
          <a:xfrm>
            <a:off x="0" y="860427"/>
            <a:ext cx="9144000" cy="5137145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xmlns="" id="{C7200F7D-2456-4FA2-9D66-515ACC791751}"/>
              </a:ext>
            </a:extLst>
          </p:cNvPr>
          <p:cNvSpPr txBox="1"/>
          <p:nvPr/>
        </p:nvSpPr>
        <p:spPr>
          <a:xfrm>
            <a:off x="112518" y="6252526"/>
            <a:ext cx="791154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>
                <a:latin typeface="Arial Narrow" panose="020B0606020202030204" pitchFamily="34" charset="0"/>
              </a:rPr>
              <a:t>Source: </a:t>
            </a:r>
            <a:r>
              <a:rPr lang="fr-FR" sz="700" dirty="0" err="1">
                <a:latin typeface="Arial Narrow" panose="020B0606020202030204" pitchFamily="34" charset="0"/>
              </a:rPr>
              <a:t>Measuring</a:t>
            </a:r>
            <a:r>
              <a:rPr lang="fr-FR" sz="700" dirty="0">
                <a:latin typeface="Arial Narrow" panose="020B0606020202030204" pitchFamily="34" charset="0"/>
              </a:rPr>
              <a:t> </a:t>
            </a:r>
            <a:r>
              <a:rPr lang="fr-FR" sz="700" dirty="0" err="1">
                <a:latin typeface="Arial Narrow" panose="020B0606020202030204" pitchFamily="34" charset="0"/>
              </a:rPr>
              <a:t>material</a:t>
            </a:r>
            <a:r>
              <a:rPr lang="fr-FR" sz="700" dirty="0">
                <a:latin typeface="Arial Narrow" panose="020B0606020202030204" pitchFamily="34" charset="0"/>
              </a:rPr>
              <a:t> flows &amp; </a:t>
            </a:r>
            <a:r>
              <a:rPr lang="fr-FR" sz="700" dirty="0" err="1">
                <a:latin typeface="Arial Narrow" panose="020B0606020202030204" pitchFamily="34" charset="0"/>
              </a:rPr>
              <a:t>resource</a:t>
            </a:r>
            <a:r>
              <a:rPr lang="fr-FR" sz="700" dirty="0">
                <a:latin typeface="Arial Narrow" panose="020B0606020202030204" pitchFamily="34" charset="0"/>
              </a:rPr>
              <a:t> </a:t>
            </a:r>
            <a:r>
              <a:rPr lang="fr-FR" sz="700" dirty="0" err="1">
                <a:latin typeface="Arial Narrow" panose="020B0606020202030204" pitchFamily="34" charset="0"/>
              </a:rPr>
              <a:t>productivity</a:t>
            </a:r>
            <a:r>
              <a:rPr lang="fr-FR" sz="700" dirty="0">
                <a:latin typeface="Arial Narrow" panose="020B0606020202030204" pitchFamily="34" charset="0"/>
              </a:rPr>
              <a:t>.</a:t>
            </a:r>
            <a:r>
              <a:rPr lang="en-US" sz="700" dirty="0">
                <a:latin typeface="Arial Narrow" panose="020B0606020202030204" pitchFamily="34" charset="0"/>
              </a:rPr>
              <a:t> Volume I. The OECD Guide </a:t>
            </a:r>
            <a:r>
              <a:rPr lang="fr-FR" sz="700" dirty="0">
                <a:latin typeface="Arial Narrow" panose="020B0606020202030204" pitchFamily="34" charset="0"/>
              </a:rPr>
              <a:t>(2008).</a:t>
            </a:r>
            <a:endParaRPr lang="en-US" sz="7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66468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40768" y="368992"/>
            <a:ext cx="8462464" cy="542025"/>
          </a:xfrm>
        </p:spPr>
        <p:txBody>
          <a:bodyPr/>
          <a:lstStyle/>
          <a:p>
            <a:r>
              <a:rPr lang="fr-FR" dirty="0"/>
              <a:t>Example: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economy-wide monitoring of the biophysical circular economy for Austria.</a:t>
            </a:r>
            <a:endParaRPr lang="en-US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xmlns="" id="{9B2E2A47-45C3-4D4C-8CB1-5FDF74CEF42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14483" y="1193801"/>
            <a:ext cx="8792173" cy="5155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2195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40311" y="2440222"/>
            <a:ext cx="8249265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❹ </a:t>
            </a:r>
            <a:r>
              <a:rPr lang="en-US" sz="3200" dirty="0">
                <a:solidFill>
                  <a:schemeClr val="accent6"/>
                </a:solidFill>
              </a:rPr>
              <a:t>Perspectives &amp; conclusions</a:t>
            </a:r>
          </a:p>
          <a:p>
            <a:pPr lvl="1"/>
            <a:r>
              <a:rPr lang="en-US" sz="3200" dirty="0">
                <a:solidFill>
                  <a:schemeClr val="accent6"/>
                </a:solidFill>
              </a:rPr>
              <a:t> </a:t>
            </a:r>
            <a:r>
              <a:rPr lang="en-US" sz="320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̶̶  Other types of MFA according to OECD</a:t>
            </a:r>
          </a:p>
          <a:p>
            <a:pPr lvl="1"/>
            <a:r>
              <a:rPr lang="en-US" sz="3200" b="1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̶  Other sustainability tools</a:t>
            </a:r>
          </a:p>
          <a:p>
            <a:pPr lvl="1"/>
            <a:r>
              <a:rPr lang="en-US" sz="320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̶  Summary of the lecture</a:t>
            </a:r>
          </a:p>
          <a:p>
            <a:pPr lvl="1"/>
            <a:endParaRPr lang="en-US" sz="3200" b="1" dirty="0">
              <a:solidFill>
                <a:schemeClr val="accent6"/>
              </a:solidFill>
            </a:endParaRPr>
          </a:p>
        </p:txBody>
      </p:sp>
      <p:sp>
        <p:nvSpPr>
          <p:cNvPr id="6" name="Titre 3"/>
          <p:cNvSpPr txBox="1">
            <a:spLocks/>
          </p:cNvSpPr>
          <p:nvPr/>
        </p:nvSpPr>
        <p:spPr>
          <a:xfrm>
            <a:off x="416230" y="335541"/>
            <a:ext cx="8462464" cy="54202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 baseline="0">
                <a:solidFill>
                  <a:schemeClr val="accent1">
                    <a:lumMod val="75000"/>
                  </a:schemeClr>
                </a:solidFill>
                <a:latin typeface="+mn-lt"/>
                <a:ea typeface="+mj-ea"/>
                <a:cs typeface="Arial"/>
              </a:defRPr>
            </a:lvl1pPr>
          </a:lstStyle>
          <a:p>
            <a:r>
              <a:rPr lang="en-US" sz="2800" dirty="0"/>
              <a:t>Lecture (II): Procedure, Application &amp; Perspectives</a:t>
            </a:r>
            <a:br>
              <a:rPr lang="en-US" sz="2800" dirty="0"/>
            </a:br>
            <a:endParaRPr lang="en-US" sz="28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21811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2800" b="1" dirty="0">
                <a:solidFill>
                  <a:schemeClr val="accent1">
                    <a:lumMod val="75000"/>
                  </a:schemeClr>
                </a:solidFill>
                <a:latin typeface="+mn-lt"/>
                <a:cs typeface="Arial"/>
              </a:rPr>
              <a:t>Environmental Prioritization of Products (I/2)</a:t>
            </a:r>
          </a:p>
        </p:txBody>
      </p:sp>
      <p:pic>
        <p:nvPicPr>
          <p:cNvPr id="65540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810782"/>
            <a:ext cx="8991599" cy="4254458"/>
          </a:xfrm>
          <a:noFill/>
        </p:spPr>
      </p:pic>
      <p:sp>
        <p:nvSpPr>
          <p:cNvPr id="65539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0" y="1114425"/>
            <a:ext cx="8991600" cy="863600"/>
          </a:xfrm>
        </p:spPr>
        <p:txBody>
          <a:bodyPr>
            <a:normAutofit/>
          </a:bodyPr>
          <a:lstStyle/>
          <a:p>
            <a:r>
              <a:rPr lang="en-GB" altLang="en-US" sz="2000" b="1" dirty="0"/>
              <a:t>Food, Mobility and Housing dominate (70 % of impacts at 50% expenditure)</a:t>
            </a:r>
          </a:p>
        </p:txBody>
      </p:sp>
      <p:sp>
        <p:nvSpPr>
          <p:cNvPr id="65541" name="Text Box 5"/>
          <p:cNvSpPr txBox="1">
            <a:spLocks noChangeArrowheads="1"/>
          </p:cNvSpPr>
          <p:nvPr/>
        </p:nvSpPr>
        <p:spPr bwMode="auto">
          <a:xfrm>
            <a:off x="3624043" y="1379895"/>
            <a:ext cx="551995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nl-NL" altLang="en-US" sz="1100" i="1" dirty="0">
                <a:latin typeface="Arial Narrow" panose="020B0606020202030204" pitchFamily="34" charset="0"/>
              </a:rPr>
              <a:t>Source: Journal </a:t>
            </a:r>
            <a:r>
              <a:rPr lang="nl-NL" altLang="en-US" sz="1100" i="1" dirty="0" err="1">
                <a:latin typeface="Arial Narrow" panose="020B0606020202030204" pitchFamily="34" charset="0"/>
              </a:rPr>
              <a:t>Indust</a:t>
            </a:r>
            <a:r>
              <a:rPr lang="nl-NL" altLang="en-US" sz="1100" i="1" dirty="0">
                <a:latin typeface="Arial Narrow" panose="020B0606020202030204" pitchFamily="34" charset="0"/>
              </a:rPr>
              <a:t>. </a:t>
            </a:r>
            <a:r>
              <a:rPr lang="nl-NL" altLang="en-US" sz="1100" i="1" dirty="0" err="1">
                <a:latin typeface="Arial Narrow" panose="020B0606020202030204" pitchFamily="34" charset="0"/>
              </a:rPr>
              <a:t>Ecology</a:t>
            </a:r>
            <a:r>
              <a:rPr lang="nl-NL" altLang="en-US" sz="1100" i="1" dirty="0">
                <a:latin typeface="Arial Narrow" panose="020B0606020202030204" pitchFamily="34" charset="0"/>
              </a:rPr>
              <a:t/>
            </a:r>
            <a:br>
              <a:rPr lang="nl-NL" altLang="en-US" sz="1100" i="1" dirty="0">
                <a:latin typeface="Arial Narrow" panose="020B0606020202030204" pitchFamily="34" charset="0"/>
              </a:rPr>
            </a:br>
            <a:r>
              <a:rPr lang="nl-NL" altLang="en-US" sz="1100" i="1" dirty="0">
                <a:latin typeface="Arial Narrow" panose="020B0606020202030204" pitchFamily="34" charset="0"/>
              </a:rPr>
              <a:t>10:3 (2006)</a:t>
            </a:r>
            <a:endParaRPr lang="en-US" altLang="en-US" sz="1100" i="1" dirty="0">
              <a:latin typeface="Arial Narrow" panose="020B0606020202030204" pitchFamily="34" charset="0"/>
            </a:endParaRPr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xmlns="" id="{688A87E5-BA99-4E77-AD4E-8DAB9D0635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2400" y="2484438"/>
            <a:ext cx="9144000" cy="4584700"/>
          </a:xfrm>
          <a:noFill/>
        </p:spPr>
      </p:pic>
    </p:spTree>
    <p:extLst>
      <p:ext uri="{BB962C8B-B14F-4D97-AF65-F5344CB8AC3E}">
        <p14:creationId xmlns:p14="http://schemas.microsoft.com/office/powerpoint/2010/main" val="507005287"/>
      </p:ext>
    </p:extLst>
  </p:cSld>
  <p:clrMapOvr>
    <a:masterClrMapping/>
  </p:clrMapOvr>
  <p:transition xmlns:p14="http://schemas.microsoft.com/office/powerpoint/2010/main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429225" y="434596"/>
            <a:ext cx="8462464" cy="542025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800" b="1" dirty="0">
                <a:solidFill>
                  <a:schemeClr val="accent1">
                    <a:lumMod val="75000"/>
                  </a:schemeClr>
                </a:solidFill>
                <a:latin typeface="+mn-lt"/>
                <a:cs typeface="Arial"/>
              </a:rPr>
              <a:t>Environmental Prioritization of Products (2/2)</a:t>
            </a:r>
          </a:p>
        </p:txBody>
      </p:sp>
      <p:sp>
        <p:nvSpPr>
          <p:cNvPr id="65541" name="Text Box 5"/>
          <p:cNvSpPr txBox="1">
            <a:spLocks noChangeArrowheads="1"/>
          </p:cNvSpPr>
          <p:nvPr/>
        </p:nvSpPr>
        <p:spPr bwMode="auto">
          <a:xfrm>
            <a:off x="3430456" y="5515921"/>
            <a:ext cx="551995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nl-NL" altLang="en-US" sz="1000" i="1" dirty="0">
                <a:latin typeface="Arial Narrow" panose="020B0606020202030204" pitchFamily="34" charset="0"/>
              </a:rPr>
              <a:t>Source: Tukker </a:t>
            </a:r>
            <a:r>
              <a:rPr lang="nl-NL" altLang="en-US" sz="1000" dirty="0">
                <a:latin typeface="Arial Narrow" panose="020B0606020202030204" pitchFamily="34" charset="0"/>
              </a:rPr>
              <a:t>et al. 2006.</a:t>
            </a:r>
            <a:endParaRPr lang="en-US" altLang="en-US" sz="1000" dirty="0">
              <a:latin typeface="Arial Narrow" panose="020B0606020202030204" pitchFamily="34" charset="0"/>
            </a:endParaRPr>
          </a:p>
          <a:p>
            <a:pPr algn="r"/>
            <a:r>
              <a:rPr lang="en-US" altLang="en-US" sz="1000" dirty="0">
                <a:latin typeface="Arial Narrow" panose="020B0606020202030204" pitchFamily="34" charset="0"/>
              </a:rPr>
              <a:t>Environmental Impact of Products (EIPRO</a:t>
            </a:r>
            <a:endParaRPr lang="en-US" altLang="en-US" sz="1000" i="1" dirty="0">
              <a:latin typeface="Arial Narrow" panose="020B0606020202030204" pitchFamily="34" charset="0"/>
            </a:endParaRPr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xmlns="" id="{688A87E5-BA99-4E77-AD4E-8DAB9D0635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2400" y="2484438"/>
            <a:ext cx="9144000" cy="4584700"/>
          </a:xfrm>
          <a:noFill/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xmlns="" id="{33690A59-FC4D-4509-834F-CFBEEC8F476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701"/>
          <a:stretch/>
        </p:blipFill>
        <p:spPr>
          <a:xfrm>
            <a:off x="152400" y="976621"/>
            <a:ext cx="7448026" cy="552594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4">
                <a:extLst>
                  <a:ext uri="{FF2B5EF4-FFF2-40B4-BE49-F238E27FC236}">
                    <a16:creationId xmlns:a16="http://schemas.microsoft.com/office/drawing/2014/main" xmlns="" id="{99B7F888-E9F4-4A28-B796-39E64655F813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2988419" y="1927052"/>
                <a:ext cx="6155581" cy="28299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lIns="0" tIns="0" rIns="0" bIns="0">
                <a:normAutofit fontScale="850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Arial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Arial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Arial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FontTx/>
                  <a:buNone/>
                </a:pPr>
                <a14:m/>
                <a:endParaRPr lang="en-GB" altLang="en-US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>
                  <a:buFontTx/>
                  <a:buNone/>
                </a:pPr>
                <a:endParaRPr lang="en-GB" alt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0" name="Rectangle 4">
                <a:extLst>
                  <a:ext uri="{FF2B5EF4-FFF2-40B4-BE49-F238E27FC236}">
                    <a16:creationId xmlns:a16="http://schemas.microsoft.com/office/drawing/2014/main" id="{99B7F888-E9F4-4A28-B796-39E64655F8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8419" y="1927052"/>
                <a:ext cx="6155581" cy="282991"/>
              </a:xfrm>
              <a:prstGeom prst="rect">
                <a:avLst/>
              </a:prstGeom>
              <a:blipFill>
                <a:blip r:embed="rId5"/>
                <a:stretch>
                  <a:fillRect t="-14894" b="-4255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2425FB17-0500-49CF-8104-FE178C05828A}"/>
              </a:ext>
            </a:extLst>
          </p:cNvPr>
          <p:cNvSpPr/>
          <p:nvPr/>
        </p:nvSpPr>
        <p:spPr>
          <a:xfrm>
            <a:off x="1936081" y="2324931"/>
            <a:ext cx="5934570" cy="10002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Calibri" panose="020F0502020204030204" pitchFamily="34" charset="0"/>
              <a:buChar char="↘"/>
            </a:pPr>
            <a:r>
              <a:rPr lang="en-GB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surface is a measure for priority</a:t>
            </a:r>
          </a:p>
          <a:p>
            <a:pPr marL="285750" indent="-285750">
              <a:spcBef>
                <a:spcPts val="600"/>
              </a:spcBef>
              <a:buFont typeface="Calibri" panose="020F0502020204030204" pitchFamily="34" charset="0"/>
              <a:buChar char="↘"/>
            </a:pPr>
            <a:r>
              <a:rPr lang="en-GB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figure indicates if shift in expenditure makes </a:t>
            </a:r>
            <a:r>
              <a:rPr lang="en-GB" alt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environm</a:t>
            </a:r>
            <a:r>
              <a:rPr lang="en-GB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. sense and if ‘rebounds’ are possible</a:t>
            </a:r>
          </a:p>
        </p:txBody>
      </p:sp>
    </p:spTree>
    <p:extLst>
      <p:ext uri="{BB962C8B-B14F-4D97-AF65-F5344CB8AC3E}">
        <p14:creationId xmlns:p14="http://schemas.microsoft.com/office/powerpoint/2010/main" val="1846545993"/>
      </p:ext>
    </p:extLst>
  </p:cSld>
  <p:clrMapOvr>
    <a:masterClrMapping/>
  </p:clrMapOvr>
  <p:transition xmlns:p14="http://schemas.microsoft.com/office/powerpoint/2010/main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z="2800" b="1" dirty="0">
                <a:solidFill>
                  <a:schemeClr val="accent1">
                    <a:lumMod val="75000"/>
                  </a:schemeClr>
                </a:solidFill>
                <a:latin typeface="+mn-lt"/>
                <a:cs typeface="Arial"/>
              </a:rPr>
              <a:t>National level resource accounting: System for Environmental &amp; Economic Accounts (SEEA)</a:t>
            </a:r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xmlns="" id="{688A87E5-BA99-4E77-AD4E-8DAB9D0635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2400" y="2484438"/>
            <a:ext cx="9144000" cy="4584700"/>
          </a:xfrm>
          <a:noFill/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xmlns="" id="{6FBD3679-932E-47B2-BEA0-4AED6802423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2035" t="1760" r="1094" b="4132"/>
          <a:stretch/>
        </p:blipFill>
        <p:spPr>
          <a:xfrm>
            <a:off x="845890" y="1356554"/>
            <a:ext cx="7452219" cy="4783122"/>
          </a:xfrm>
          <a:prstGeom prst="snip2DiagRect">
            <a:avLst>
              <a:gd name="adj1" fmla="val 25142"/>
              <a:gd name="adj2" fmla="val 0"/>
            </a:avLst>
          </a:prstGeom>
        </p:spPr>
      </p:pic>
    </p:spTree>
    <p:extLst>
      <p:ext uri="{BB962C8B-B14F-4D97-AF65-F5344CB8AC3E}">
        <p14:creationId xmlns:p14="http://schemas.microsoft.com/office/powerpoint/2010/main" val="4124232409"/>
      </p:ext>
    </p:extLst>
  </p:cSld>
  <p:clrMapOvr>
    <a:masterClrMapping/>
  </p:clrMapOvr>
  <p:transition xmlns:p14="http://schemas.microsoft.com/office/powerpoint/2010/main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87948" y="417252"/>
            <a:ext cx="8462464" cy="542025"/>
          </a:xfrm>
        </p:spPr>
        <p:txBody>
          <a:bodyPr/>
          <a:lstStyle/>
          <a:p>
            <a:r>
              <a:rPr lang="en-US" sz="2800" dirty="0"/>
              <a:t>Lecture (II): Procedure, Application &amp; Perspectives</a:t>
            </a:r>
            <a:br>
              <a:rPr lang="en-US" sz="2800" dirty="0"/>
            </a:br>
            <a:endParaRPr lang="en-US" sz="2800" dirty="0">
              <a:solidFill>
                <a:schemeClr val="accent6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87948" y="2409272"/>
            <a:ext cx="8205964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❸ How to carry out a Material Flow Analysis ?</a:t>
            </a:r>
          </a:p>
          <a:p>
            <a:pPr lvl="1"/>
            <a:r>
              <a:rPr lang="en-US" sz="320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̶  General procedure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0496036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2800" b="1" dirty="0">
                <a:solidFill>
                  <a:schemeClr val="accent1">
                    <a:lumMod val="75000"/>
                  </a:schemeClr>
                </a:solidFill>
                <a:latin typeface="+mn-lt"/>
                <a:cs typeface="Arial"/>
              </a:rPr>
              <a:t>Integration of tools at various levels</a:t>
            </a:r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xmlns="" id="{688A87E5-BA99-4E77-AD4E-8DAB9D0635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2400" y="2484438"/>
            <a:ext cx="9144000" cy="4584700"/>
          </a:xfrm>
          <a:noFill/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xmlns="" id="{2574A1ED-E3A5-40B8-BADE-71294A630C29}"/>
              </a:ext>
            </a:extLst>
          </p:cNvPr>
          <p:cNvSpPr txBox="1">
            <a:spLocks noChangeArrowheads="1"/>
          </p:cNvSpPr>
          <p:nvPr/>
        </p:nvSpPr>
        <p:spPr>
          <a:xfrm>
            <a:off x="390496" y="5737326"/>
            <a:ext cx="7885113" cy="12239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38150" indent="-342900">
              <a:buFont typeface="Calibri" panose="020F0502020204030204" pitchFamily="34" charset="0"/>
              <a:buChar char="↘"/>
            </a:pPr>
            <a:r>
              <a:rPr lang="en-GB" altLang="en-US" sz="2000" b="1" dirty="0"/>
              <a:t>Different system analytical tools and a consistent set of indicators are necessary to ensure innovation moves towards a sustainability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xmlns="" id="{8B615F15-0ADF-4302-88F2-5E50A553EC8F}"/>
              </a:ext>
            </a:extLst>
          </p:cNvPr>
          <p:cNvSpPr txBox="1"/>
          <p:nvPr/>
        </p:nvSpPr>
        <p:spPr>
          <a:xfrm>
            <a:off x="487948" y="1208015"/>
            <a:ext cx="19462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Questions at </a:t>
            </a:r>
            <a:r>
              <a:rPr lang="fr-FR" b="1" dirty="0" err="1"/>
              <a:t>various</a:t>
            </a:r>
            <a:r>
              <a:rPr lang="fr-FR" b="1" dirty="0"/>
              <a:t> </a:t>
            </a:r>
            <a:r>
              <a:rPr lang="fr-FR" b="1" dirty="0" err="1"/>
              <a:t>levels</a:t>
            </a:r>
            <a:endParaRPr lang="en-US" b="1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xmlns="" id="{439F31E0-0046-4AF8-9F34-65080D049AD5}"/>
              </a:ext>
            </a:extLst>
          </p:cNvPr>
          <p:cNvSpPr txBox="1"/>
          <p:nvPr/>
        </p:nvSpPr>
        <p:spPr>
          <a:xfrm>
            <a:off x="227889" y="2115106"/>
            <a:ext cx="1946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i="1" dirty="0">
                <a:latin typeface="Calibri" panose="020F0502020204030204" pitchFamily="34" charset="0"/>
                <a:cs typeface="Calibri" panose="020F0502020204030204" pitchFamily="34" charset="0"/>
              </a:rPr>
              <a:t>Macro</a:t>
            </a:r>
            <a:endParaRPr lang="en-US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xmlns="" id="{E71E2538-D4BF-4AE5-BE4A-DD634DCFD896}"/>
              </a:ext>
            </a:extLst>
          </p:cNvPr>
          <p:cNvSpPr txBox="1"/>
          <p:nvPr/>
        </p:nvSpPr>
        <p:spPr>
          <a:xfrm>
            <a:off x="230673" y="3288067"/>
            <a:ext cx="1946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i="1" dirty="0" err="1">
                <a:latin typeface="Calibri" panose="020F0502020204030204" pitchFamily="34" charset="0"/>
                <a:cs typeface="Calibri" panose="020F0502020204030204" pitchFamily="34" charset="0"/>
              </a:rPr>
              <a:t>Meso</a:t>
            </a:r>
            <a:endParaRPr lang="en-US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xmlns="" id="{E3DD1DF2-5188-4AC8-8532-A170D210B909}"/>
              </a:ext>
            </a:extLst>
          </p:cNvPr>
          <p:cNvSpPr txBox="1"/>
          <p:nvPr/>
        </p:nvSpPr>
        <p:spPr>
          <a:xfrm>
            <a:off x="313177" y="4592122"/>
            <a:ext cx="1946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i="1" dirty="0">
                <a:latin typeface="Calibri" panose="020F0502020204030204" pitchFamily="34" charset="0"/>
                <a:cs typeface="Calibri" panose="020F0502020204030204" pitchFamily="34" charset="0"/>
              </a:rPr>
              <a:t>Micro</a:t>
            </a:r>
            <a:endParaRPr lang="en-US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xmlns="" id="{9E801706-8815-4143-80C6-EE2481443D9D}"/>
              </a:ext>
            </a:extLst>
          </p:cNvPr>
          <p:cNvSpPr/>
          <p:nvPr/>
        </p:nvSpPr>
        <p:spPr>
          <a:xfrm>
            <a:off x="2434194" y="1208015"/>
            <a:ext cx="2011971" cy="4311941"/>
          </a:xfrm>
          <a:prstGeom prst="roundRect">
            <a:avLst/>
          </a:prstGeom>
          <a:solidFill>
            <a:schemeClr val="accent4">
              <a:lumMod val="20000"/>
              <a:lumOff val="80000"/>
              <a:alpha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xmlns="" id="{BC618C3A-BE02-40C6-8DF0-C0FD163D785E}"/>
              </a:ext>
            </a:extLst>
          </p:cNvPr>
          <p:cNvSpPr txBox="1"/>
          <p:nvPr/>
        </p:nvSpPr>
        <p:spPr>
          <a:xfrm>
            <a:off x="2386806" y="1268087"/>
            <a:ext cx="1946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Indicators</a:t>
            </a:r>
            <a:endParaRPr lang="en-US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xmlns="" id="{478A311E-B4F7-4BE8-B720-4D2679BA016C}"/>
              </a:ext>
            </a:extLst>
          </p:cNvPr>
          <p:cNvSpPr/>
          <p:nvPr/>
        </p:nvSpPr>
        <p:spPr>
          <a:xfrm rot="16200000">
            <a:off x="4568502" y="2051800"/>
            <a:ext cx="1342237" cy="5594071"/>
          </a:xfrm>
          <a:prstGeom prst="roundRect">
            <a:avLst>
              <a:gd name="adj" fmla="val 21838"/>
            </a:avLst>
          </a:prstGeom>
          <a:solidFill>
            <a:schemeClr val="accent6">
              <a:alpha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xmlns="" id="{FACF4E16-AFE7-4BDD-AF93-722D7BDBC8C2}"/>
              </a:ext>
            </a:extLst>
          </p:cNvPr>
          <p:cNvSpPr txBox="1"/>
          <p:nvPr/>
        </p:nvSpPr>
        <p:spPr>
          <a:xfrm>
            <a:off x="3576689" y="4658698"/>
            <a:ext cx="3325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i="1" dirty="0">
                <a:latin typeface="Calibri" panose="020F0502020204030204" pitchFamily="34" charset="0"/>
                <a:cs typeface="Calibri" panose="020F0502020204030204" pitchFamily="34" charset="0"/>
              </a:rPr>
              <a:t>Life Cycle </a:t>
            </a:r>
            <a:r>
              <a:rPr lang="fr-FR" b="1" i="1" dirty="0" err="1">
                <a:latin typeface="Calibri" panose="020F0502020204030204" pitchFamily="34" charset="0"/>
                <a:cs typeface="Calibri" panose="020F0502020204030204" pitchFamily="34" charset="0"/>
              </a:rPr>
              <a:t>Assessment</a:t>
            </a:r>
            <a:endParaRPr lang="en-US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xmlns="" id="{CF633492-CFB5-444A-B3B7-390471C7BCA4}"/>
              </a:ext>
            </a:extLst>
          </p:cNvPr>
          <p:cNvSpPr txBox="1"/>
          <p:nvPr/>
        </p:nvSpPr>
        <p:spPr>
          <a:xfrm>
            <a:off x="5027790" y="1208015"/>
            <a:ext cx="1946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latin typeface="Calibri" panose="020F0502020204030204" pitchFamily="34" charset="0"/>
                <a:cs typeface="Calibri" panose="020F0502020204030204" pitchFamily="34" charset="0"/>
              </a:rPr>
              <a:t>Tools </a:t>
            </a:r>
            <a:r>
              <a:rPr lang="fr-FR" b="1" dirty="0" err="1">
                <a:latin typeface="Calibri" panose="020F0502020204030204" pitchFamily="34" charset="0"/>
                <a:cs typeface="Calibri" panose="020F0502020204030204" pitchFamily="34" charset="0"/>
              </a:rPr>
              <a:t>available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xmlns="" id="{1B323C44-B684-40A2-8BFA-611AB4AA83BE}"/>
              </a:ext>
            </a:extLst>
          </p:cNvPr>
          <p:cNvSpPr/>
          <p:nvPr/>
        </p:nvSpPr>
        <p:spPr>
          <a:xfrm rot="16200000">
            <a:off x="5347608" y="1011032"/>
            <a:ext cx="701368" cy="4676728"/>
          </a:xfrm>
          <a:prstGeom prst="roundRect">
            <a:avLst>
              <a:gd name="adj" fmla="val 21838"/>
            </a:avLst>
          </a:prstGeom>
          <a:solidFill>
            <a:schemeClr val="accent2">
              <a:alpha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xmlns="" id="{741CBD21-4416-41F3-A6F9-ED00672CB4B5}"/>
              </a:ext>
            </a:extLst>
          </p:cNvPr>
          <p:cNvSpPr txBox="1"/>
          <p:nvPr/>
        </p:nvSpPr>
        <p:spPr>
          <a:xfrm>
            <a:off x="4035361" y="3173874"/>
            <a:ext cx="3325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i="1" dirty="0" err="1">
                <a:latin typeface="Calibri" panose="020F0502020204030204" pitchFamily="34" charset="0"/>
                <a:cs typeface="Calibri" panose="020F0502020204030204" pitchFamily="34" charset="0"/>
              </a:rPr>
              <a:t>Material</a:t>
            </a:r>
            <a:r>
              <a:rPr lang="fr-FR" b="1" i="1" dirty="0">
                <a:latin typeface="Calibri" panose="020F0502020204030204" pitchFamily="34" charset="0"/>
                <a:cs typeface="Calibri" panose="020F0502020204030204" pitchFamily="34" charset="0"/>
              </a:rPr>
              <a:t> Flow </a:t>
            </a:r>
            <a:r>
              <a:rPr lang="fr-FR" b="1" i="1" dirty="0" err="1">
                <a:latin typeface="Calibri" panose="020F0502020204030204" pitchFamily="34" charset="0"/>
                <a:cs typeface="Calibri" panose="020F0502020204030204" pitchFamily="34" charset="0"/>
              </a:rPr>
              <a:t>analysis</a:t>
            </a:r>
            <a:endParaRPr lang="en-US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xmlns="" id="{BB5B9CCD-7868-42DE-8EF4-F0A2AE4671C8}"/>
              </a:ext>
            </a:extLst>
          </p:cNvPr>
          <p:cNvSpPr/>
          <p:nvPr/>
        </p:nvSpPr>
        <p:spPr>
          <a:xfrm rot="16200000">
            <a:off x="5978114" y="461531"/>
            <a:ext cx="701368" cy="3415721"/>
          </a:xfrm>
          <a:prstGeom prst="roundRect">
            <a:avLst>
              <a:gd name="adj" fmla="val 21838"/>
            </a:avLst>
          </a:prstGeom>
          <a:solidFill>
            <a:schemeClr val="accent1">
              <a:alpha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xmlns="" id="{6455E286-CD98-4C90-871F-173DFED0ABD2}"/>
              </a:ext>
            </a:extLst>
          </p:cNvPr>
          <p:cNvSpPr txBox="1"/>
          <p:nvPr/>
        </p:nvSpPr>
        <p:spPr>
          <a:xfrm>
            <a:off x="4620937" y="1838107"/>
            <a:ext cx="34157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i="1" dirty="0">
                <a:latin typeface="Calibri" panose="020F0502020204030204" pitchFamily="34" charset="0"/>
                <a:cs typeface="Calibri" panose="020F0502020204030204" pitchFamily="34" charset="0"/>
              </a:rPr>
              <a:t>EE Input-Output tables</a:t>
            </a:r>
          </a:p>
          <a:p>
            <a:pPr algn="ctr"/>
            <a:r>
              <a:rPr lang="fr-FR" b="1" i="1" dirty="0">
                <a:latin typeface="Calibri" panose="020F0502020204030204" pitchFamily="34" charset="0"/>
                <a:cs typeface="Calibri" panose="020F0502020204030204" pitchFamily="34" charset="0"/>
              </a:rPr>
              <a:t>&amp; Env. </a:t>
            </a:r>
            <a:r>
              <a:rPr lang="fr-FR" b="1" i="1" dirty="0" err="1">
                <a:latin typeface="Calibri" panose="020F0502020204030204" pitchFamily="34" charset="0"/>
                <a:cs typeface="Calibri" panose="020F0502020204030204" pitchFamily="34" charset="0"/>
              </a:rPr>
              <a:t>accounts</a:t>
            </a:r>
            <a:endParaRPr lang="en-US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xmlns="" id="{B7592ECE-A8A1-4B12-A462-50C4755B9B16}"/>
              </a:ext>
            </a:extLst>
          </p:cNvPr>
          <p:cNvCxnSpPr/>
          <p:nvPr/>
        </p:nvCxnSpPr>
        <p:spPr>
          <a:xfrm flipV="1">
            <a:off x="2927758" y="2520076"/>
            <a:ext cx="0" cy="16576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ctangle : coins arrondis 20">
            <a:extLst>
              <a:ext uri="{FF2B5EF4-FFF2-40B4-BE49-F238E27FC236}">
                <a16:creationId xmlns:a16="http://schemas.microsoft.com/office/drawing/2014/main" xmlns="" id="{A758D4FE-8D29-4DE4-AAC3-DD0D7C62D1A1}"/>
              </a:ext>
            </a:extLst>
          </p:cNvPr>
          <p:cNvSpPr/>
          <p:nvPr/>
        </p:nvSpPr>
        <p:spPr>
          <a:xfrm>
            <a:off x="2558642" y="1827884"/>
            <a:ext cx="1561739" cy="671854"/>
          </a:xfrm>
          <a:prstGeom prst="roundRect">
            <a:avLst/>
          </a:prstGeom>
          <a:solidFill>
            <a:srgbClr val="C00000">
              <a:alpha val="46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GDP, EF, etc.</a:t>
            </a:r>
            <a:endParaRPr lang="en-US" b="1" i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xmlns="" id="{A6CEE4EA-DDEA-45EF-8345-6E4B8DDCC686}"/>
              </a:ext>
            </a:extLst>
          </p:cNvPr>
          <p:cNvCxnSpPr>
            <a:cxnSpLocks/>
            <a:stCxn id="21" idx="3"/>
            <a:endCxn id="18" idx="0"/>
          </p:cNvCxnSpPr>
          <p:nvPr/>
        </p:nvCxnSpPr>
        <p:spPr>
          <a:xfrm>
            <a:off x="4120381" y="2163811"/>
            <a:ext cx="500557" cy="55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xmlns="" id="{563A5035-0243-451C-9524-1AABF9617245}"/>
              </a:ext>
            </a:extLst>
          </p:cNvPr>
          <p:cNvCxnSpPr>
            <a:cxnSpLocks/>
            <a:endCxn id="15" idx="0"/>
          </p:cNvCxnSpPr>
          <p:nvPr/>
        </p:nvCxnSpPr>
        <p:spPr>
          <a:xfrm flipV="1">
            <a:off x="2936150" y="3349396"/>
            <a:ext cx="423778" cy="5095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5079899"/>
      </p:ext>
    </p:extLst>
  </p:cSld>
  <p:clrMapOvr>
    <a:masterClrMapping/>
  </p:clrMapOvr>
  <p:transition xmlns:p14="http://schemas.microsoft.com/office/powerpoint/2010/main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40311" y="2440222"/>
            <a:ext cx="8249265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❹ </a:t>
            </a:r>
            <a:r>
              <a:rPr lang="en-US" sz="3200" dirty="0">
                <a:solidFill>
                  <a:schemeClr val="accent6"/>
                </a:solidFill>
              </a:rPr>
              <a:t>Perspectives &amp; conclusions</a:t>
            </a:r>
          </a:p>
          <a:p>
            <a:pPr lvl="1"/>
            <a:r>
              <a:rPr lang="en-US" sz="3200" dirty="0">
                <a:solidFill>
                  <a:schemeClr val="accent6"/>
                </a:solidFill>
              </a:rPr>
              <a:t> </a:t>
            </a:r>
            <a:r>
              <a:rPr lang="en-US" sz="320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̶̶  Other types of MFA according to OECD</a:t>
            </a:r>
          </a:p>
          <a:p>
            <a:pPr lvl="1"/>
            <a:r>
              <a:rPr lang="en-US" sz="320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̶  Other sustainability tools</a:t>
            </a:r>
          </a:p>
          <a:p>
            <a:pPr lvl="1"/>
            <a:r>
              <a:rPr lang="en-US" sz="320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̶  </a:t>
            </a:r>
            <a:r>
              <a:rPr lang="en-US" sz="3200" b="1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Summary of the lecture</a:t>
            </a:r>
          </a:p>
          <a:p>
            <a:pPr lvl="1"/>
            <a:endParaRPr lang="en-US" sz="3200" b="1" dirty="0">
              <a:solidFill>
                <a:schemeClr val="accent6"/>
              </a:solidFill>
            </a:endParaRPr>
          </a:p>
        </p:txBody>
      </p:sp>
      <p:sp>
        <p:nvSpPr>
          <p:cNvPr id="6" name="Titre 3"/>
          <p:cNvSpPr txBox="1">
            <a:spLocks/>
          </p:cNvSpPr>
          <p:nvPr/>
        </p:nvSpPr>
        <p:spPr>
          <a:xfrm>
            <a:off x="416230" y="335541"/>
            <a:ext cx="8462464" cy="54202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 baseline="0">
                <a:solidFill>
                  <a:schemeClr val="accent1">
                    <a:lumMod val="75000"/>
                  </a:schemeClr>
                </a:solidFill>
                <a:latin typeface="+mn-lt"/>
                <a:ea typeface="+mj-ea"/>
                <a:cs typeface="Arial"/>
              </a:defRPr>
            </a:lvl1pPr>
          </a:lstStyle>
          <a:p>
            <a:r>
              <a:rPr lang="en-US" sz="2800" dirty="0"/>
              <a:t>Lecture (II): Procedure, Application &amp; Perspectives</a:t>
            </a:r>
            <a:br>
              <a:rPr lang="en-US" sz="2800" dirty="0"/>
            </a:br>
            <a:endParaRPr lang="en-US" sz="28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43359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51004" y="330513"/>
            <a:ext cx="8462464" cy="5420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dirty="0"/>
              <a:t>Examples of potential student projects</a:t>
            </a:r>
            <a:endParaRPr lang="en-US" sz="2800" dirty="0">
              <a:solidFill>
                <a:schemeClr val="accent6"/>
              </a:solidFill>
            </a:endParaRP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xmlns="" id="{0C90CA83-53FD-464A-A973-8F08BA3AEA7A}"/>
              </a:ext>
            </a:extLst>
          </p:cNvPr>
          <p:cNvCxnSpPr/>
          <p:nvPr/>
        </p:nvCxnSpPr>
        <p:spPr>
          <a:xfrm>
            <a:off x="3070368" y="1102434"/>
            <a:ext cx="0" cy="37371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>
            <a:extLst>
              <a:ext uri="{FF2B5EF4-FFF2-40B4-BE49-F238E27FC236}">
                <a16:creationId xmlns:a16="http://schemas.microsoft.com/office/drawing/2014/main" xmlns="" id="{5360359D-2475-469B-8F6F-7E9DE109EC18}"/>
              </a:ext>
            </a:extLst>
          </p:cNvPr>
          <p:cNvSpPr txBox="1"/>
          <p:nvPr/>
        </p:nvSpPr>
        <p:spPr>
          <a:xfrm>
            <a:off x="204362" y="1102653"/>
            <a:ext cx="28275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>
                <a:latin typeface="Calibri" panose="020F0502020204030204" pitchFamily="34" charset="0"/>
                <a:cs typeface="Calibri" panose="020F0502020204030204" pitchFamily="34" charset="0"/>
              </a:rPr>
              <a:t>❶ </a:t>
            </a: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Cobalt (Co) in the European value chain of electric mobility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276EF0B3-336F-4B72-87E3-0A440E2E4CD3}"/>
              </a:ext>
            </a:extLst>
          </p:cNvPr>
          <p:cNvSpPr/>
          <p:nvPr/>
        </p:nvSpPr>
        <p:spPr>
          <a:xfrm>
            <a:off x="3070369" y="1102653"/>
            <a:ext cx="311678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000" dirty="0">
                <a:latin typeface="Calibri" panose="020F0502020204030204" pitchFamily="34" charset="0"/>
                <a:cs typeface="Calibri" panose="020F0502020204030204" pitchFamily="34" charset="0"/>
              </a:rPr>
              <a:t>❷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Machinery tools in the French economy – Focus on the Tungsten</a:t>
            </a:r>
            <a:endParaRPr lang="en-US" sz="2000" dirty="0"/>
          </a:p>
        </p:txBody>
      </p: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xmlns="" id="{ED683F34-1507-4159-81E8-90FAEEB5DDAD}"/>
              </a:ext>
            </a:extLst>
          </p:cNvPr>
          <p:cNvCxnSpPr/>
          <p:nvPr/>
        </p:nvCxnSpPr>
        <p:spPr>
          <a:xfrm>
            <a:off x="6177131" y="1158507"/>
            <a:ext cx="0" cy="37371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362CDA35-278A-4BB3-A597-E1115FD95CBC}"/>
              </a:ext>
            </a:extLst>
          </p:cNvPr>
          <p:cNvSpPr/>
          <p:nvPr/>
        </p:nvSpPr>
        <p:spPr>
          <a:xfrm>
            <a:off x="6177131" y="1102434"/>
            <a:ext cx="2961857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❸ </a:t>
            </a: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Supply of phosphate fertiliser: Potential of recycling from wastewater in Nouvelle Aquitaine region  </a:t>
            </a:r>
            <a:endParaRPr lang="en-GB" sz="2000" dirty="0"/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xmlns="" id="{92B5F978-CA84-4C42-B5CD-CA27CD1434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093" y="5650110"/>
            <a:ext cx="1573049" cy="524350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xmlns="" id="{E8FCB957-2384-4919-AA5F-6AEAC7CA15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8389" y="2919515"/>
            <a:ext cx="2721058" cy="2493353"/>
          </a:xfrm>
          <a:prstGeom prst="rect">
            <a:avLst/>
          </a:prstGeom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xmlns="" id="{84741FBA-FC44-4CCB-ABDA-8730778E5C59}"/>
              </a:ext>
            </a:extLst>
          </p:cNvPr>
          <p:cNvSpPr txBox="1"/>
          <p:nvPr/>
        </p:nvSpPr>
        <p:spPr>
          <a:xfrm>
            <a:off x="8070225" y="5412868"/>
            <a:ext cx="24013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>
                <a:latin typeface="Calibri" panose="020F0502020204030204" pitchFamily="34" charset="0"/>
                <a:cs typeface="Calibri" panose="020F0502020204030204" pitchFamily="34" charset="0"/>
              </a:rPr>
              <a:t>Source: the Guardian</a:t>
            </a:r>
            <a:endParaRPr lang="en-US" sz="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xmlns="" id="{00106C00-91FC-41D6-9007-7AF372640BA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093" y="2365072"/>
            <a:ext cx="2345881" cy="3285038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xmlns="" id="{8003237F-3161-4269-BD43-2B1D9F2474C1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"/>
          <a:stretch/>
        </p:blipFill>
        <p:spPr>
          <a:xfrm>
            <a:off x="2865599" y="3308523"/>
            <a:ext cx="3352162" cy="1631217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xmlns="" id="{A08E6639-8B79-469C-B0A4-2ACCC2EA1481}"/>
              </a:ext>
            </a:extLst>
          </p:cNvPr>
          <p:cNvSpPr txBox="1"/>
          <p:nvPr/>
        </p:nvSpPr>
        <p:spPr>
          <a:xfrm>
            <a:off x="5005452" y="4724295"/>
            <a:ext cx="143725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>
                <a:latin typeface="Calibri" panose="020F0502020204030204" pitchFamily="34" charset="0"/>
                <a:cs typeface="Calibri" panose="020F0502020204030204" pitchFamily="34" charset="0"/>
              </a:rPr>
              <a:t>Source: </a:t>
            </a:r>
            <a:r>
              <a:rPr lang="fr-FR" sz="700" dirty="0" err="1">
                <a:latin typeface="Calibri" panose="020F0502020204030204" pitchFamily="34" charset="0"/>
                <a:cs typeface="Calibri" panose="020F0502020204030204" pitchFamily="34" charset="0"/>
              </a:rPr>
              <a:t>Vadoudi</a:t>
            </a:r>
            <a:r>
              <a:rPr lang="fr-FR" sz="700" dirty="0">
                <a:latin typeface="Calibri" panose="020F0502020204030204" pitchFamily="34" charset="0"/>
                <a:cs typeface="Calibri" panose="020F0502020204030204" pitchFamily="34" charset="0"/>
              </a:rPr>
              <a:t> et al. 2015</a:t>
            </a:r>
            <a:endParaRPr lang="en-US" sz="7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6" name="Picture 2" descr="Résultat de recherche d'images pour &quot;industrial drilling machine&quot;">
            <a:extLst>
              <a:ext uri="{FF2B5EF4-FFF2-40B4-BE49-F238E27FC236}">
                <a16:creationId xmlns:a16="http://schemas.microsoft.com/office/drawing/2014/main" xmlns="" id="{660F3132-E68F-5744-9B4D-9430D048B1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9400" y="4966645"/>
            <a:ext cx="2721057" cy="1528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43024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816909" y="1111081"/>
            <a:ext cx="7886700" cy="1325563"/>
          </a:xfrm>
        </p:spPr>
        <p:txBody>
          <a:bodyPr/>
          <a:lstStyle/>
          <a:p>
            <a:r>
              <a:rPr lang="fr-F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Thanks</a:t>
            </a:r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for </a:t>
            </a:r>
            <a:r>
              <a:rPr lang="fr-F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</a:t>
            </a:r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attention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437BE0D1-8CF7-46B2-A330-624D8D579CE5}"/>
              </a:ext>
            </a:extLst>
          </p:cNvPr>
          <p:cNvSpPr/>
          <p:nvPr/>
        </p:nvSpPr>
        <p:spPr>
          <a:xfrm>
            <a:off x="0" y="2548454"/>
            <a:ext cx="9144000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en-US" sz="2400" b="1" dirty="0">
                <a:solidFill>
                  <a:srgbClr val="5959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Prof. Guido </a:t>
            </a:r>
            <a:r>
              <a:rPr lang="en-US" sz="2400" b="1" dirty="0" err="1">
                <a:solidFill>
                  <a:srgbClr val="5959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Sonnemann</a:t>
            </a:r>
            <a:r>
              <a:rPr lang="en-US" sz="2400" b="1" dirty="0">
                <a:solidFill>
                  <a:srgbClr val="5959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 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​</a:t>
            </a: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 fontAlgn="base"/>
            <a:r>
              <a:rPr lang="en-US" sz="2000" b="1" u="sng" dirty="0">
                <a:solidFill>
                  <a:srgbClr val="003399"/>
                </a:solidFill>
                <a:latin typeface="Calibri" panose="020F0502020204030204" pitchFamily="34" charset="0"/>
              </a:rPr>
              <a:t>guido.sonnemann@u-bordeaux.fr</a:t>
            </a:r>
            <a:r>
              <a:rPr lang="en-US" sz="2000" dirty="0">
                <a:latin typeface="Calibri" panose="020F0502020204030204" pitchFamily="34" charset="0"/>
              </a:rPr>
              <a:t>​</a:t>
            </a:r>
            <a:endParaRPr lang="en-US" sz="2000" dirty="0"/>
          </a:p>
          <a:p>
            <a:pPr algn="ctr" fontAlgn="base"/>
            <a:r>
              <a:rPr lang="en-US" sz="2000" b="1" dirty="0" err="1">
                <a:solidFill>
                  <a:srgbClr val="708B39"/>
                </a:solidFill>
                <a:latin typeface="Calibri" panose="020F0502020204030204" pitchFamily="34" charset="0"/>
              </a:rPr>
              <a:t>CyVi</a:t>
            </a:r>
            <a:r>
              <a:rPr lang="en-US" sz="2000" dirty="0">
                <a:latin typeface="Calibri" panose="020F0502020204030204" pitchFamily="34" charset="0"/>
              </a:rPr>
              <a:t>​</a:t>
            </a:r>
            <a:endParaRPr lang="en-US" sz="2000" dirty="0"/>
          </a:p>
          <a:p>
            <a:pPr algn="ctr" fontAlgn="base"/>
            <a:r>
              <a:rPr lang="en-US" sz="2000" b="1" dirty="0">
                <a:solidFill>
                  <a:srgbClr val="708B39"/>
                </a:solidFill>
                <a:latin typeface="Calibri" panose="020F0502020204030204" pitchFamily="34" charset="0"/>
              </a:rPr>
              <a:t>Research group on Life Cycle Assessment &amp; sustainable chemistry</a:t>
            </a:r>
            <a:endParaRPr lang="en-US" sz="2000" dirty="0"/>
          </a:p>
          <a:p>
            <a:pPr algn="ctr" fontAlgn="base"/>
            <a:r>
              <a:rPr lang="en-US" sz="2000" b="1" dirty="0" err="1">
                <a:solidFill>
                  <a:srgbClr val="595959"/>
                </a:solidFill>
                <a:latin typeface="Calibri" panose="020F0502020204030204" pitchFamily="34" charset="0"/>
              </a:rPr>
              <a:t>Institut</a:t>
            </a:r>
            <a:r>
              <a:rPr lang="en-US" sz="2000" b="1" dirty="0">
                <a:solidFill>
                  <a:srgbClr val="595959"/>
                </a:solidFill>
                <a:latin typeface="Calibri" panose="020F0502020204030204" pitchFamily="34" charset="0"/>
              </a:rPr>
              <a:t> des Sciences </a:t>
            </a:r>
            <a:r>
              <a:rPr lang="en-US" sz="2000" b="1" dirty="0" err="1">
                <a:solidFill>
                  <a:srgbClr val="595959"/>
                </a:solidFill>
                <a:latin typeface="Calibri" panose="020F0502020204030204" pitchFamily="34" charset="0"/>
              </a:rPr>
              <a:t>Moléculaires</a:t>
            </a:r>
            <a:r>
              <a:rPr lang="en-US" sz="2000" b="1" dirty="0">
                <a:solidFill>
                  <a:srgbClr val="595959"/>
                </a:solidFill>
                <a:latin typeface="Calibri" panose="020F0502020204030204" pitchFamily="34" charset="0"/>
              </a:rPr>
              <a:t> - ISM</a:t>
            </a:r>
            <a:r>
              <a:rPr lang="en-US" sz="2000" dirty="0">
                <a:latin typeface="Calibri" panose="020F0502020204030204" pitchFamily="34" charset="0"/>
              </a:rPr>
              <a:t>​</a:t>
            </a:r>
            <a:endParaRPr lang="en-US" sz="2000" dirty="0"/>
          </a:p>
          <a:p>
            <a:pPr algn="ctr" fontAlgn="base"/>
            <a:r>
              <a:rPr lang="en-US" sz="2000" b="1" dirty="0" err="1">
                <a:solidFill>
                  <a:srgbClr val="595959"/>
                </a:solidFill>
                <a:latin typeface="Calibri" panose="020F0502020204030204" pitchFamily="34" charset="0"/>
              </a:rPr>
              <a:t>Université</a:t>
            </a:r>
            <a:r>
              <a:rPr lang="en-US" sz="2000" b="1" dirty="0">
                <a:solidFill>
                  <a:srgbClr val="595959"/>
                </a:solidFill>
                <a:latin typeface="Calibri" panose="020F0502020204030204" pitchFamily="34" charset="0"/>
              </a:rPr>
              <a:t> de Bordeaux – UMR 5255 CNRS</a:t>
            </a:r>
            <a:r>
              <a:rPr lang="en-US" sz="2000" dirty="0">
                <a:latin typeface="Calibri" panose="020F0502020204030204" pitchFamily="34" charset="0"/>
              </a:rPr>
              <a:t>​</a:t>
            </a:r>
            <a:endParaRPr lang="en-US" sz="2000" dirty="0"/>
          </a:p>
          <a:p>
            <a:pPr algn="ctr" fontAlgn="base"/>
            <a:r>
              <a:rPr lang="en-US" sz="2000" b="1" dirty="0">
                <a:solidFill>
                  <a:srgbClr val="595959"/>
                </a:solidFill>
                <a:latin typeface="Calibri" panose="020F0502020204030204" pitchFamily="34" charset="0"/>
              </a:rPr>
              <a:t>351 </a:t>
            </a:r>
            <a:r>
              <a:rPr lang="en-US" sz="2000" b="1" dirty="0" err="1">
                <a:solidFill>
                  <a:srgbClr val="595959"/>
                </a:solidFill>
                <a:latin typeface="Calibri" panose="020F0502020204030204" pitchFamily="34" charset="0"/>
              </a:rPr>
              <a:t>Cours</a:t>
            </a:r>
            <a:r>
              <a:rPr lang="en-US" sz="2000" b="1" dirty="0">
                <a:solidFill>
                  <a:srgbClr val="595959"/>
                </a:solidFill>
                <a:latin typeface="Calibri" panose="020F0502020204030204" pitchFamily="34" charset="0"/>
              </a:rPr>
              <a:t> de la </a:t>
            </a:r>
            <a:r>
              <a:rPr lang="en-US" sz="2000" b="1" dirty="0" err="1">
                <a:solidFill>
                  <a:srgbClr val="595959"/>
                </a:solidFill>
                <a:latin typeface="Calibri" panose="020F0502020204030204" pitchFamily="34" charset="0"/>
              </a:rPr>
              <a:t>libération</a:t>
            </a:r>
            <a:r>
              <a:rPr lang="en-US" sz="2000" b="1" dirty="0">
                <a:solidFill>
                  <a:srgbClr val="595959"/>
                </a:solidFill>
                <a:latin typeface="Calibri" panose="020F0502020204030204" pitchFamily="34" charset="0"/>
              </a:rPr>
              <a:t> – </a:t>
            </a:r>
            <a:r>
              <a:rPr lang="en-US" sz="2000" b="1" dirty="0" err="1">
                <a:solidFill>
                  <a:srgbClr val="595959"/>
                </a:solidFill>
                <a:latin typeface="Calibri" panose="020F0502020204030204" pitchFamily="34" charset="0"/>
              </a:rPr>
              <a:t>Bât</a:t>
            </a:r>
            <a:r>
              <a:rPr lang="en-US" sz="2000" b="1" dirty="0">
                <a:solidFill>
                  <a:srgbClr val="595959"/>
                </a:solidFill>
                <a:latin typeface="Calibri" panose="020F0502020204030204" pitchFamily="34" charset="0"/>
              </a:rPr>
              <a:t> A12</a:t>
            </a:r>
            <a:r>
              <a:rPr lang="en-US" sz="2000" dirty="0">
                <a:latin typeface="Calibri" panose="020F0502020204030204" pitchFamily="34" charset="0"/>
              </a:rPr>
              <a:t>​</a:t>
            </a:r>
            <a:endParaRPr lang="en-US" sz="2000" dirty="0"/>
          </a:p>
          <a:p>
            <a:pPr algn="ctr" fontAlgn="base"/>
            <a:r>
              <a:rPr lang="en-US" sz="2000" b="1" dirty="0">
                <a:solidFill>
                  <a:srgbClr val="595959"/>
                </a:solidFill>
                <a:latin typeface="Calibri" panose="020F0502020204030204" pitchFamily="34" charset="0"/>
              </a:rPr>
              <a:t>33 405 TALENCE </a:t>
            </a:r>
            <a:r>
              <a:rPr lang="en-US" sz="2000" b="1" dirty="0" err="1">
                <a:solidFill>
                  <a:srgbClr val="595959"/>
                </a:solidFill>
                <a:latin typeface="Calibri" panose="020F0502020204030204" pitchFamily="34" charset="0"/>
              </a:rPr>
              <a:t>cedex</a:t>
            </a:r>
            <a:r>
              <a:rPr lang="en-US" sz="2000" b="1" dirty="0">
                <a:solidFill>
                  <a:srgbClr val="595959"/>
                </a:solidFill>
                <a:latin typeface="Calibri" panose="020F0502020204030204" pitchFamily="34" charset="0"/>
              </a:rPr>
              <a:t> – France</a:t>
            </a:r>
            <a:r>
              <a:rPr lang="en-US" sz="2000" dirty="0">
                <a:latin typeface="Calibri" panose="020F0502020204030204" pitchFamily="34" charset="0"/>
              </a:rPr>
              <a:t>​</a:t>
            </a:r>
            <a:endParaRPr lang="en-US" sz="2000" dirty="0"/>
          </a:p>
          <a:p>
            <a:pPr algn="ctr" fontAlgn="base"/>
            <a:r>
              <a:rPr lang="en-US" sz="2000" b="1" dirty="0" err="1">
                <a:solidFill>
                  <a:srgbClr val="595959"/>
                </a:solidFill>
                <a:latin typeface="Calibri" panose="020F0502020204030204" pitchFamily="34" charset="0"/>
              </a:rPr>
              <a:t>Tél</a:t>
            </a:r>
            <a:r>
              <a:rPr lang="en-US" sz="2000" b="1" dirty="0">
                <a:solidFill>
                  <a:srgbClr val="595959"/>
                </a:solidFill>
                <a:latin typeface="Calibri" panose="020F0502020204030204" pitchFamily="34" charset="0"/>
              </a:rPr>
              <a:t> : 05 40 00 31 83</a:t>
            </a:r>
            <a:r>
              <a:rPr lang="en-US" sz="2000" dirty="0">
                <a:latin typeface="Calibri" panose="020F0502020204030204" pitchFamily="34" charset="0"/>
              </a:rPr>
              <a:t>​</a:t>
            </a:r>
            <a:endParaRPr lang="en-US" sz="2000" dirty="0"/>
          </a:p>
          <a:p>
            <a:pPr algn="ctr" fontAlgn="base"/>
            <a:r>
              <a:rPr lang="en-US" sz="2000" b="1" dirty="0">
                <a:solidFill>
                  <a:srgbClr val="595959"/>
                </a:solidFill>
                <a:latin typeface="Calibri" panose="020F0502020204030204" pitchFamily="34" charset="0"/>
              </a:rPr>
              <a:t>Web : </a:t>
            </a:r>
            <a:r>
              <a:rPr lang="en-US" sz="2000" b="1" u="sng" dirty="0">
                <a:solidFill>
                  <a:srgbClr val="0563C1"/>
                </a:solidFill>
                <a:latin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http://www.ism.u-bordeaux1.fr</a:t>
            </a:r>
            <a:r>
              <a:rPr lang="en-US" sz="2000" dirty="0">
                <a:latin typeface="Calibri" panose="020F0502020204030204" pitchFamily="34" charset="0"/>
              </a:rPr>
              <a:t>​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25552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82338" y="340397"/>
            <a:ext cx="8462464" cy="542025"/>
          </a:xfrm>
        </p:spPr>
        <p:txBody>
          <a:bodyPr/>
          <a:lstStyle/>
          <a:p>
            <a:r>
              <a:rPr lang="en-US" dirty="0"/>
              <a:t>MFA procedure</a:t>
            </a:r>
            <a:br>
              <a:rPr lang="en-US" dirty="0"/>
            </a:br>
            <a:r>
              <a:rPr lang="en-US" dirty="0">
                <a:solidFill>
                  <a:schemeClr val="accent6"/>
                </a:solidFill>
              </a:rPr>
              <a:t/>
            </a:r>
            <a:br>
              <a:rPr lang="en-US" dirty="0">
                <a:solidFill>
                  <a:schemeClr val="accent6"/>
                </a:solidFill>
              </a:rPr>
            </a:b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82338" y="882422"/>
            <a:ext cx="714971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Define the objectives and parameters to be monitored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Limit the balance scope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Limit the balance period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Identify and define the process steps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Draw the flowcharts: material flows – quality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Draw up the balances: material flows – quantity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Interpret the results and draw conclusions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134529" y="6060509"/>
            <a:ext cx="629992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 Narrow" panose="020B0606020202030204" pitchFamily="34" charset="0"/>
              </a:rPr>
              <a:t>Source: </a:t>
            </a:r>
            <a:r>
              <a:rPr lang="en-GB" sz="900" dirty="0">
                <a:latin typeface="Arial Narrow" panose="020B0606020202030204" pitchFamily="34" charset="0"/>
              </a:rPr>
              <a:t>United Nations Industrial development Organization (UNIDO)</a:t>
            </a:r>
          </a:p>
          <a:p>
            <a:endParaRPr lang="en-US" dirty="0"/>
          </a:p>
        </p:txBody>
      </p:sp>
      <p:sp>
        <p:nvSpPr>
          <p:cNvPr id="7" name="Parenthèse fermante 6"/>
          <p:cNvSpPr/>
          <p:nvPr/>
        </p:nvSpPr>
        <p:spPr>
          <a:xfrm>
            <a:off x="6354950" y="1040239"/>
            <a:ext cx="388047" cy="2922714"/>
          </a:xfrm>
          <a:prstGeom prst="rightBracket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ZoneTexte 7"/>
          <p:cNvSpPr txBox="1"/>
          <p:nvPr/>
        </p:nvSpPr>
        <p:spPr>
          <a:xfrm>
            <a:off x="6742997" y="1040239"/>
            <a:ext cx="492443" cy="2933934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US" sz="2000" b="1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Goal &amp; Scope</a:t>
            </a:r>
          </a:p>
        </p:txBody>
      </p:sp>
      <p:sp>
        <p:nvSpPr>
          <p:cNvPr id="11" name="Parenthèse fermante 10"/>
          <p:cNvSpPr/>
          <p:nvPr/>
        </p:nvSpPr>
        <p:spPr>
          <a:xfrm>
            <a:off x="6354951" y="4115601"/>
            <a:ext cx="388047" cy="544152"/>
          </a:xfrm>
          <a:prstGeom prst="rightBracket">
            <a:avLst/>
          </a:prstGeom>
          <a:ln w="19050">
            <a:solidFill>
              <a:srgbClr val="5284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ZoneTexte 11"/>
          <p:cNvSpPr txBox="1"/>
          <p:nvPr/>
        </p:nvSpPr>
        <p:spPr>
          <a:xfrm>
            <a:off x="6712222" y="3974477"/>
            <a:ext cx="492443" cy="2933934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US" sz="2000" b="1" dirty="0">
                <a:solidFill>
                  <a:srgbClr val="5284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Quantification</a:t>
            </a:r>
          </a:p>
        </p:txBody>
      </p:sp>
      <p:sp>
        <p:nvSpPr>
          <p:cNvPr id="15" name="Parenthèse fermante 14"/>
          <p:cNvSpPr/>
          <p:nvPr/>
        </p:nvSpPr>
        <p:spPr>
          <a:xfrm>
            <a:off x="5385423" y="4739475"/>
            <a:ext cx="399231" cy="544152"/>
          </a:xfrm>
          <a:prstGeom prst="rightBracket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5831584" y="4659753"/>
            <a:ext cx="492443" cy="2933934"/>
          </a:xfrm>
          <a:prstGeom prst="rect">
            <a:avLst/>
          </a:prstGeom>
          <a:noFill/>
          <a:ln>
            <a:noFill/>
          </a:ln>
        </p:spPr>
        <p:txBody>
          <a:bodyPr vert="vert" wrap="square" rtlCol="0">
            <a:spAutoFit/>
          </a:bodyPr>
          <a:lstStyle/>
          <a:p>
            <a:r>
              <a:rPr lang="en-US" sz="2000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Interpretation</a:t>
            </a:r>
          </a:p>
        </p:txBody>
      </p:sp>
    </p:spTree>
    <p:extLst>
      <p:ext uri="{BB962C8B-B14F-4D97-AF65-F5344CB8AC3E}">
        <p14:creationId xmlns:p14="http://schemas.microsoft.com/office/powerpoint/2010/main" val="3481266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82338" y="233008"/>
            <a:ext cx="8462464" cy="542025"/>
          </a:xfrm>
        </p:spPr>
        <p:txBody>
          <a:bodyPr/>
          <a:lstStyle/>
          <a:p>
            <a:r>
              <a:rPr lang="en-US" dirty="0"/>
              <a:t>MFA is an </a:t>
            </a:r>
            <a:r>
              <a:rPr lang="en-US" u="sng" dirty="0"/>
              <a:t>iterative process </a:t>
            </a:r>
            <a:r>
              <a:rPr lang="en-US" dirty="0"/>
              <a:t>!</a:t>
            </a:r>
            <a:br>
              <a:rPr lang="en-US" dirty="0"/>
            </a:br>
            <a:r>
              <a:rPr lang="en-US" dirty="0">
                <a:solidFill>
                  <a:schemeClr val="accent6"/>
                </a:solidFill>
              </a:rPr>
              <a:t/>
            </a:r>
            <a:br>
              <a:rPr lang="en-US" dirty="0">
                <a:solidFill>
                  <a:schemeClr val="accent6"/>
                </a:solidFill>
              </a:rPr>
            </a:br>
            <a:endParaRPr lang="en-US" dirty="0"/>
          </a:p>
        </p:txBody>
      </p:sp>
      <p:sp>
        <p:nvSpPr>
          <p:cNvPr id="6" name="ZoneTexte 5"/>
          <p:cNvSpPr txBox="1"/>
          <p:nvPr/>
        </p:nvSpPr>
        <p:spPr>
          <a:xfrm>
            <a:off x="6548974" y="55019"/>
            <a:ext cx="24804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i="1" dirty="0">
                <a:latin typeface="Arial Narrow" panose="020B0606020202030204" pitchFamily="34" charset="0"/>
              </a:rPr>
              <a:t>Source: Practical Handbook of Material Flow Analysis, Brunner P.H. &amp; </a:t>
            </a:r>
            <a:r>
              <a:rPr lang="en-US" sz="800" i="1" dirty="0" err="1">
                <a:latin typeface="Arial Narrow" panose="020B0606020202030204" pitchFamily="34" charset="0"/>
              </a:rPr>
              <a:t>Rechberg</a:t>
            </a:r>
            <a:r>
              <a:rPr lang="en-US" sz="800" i="1" dirty="0">
                <a:latin typeface="Arial Narrow" panose="020B0606020202030204" pitchFamily="34" charset="0"/>
              </a:rPr>
              <a:t> H. (2004)</a:t>
            </a:r>
            <a:endParaRPr lang="en-US" sz="1600" i="1" dirty="0"/>
          </a:p>
        </p:txBody>
      </p:sp>
      <p:sp>
        <p:nvSpPr>
          <p:cNvPr id="2" name="Rectangle 1"/>
          <p:cNvSpPr/>
          <p:nvPr/>
        </p:nvSpPr>
        <p:spPr>
          <a:xfrm>
            <a:off x="1961368" y="837606"/>
            <a:ext cx="4587606" cy="385397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Problem definition / Research question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30252" y="1379568"/>
            <a:ext cx="6479337" cy="1475828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10199" y="1378379"/>
            <a:ext cx="16498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Goal &amp; Scope</a:t>
            </a:r>
          </a:p>
        </p:txBody>
      </p:sp>
      <p:grpSp>
        <p:nvGrpSpPr>
          <p:cNvPr id="22" name="Groupe 21"/>
          <p:cNvGrpSpPr/>
          <p:nvPr/>
        </p:nvGrpSpPr>
        <p:grpSpPr>
          <a:xfrm>
            <a:off x="3695019" y="1842565"/>
            <a:ext cx="1581968" cy="625136"/>
            <a:chOff x="3078310" y="1743173"/>
            <a:chExt cx="1581968" cy="729277"/>
          </a:xfrm>
        </p:grpSpPr>
        <p:grpSp>
          <p:nvGrpSpPr>
            <p:cNvPr id="20" name="Groupe 19"/>
            <p:cNvGrpSpPr/>
            <p:nvPr/>
          </p:nvGrpSpPr>
          <p:grpSpPr>
            <a:xfrm rot="16200000">
              <a:off x="3277232" y="1544251"/>
              <a:ext cx="729277" cy="1127121"/>
              <a:chOff x="3119057" y="1702424"/>
              <a:chExt cx="729277" cy="1127121"/>
            </a:xfrm>
          </p:grpSpPr>
          <p:sp>
            <p:nvSpPr>
              <p:cNvPr id="18" name="Flèche courbée vers le bas 17"/>
              <p:cNvSpPr/>
              <p:nvPr/>
            </p:nvSpPr>
            <p:spPr>
              <a:xfrm>
                <a:off x="3119058" y="1702424"/>
                <a:ext cx="729276" cy="412477"/>
              </a:xfrm>
              <a:prstGeom prst="curvedDownArrow">
                <a:avLst/>
              </a:prstGeom>
              <a:solidFill>
                <a:schemeClr val="accent6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Flèche courbée vers le haut 18"/>
              <p:cNvSpPr/>
              <p:nvPr/>
            </p:nvSpPr>
            <p:spPr>
              <a:xfrm>
                <a:off x="3119057" y="2431249"/>
                <a:ext cx="723666" cy="398296"/>
              </a:xfrm>
              <a:prstGeom prst="curvedUpArrow">
                <a:avLst/>
              </a:prstGeom>
              <a:solidFill>
                <a:schemeClr val="accent6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1" name="ZoneTexte 20"/>
            <p:cNvSpPr txBox="1"/>
            <p:nvPr/>
          </p:nvSpPr>
          <p:spPr>
            <a:xfrm>
              <a:off x="3078310" y="1925097"/>
              <a:ext cx="1581968" cy="3949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/>
                <a:t>adjustment</a:t>
              </a:r>
              <a:endParaRPr lang="en-US" i="1" dirty="0"/>
            </a:p>
          </p:txBody>
        </p:sp>
      </p:grpSp>
      <p:sp>
        <p:nvSpPr>
          <p:cNvPr id="23" name="Rectangle 22"/>
          <p:cNvSpPr/>
          <p:nvPr/>
        </p:nvSpPr>
        <p:spPr>
          <a:xfrm>
            <a:off x="3215840" y="1438545"/>
            <a:ext cx="216706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Selection of substances</a:t>
            </a:r>
          </a:p>
        </p:txBody>
      </p:sp>
      <p:sp>
        <p:nvSpPr>
          <p:cNvPr id="24" name="Rectangle 23"/>
          <p:cNvSpPr/>
          <p:nvPr/>
        </p:nvSpPr>
        <p:spPr>
          <a:xfrm>
            <a:off x="831712" y="1869931"/>
            <a:ext cx="222551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Determination of system boundaries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106519" y="1854811"/>
            <a:ext cx="222551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Determination/ selection of processes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796555" y="2513388"/>
            <a:ext cx="305352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Determination/selection of goods</a:t>
            </a:r>
          </a:p>
        </p:txBody>
      </p:sp>
      <p:sp>
        <p:nvSpPr>
          <p:cNvPr id="27" name="Flèche vers le bas 26"/>
          <p:cNvSpPr/>
          <p:nvPr/>
        </p:nvSpPr>
        <p:spPr>
          <a:xfrm>
            <a:off x="4151523" y="1225015"/>
            <a:ext cx="252442" cy="293697"/>
          </a:xfrm>
          <a:prstGeom prst="downArrow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830252" y="2989992"/>
            <a:ext cx="6479337" cy="2928364"/>
          </a:xfrm>
          <a:prstGeom prst="rect">
            <a:avLst/>
          </a:prstGeom>
          <a:noFill/>
          <a:ln w="38100">
            <a:solidFill>
              <a:srgbClr val="5284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77186" y="3024873"/>
            <a:ext cx="20955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Determination of flows and stocks</a:t>
            </a:r>
          </a:p>
        </p:txBody>
      </p:sp>
      <p:sp>
        <p:nvSpPr>
          <p:cNvPr id="31" name="Rectangle 30"/>
          <p:cNvSpPr/>
          <p:nvPr/>
        </p:nvSpPr>
        <p:spPr>
          <a:xfrm>
            <a:off x="1961368" y="6122779"/>
            <a:ext cx="4587606" cy="39225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  <a:cs typeface="Calibri" panose="020F0502020204030204" pitchFamily="34" charset="0"/>
              </a:rPr>
              <a:t>Illustration &amp; interpretation</a:t>
            </a:r>
          </a:p>
        </p:txBody>
      </p:sp>
      <p:sp>
        <p:nvSpPr>
          <p:cNvPr id="32" name="Rectangle 31"/>
          <p:cNvSpPr/>
          <p:nvPr/>
        </p:nvSpPr>
        <p:spPr>
          <a:xfrm>
            <a:off x="2965191" y="3455761"/>
            <a:ext cx="3023369" cy="385397"/>
          </a:xfrm>
          <a:prstGeom prst="rect">
            <a:avLst/>
          </a:prstGeom>
          <a:noFill/>
          <a:ln w="28575">
            <a:solidFill>
              <a:srgbClr val="5284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Determination of mass flows</a:t>
            </a:r>
          </a:p>
        </p:txBody>
      </p:sp>
      <p:sp>
        <p:nvSpPr>
          <p:cNvPr id="33" name="Rectangle 32"/>
          <p:cNvSpPr/>
          <p:nvPr/>
        </p:nvSpPr>
        <p:spPr>
          <a:xfrm>
            <a:off x="2965192" y="4092720"/>
            <a:ext cx="3023368" cy="373447"/>
          </a:xfrm>
          <a:prstGeom prst="rect">
            <a:avLst/>
          </a:prstGeom>
          <a:noFill/>
          <a:ln w="28575">
            <a:solidFill>
              <a:srgbClr val="5284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Balancing the goods</a:t>
            </a:r>
          </a:p>
        </p:txBody>
      </p:sp>
      <p:sp>
        <p:nvSpPr>
          <p:cNvPr id="35" name="Flèche vers le bas 34"/>
          <p:cNvSpPr/>
          <p:nvPr/>
        </p:nvSpPr>
        <p:spPr>
          <a:xfrm>
            <a:off x="4151523" y="3841157"/>
            <a:ext cx="252442" cy="279141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5284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lèche vers le bas 29"/>
          <p:cNvSpPr/>
          <p:nvPr/>
        </p:nvSpPr>
        <p:spPr>
          <a:xfrm>
            <a:off x="4151523" y="2851942"/>
            <a:ext cx="252442" cy="573113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5284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2965191" y="4729679"/>
            <a:ext cx="3023369" cy="385397"/>
          </a:xfrm>
          <a:prstGeom prst="rect">
            <a:avLst/>
          </a:prstGeom>
          <a:noFill/>
          <a:ln w="28575">
            <a:solidFill>
              <a:srgbClr val="5284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Determination of concentration</a:t>
            </a:r>
          </a:p>
        </p:txBody>
      </p:sp>
      <p:sp>
        <p:nvSpPr>
          <p:cNvPr id="37" name="Flèche vers le bas 36"/>
          <p:cNvSpPr/>
          <p:nvPr/>
        </p:nvSpPr>
        <p:spPr>
          <a:xfrm>
            <a:off x="4151523" y="4466167"/>
            <a:ext cx="252442" cy="309602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5284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2965193" y="5378588"/>
            <a:ext cx="3023368" cy="385397"/>
          </a:xfrm>
          <a:prstGeom prst="rect">
            <a:avLst/>
          </a:prstGeom>
          <a:noFill/>
          <a:ln w="28575">
            <a:solidFill>
              <a:srgbClr val="5284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Balancing of substances</a:t>
            </a:r>
          </a:p>
        </p:txBody>
      </p:sp>
      <p:sp>
        <p:nvSpPr>
          <p:cNvPr id="39" name="Flèche vers le bas 38"/>
          <p:cNvSpPr/>
          <p:nvPr/>
        </p:nvSpPr>
        <p:spPr>
          <a:xfrm>
            <a:off x="4173153" y="5115076"/>
            <a:ext cx="252442" cy="309602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5284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lèche vers le bas 39"/>
          <p:cNvSpPr/>
          <p:nvPr/>
        </p:nvSpPr>
        <p:spPr>
          <a:xfrm>
            <a:off x="4179267" y="5765692"/>
            <a:ext cx="252442" cy="388974"/>
          </a:xfrm>
          <a:prstGeom prst="downArrow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Connecteur en angle 41"/>
          <p:cNvCxnSpPr>
            <a:stCxn id="31" idx="3"/>
            <a:endCxn id="2" idx="3"/>
          </p:cNvCxnSpPr>
          <p:nvPr/>
        </p:nvCxnSpPr>
        <p:spPr>
          <a:xfrm flipV="1">
            <a:off x="6548974" y="1030305"/>
            <a:ext cx="12700" cy="5288599"/>
          </a:xfrm>
          <a:prstGeom prst="bentConnector3">
            <a:avLst>
              <a:gd name="adj1" fmla="val 15573906"/>
            </a:avLst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en angle 44"/>
          <p:cNvCxnSpPr>
            <a:stCxn id="31" idx="1"/>
            <a:endCxn id="13" idx="1"/>
          </p:cNvCxnSpPr>
          <p:nvPr/>
        </p:nvCxnSpPr>
        <p:spPr>
          <a:xfrm rot="10800000">
            <a:off x="830252" y="2117482"/>
            <a:ext cx="1131116" cy="4201422"/>
          </a:xfrm>
          <a:prstGeom prst="bentConnector3">
            <a:avLst>
              <a:gd name="adj1" fmla="val 120210"/>
            </a:avLst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 rot="16200000">
            <a:off x="-346019" y="2515556"/>
            <a:ext cx="14696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Adjust system</a:t>
            </a:r>
          </a:p>
        </p:txBody>
      </p:sp>
      <p:sp>
        <p:nvSpPr>
          <p:cNvPr id="51" name="Rectangle 50"/>
          <p:cNvSpPr/>
          <p:nvPr/>
        </p:nvSpPr>
        <p:spPr>
          <a:xfrm rot="16200000">
            <a:off x="7877400" y="1717840"/>
            <a:ext cx="18314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Redefine problem</a:t>
            </a:r>
          </a:p>
        </p:txBody>
      </p:sp>
      <p:cxnSp>
        <p:nvCxnSpPr>
          <p:cNvPr id="53" name="Connecteur en angle 52"/>
          <p:cNvCxnSpPr>
            <a:stCxn id="38" idx="3"/>
            <a:endCxn id="36" idx="3"/>
          </p:cNvCxnSpPr>
          <p:nvPr/>
        </p:nvCxnSpPr>
        <p:spPr>
          <a:xfrm flipH="1" flipV="1">
            <a:off x="5988560" y="4922378"/>
            <a:ext cx="1" cy="648909"/>
          </a:xfrm>
          <a:prstGeom prst="bentConnector3">
            <a:avLst>
              <a:gd name="adj1" fmla="val -2286000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6053062" y="4954444"/>
            <a:ext cx="173615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1. Refine concentrations</a:t>
            </a:r>
          </a:p>
        </p:txBody>
      </p:sp>
      <p:cxnSp>
        <p:nvCxnSpPr>
          <p:cNvPr id="57" name="Connecteur en angle 56"/>
          <p:cNvCxnSpPr>
            <a:stCxn id="33" idx="3"/>
            <a:endCxn id="32" idx="3"/>
          </p:cNvCxnSpPr>
          <p:nvPr/>
        </p:nvCxnSpPr>
        <p:spPr>
          <a:xfrm flipV="1">
            <a:off x="5988560" y="3648460"/>
            <a:ext cx="12700" cy="630984"/>
          </a:xfrm>
          <a:prstGeom prst="bentConnector3">
            <a:avLst>
              <a:gd name="adj1" fmla="val 180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6153298" y="3583020"/>
            <a:ext cx="109367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1. Refine </a:t>
            </a:r>
          </a:p>
          <a:p>
            <a:pPr algn="ctr"/>
            <a:r>
              <a:rPr lang="en-US" sz="1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mass flows</a:t>
            </a:r>
          </a:p>
        </p:txBody>
      </p:sp>
      <p:cxnSp>
        <p:nvCxnSpPr>
          <p:cNvPr id="62" name="Connecteur en angle 61"/>
          <p:cNvCxnSpPr>
            <a:stCxn id="33" idx="3"/>
            <a:endCxn id="13" idx="3"/>
          </p:cNvCxnSpPr>
          <p:nvPr/>
        </p:nvCxnSpPr>
        <p:spPr>
          <a:xfrm flipV="1">
            <a:off x="5988560" y="2117482"/>
            <a:ext cx="1321029" cy="2161962"/>
          </a:xfrm>
          <a:prstGeom prst="bentConnector3">
            <a:avLst>
              <a:gd name="adj1" fmla="val 117305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7482890" y="3055650"/>
            <a:ext cx="152026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2. Re-determine goods</a:t>
            </a:r>
          </a:p>
        </p:txBody>
      </p:sp>
      <p:cxnSp>
        <p:nvCxnSpPr>
          <p:cNvPr id="67" name="Connecteur en angle 66"/>
          <p:cNvCxnSpPr>
            <a:stCxn id="38" idx="1"/>
            <a:endCxn id="32" idx="1"/>
          </p:cNvCxnSpPr>
          <p:nvPr/>
        </p:nvCxnSpPr>
        <p:spPr>
          <a:xfrm rot="10800000">
            <a:off x="2965191" y="3648461"/>
            <a:ext cx="2" cy="1922827"/>
          </a:xfrm>
          <a:prstGeom prst="bentConnector3">
            <a:avLst>
              <a:gd name="adj1" fmla="val 1143010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1207589" y="4364129"/>
            <a:ext cx="152026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2. Refine mass flows</a:t>
            </a:r>
          </a:p>
        </p:txBody>
      </p:sp>
    </p:spTree>
    <p:extLst>
      <p:ext uri="{BB962C8B-B14F-4D97-AF65-F5344CB8AC3E}">
        <p14:creationId xmlns:p14="http://schemas.microsoft.com/office/powerpoint/2010/main" val="40786106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  <p:bldP spid="5" grpId="0"/>
      <p:bldP spid="23" grpId="0"/>
      <p:bldP spid="24" grpId="0"/>
      <p:bldP spid="25" grpId="0"/>
      <p:bldP spid="26" grpId="0"/>
      <p:bldP spid="27" grpId="0" animBg="1"/>
      <p:bldP spid="28" grpId="0" animBg="1"/>
      <p:bldP spid="29" grpId="0"/>
      <p:bldP spid="31" grpId="0" animBg="1"/>
      <p:bldP spid="32" grpId="0" animBg="1"/>
      <p:bldP spid="33" grpId="0" animBg="1"/>
      <p:bldP spid="35" grpId="0" animBg="1"/>
      <p:bldP spid="30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50" grpId="0"/>
      <p:bldP spid="51" grpId="0"/>
      <p:bldP spid="56" grpId="0"/>
      <p:bldP spid="58" grpId="0"/>
      <p:bldP spid="65" grpId="0"/>
      <p:bldP spid="6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27971" y="1620930"/>
            <a:ext cx="857537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❸ How to carry out a Material Flow Analysis ?</a:t>
            </a:r>
          </a:p>
          <a:p>
            <a:pPr lvl="2"/>
            <a:r>
              <a:rPr lang="en-US" sz="300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̶  Illustrative case study: the global Aluminum cycle</a:t>
            </a:r>
          </a:p>
          <a:p>
            <a:endParaRPr lang="en-US" sz="3000" b="1" dirty="0">
              <a:solidFill>
                <a:schemeClr val="accent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8330" y="2811604"/>
            <a:ext cx="5265011" cy="3235788"/>
          </a:xfrm>
          <a:prstGeom prst="rect">
            <a:avLst/>
          </a:prstGeom>
        </p:spPr>
      </p:pic>
      <p:pic>
        <p:nvPicPr>
          <p:cNvPr id="1026" name="Picture 2" descr="World Aluminium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736" y="3241076"/>
            <a:ext cx="2781300" cy="904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re 3"/>
          <p:cNvSpPr txBox="1">
            <a:spLocks/>
          </p:cNvSpPr>
          <p:nvPr/>
        </p:nvSpPr>
        <p:spPr>
          <a:xfrm>
            <a:off x="416230" y="335541"/>
            <a:ext cx="8462464" cy="54202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 baseline="0">
                <a:solidFill>
                  <a:schemeClr val="accent1">
                    <a:lumMod val="75000"/>
                  </a:schemeClr>
                </a:solidFill>
                <a:latin typeface="+mn-lt"/>
                <a:ea typeface="+mj-ea"/>
                <a:cs typeface="Arial"/>
              </a:defRPr>
            </a:lvl1pPr>
          </a:lstStyle>
          <a:p>
            <a:r>
              <a:rPr lang="en-US" sz="2800" dirty="0"/>
              <a:t>Lecture (II): Procedure, Application &amp; Perspectives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48542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00025" y="350431"/>
            <a:ext cx="8462464" cy="542025"/>
          </a:xfrm>
        </p:spPr>
        <p:txBody>
          <a:bodyPr/>
          <a:lstStyle/>
          <a:p>
            <a:r>
              <a:rPr lang="en-US" dirty="0">
                <a:solidFill>
                  <a:srgbClr val="5284C2"/>
                </a:solidFill>
              </a:rPr>
              <a:t>Problem definition / Research question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349921" y="956269"/>
            <a:ext cx="81881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“ The purpose of this study 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is </a:t>
            </a:r>
            <a:r>
              <a:rPr lang="en-GB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the quantification of regional stocks and flows 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of rolled, extruded and casting alloys across space and over time, giving the industry the ability </a:t>
            </a:r>
            <a:r>
              <a:rPr lang="en-GB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to evaluate the potential to recycle aluminium scrap most efficiently.” 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050" name="Picture 2" descr="https://i.pinimg.com/originals/7a/60/1a/7a601a083a75b8de0e04f2eed5507365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4654" y="2927315"/>
            <a:ext cx="3335804" cy="2371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54882" y="2955701"/>
            <a:ext cx="4101828" cy="2745851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170197" y="6185646"/>
            <a:ext cx="37954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Arial Narrow" panose="020B0606020202030204" pitchFamily="34" charset="0"/>
              </a:rPr>
              <a:t>Sources: </a:t>
            </a:r>
            <a:r>
              <a:rPr lang="en-US" sz="800" dirty="0" err="1">
                <a:latin typeface="Arial Narrow" panose="020B0606020202030204" pitchFamily="34" charset="0"/>
              </a:rPr>
              <a:t>Asland</a:t>
            </a:r>
            <a:r>
              <a:rPr lang="en-US" sz="800" dirty="0">
                <a:latin typeface="Arial Narrow" panose="020B0606020202030204" pitchFamily="34" charset="0"/>
              </a:rPr>
              <a:t> </a:t>
            </a:r>
            <a:r>
              <a:rPr lang="en-US" sz="800" dirty="0" err="1">
                <a:latin typeface="Arial Narrow" panose="020B0606020202030204" pitchFamily="34" charset="0"/>
              </a:rPr>
              <a:t>aluminium</a:t>
            </a:r>
            <a:r>
              <a:rPr lang="en-US" sz="800" dirty="0">
                <a:latin typeface="Arial Narrow" panose="020B0606020202030204" pitchFamily="34" charset="0"/>
              </a:rPr>
              <a:t>, creative commons</a:t>
            </a:r>
          </a:p>
        </p:txBody>
      </p:sp>
      <p:pic>
        <p:nvPicPr>
          <p:cNvPr id="2054" name="Picture 6" descr="File:Aluminium bar.jpg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52325" y="4360565"/>
            <a:ext cx="2828925" cy="1695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extruded aluminium creative common"/>
          <p:cNvPicPr>
            <a:picLocks noChangeAspect="1" noChangeArrowheads="1"/>
          </p:cNvPicPr>
          <p:nvPr/>
        </p:nvPicPr>
        <p:blipFill>
          <a:blip r:embed="rId5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09439" y="3877557"/>
            <a:ext cx="2842398" cy="2842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Image result for noun project recycling"/>
          <p:cNvPicPr>
            <a:picLocks noChangeAspect="1" noChangeArrowheads="1"/>
          </p:cNvPicPr>
          <p:nvPr/>
        </p:nvPicPr>
        <p:blipFill>
          <a:blip r:embed="rId6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1483" y="2670783"/>
            <a:ext cx="1862517" cy="1596443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Rectangle 29"/>
          <p:cNvSpPr/>
          <p:nvPr/>
        </p:nvSpPr>
        <p:spPr>
          <a:xfrm>
            <a:off x="7281483" y="141895"/>
            <a:ext cx="1649811" cy="369332"/>
          </a:xfrm>
          <a:prstGeom prst="rect">
            <a:avLst/>
          </a:prstGeom>
          <a:ln w="28575">
            <a:solidFill>
              <a:schemeClr val="accent6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Goal &amp; Scope</a:t>
            </a:r>
          </a:p>
        </p:txBody>
      </p:sp>
    </p:spTree>
    <p:extLst>
      <p:ext uri="{BB962C8B-B14F-4D97-AF65-F5344CB8AC3E}">
        <p14:creationId xmlns:p14="http://schemas.microsoft.com/office/powerpoint/2010/main" val="16774840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00025" y="350431"/>
            <a:ext cx="8462464" cy="542025"/>
          </a:xfrm>
        </p:spPr>
        <p:txBody>
          <a:bodyPr/>
          <a:lstStyle/>
          <a:p>
            <a:r>
              <a:rPr lang="en-US" dirty="0">
                <a:solidFill>
                  <a:srgbClr val="5284C2"/>
                </a:solidFill>
              </a:rPr>
              <a:t>Selection of goods &amp; substance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331992" y="1009541"/>
            <a:ext cx="81881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Targeted</a:t>
            </a:r>
            <a:r>
              <a:rPr lang="fr-FR" sz="2400" dirty="0">
                <a:latin typeface="Calibri" panose="020F0502020204030204" pitchFamily="34" charset="0"/>
                <a:cs typeface="Calibri" panose="020F0502020204030204" pitchFamily="34" charset="0"/>
              </a:rPr>
              <a:t> substance: </a:t>
            </a:r>
            <a:r>
              <a:rPr lang="fr-FR" sz="2400" b="1" dirty="0">
                <a:latin typeface="Calibri" panose="020F0502020204030204" pitchFamily="34" charset="0"/>
                <a:cs typeface="Calibri" panose="020F0502020204030204" pitchFamily="34" charset="0"/>
              </a:rPr>
              <a:t>Aluminium</a:t>
            </a:r>
            <a:r>
              <a:rPr lang="fr-FR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8" name="Groupe 7"/>
          <p:cNvGrpSpPr/>
          <p:nvPr/>
        </p:nvGrpSpPr>
        <p:grpSpPr>
          <a:xfrm>
            <a:off x="5432612" y="1009541"/>
            <a:ext cx="1326776" cy="1721223"/>
            <a:chOff x="5916706" y="797859"/>
            <a:chExt cx="1326776" cy="1721223"/>
          </a:xfrm>
        </p:grpSpPr>
        <p:sp>
          <p:nvSpPr>
            <p:cNvPr id="2" name="Rectangle 1"/>
            <p:cNvSpPr/>
            <p:nvPr/>
          </p:nvSpPr>
          <p:spPr>
            <a:xfrm>
              <a:off x="5916706" y="797859"/>
              <a:ext cx="1326776" cy="172122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Al</a:t>
              </a:r>
            </a:p>
          </p:txBody>
        </p:sp>
        <p:sp>
          <p:nvSpPr>
            <p:cNvPr id="5" name="ZoneTexte 4"/>
            <p:cNvSpPr txBox="1"/>
            <p:nvPr/>
          </p:nvSpPr>
          <p:spPr>
            <a:xfrm>
              <a:off x="5916706" y="815897"/>
              <a:ext cx="6813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rial Black" panose="020B0A04020102020204" pitchFamily="34" charset="0"/>
                </a:rPr>
                <a:t>13</a:t>
              </a:r>
            </a:p>
          </p:txBody>
        </p:sp>
        <p:sp>
          <p:nvSpPr>
            <p:cNvPr id="13" name="ZoneTexte 12"/>
            <p:cNvSpPr txBox="1"/>
            <p:nvPr/>
          </p:nvSpPr>
          <p:spPr>
            <a:xfrm>
              <a:off x="6176682" y="2149750"/>
              <a:ext cx="9861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Black" panose="020B0A04020102020204" pitchFamily="34" charset="0"/>
                </a:rPr>
                <a:t>26,98</a:t>
              </a:r>
            </a:p>
          </p:txBody>
        </p:sp>
      </p:grpSp>
      <p:sp>
        <p:nvSpPr>
          <p:cNvPr id="15" name="ZoneTexte 14"/>
          <p:cNvSpPr txBox="1"/>
          <p:nvPr/>
        </p:nvSpPr>
        <p:spPr>
          <a:xfrm>
            <a:off x="331992" y="1687316"/>
            <a:ext cx="818816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Goods</a:t>
            </a:r>
            <a:r>
              <a:rPr lang="fr-FR" sz="24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800100" lvl="1" indent="-342900">
              <a:buFont typeface="Calibri" panose="020F0502020204030204" pitchFamily="34" charset="0"/>
              <a:buChar char="–"/>
            </a:pPr>
            <a:r>
              <a:rPr lang="fr-FR" sz="2400" i="1" dirty="0" err="1">
                <a:latin typeface="Calibri" panose="020F0502020204030204" pitchFamily="34" charset="0"/>
                <a:cs typeface="Calibri" panose="020F0502020204030204" pitchFamily="34" charset="0"/>
              </a:rPr>
              <a:t>Primary</a:t>
            </a:r>
            <a:r>
              <a:rPr lang="fr-FR" sz="2400" i="1" dirty="0">
                <a:latin typeface="Calibri" panose="020F0502020204030204" pitchFamily="34" charset="0"/>
                <a:cs typeface="Calibri" panose="020F0502020204030204" pitchFamily="34" charset="0"/>
              </a:rPr>
              <a:t> Aluminium</a:t>
            </a:r>
          </a:p>
          <a:p>
            <a:pPr marL="800100" lvl="1" indent="-342900">
              <a:buFont typeface="Calibri" panose="020F0502020204030204" pitchFamily="34" charset="0"/>
              <a:buChar char="–"/>
            </a:pPr>
            <a:r>
              <a:rPr lang="fr-FR" sz="2400" i="1" dirty="0" err="1">
                <a:latin typeface="Calibri" panose="020F0502020204030204" pitchFamily="34" charset="0"/>
                <a:cs typeface="Calibri" panose="020F0502020204030204" pitchFamily="34" charset="0"/>
              </a:rPr>
              <a:t>Recycled</a:t>
            </a:r>
            <a:r>
              <a:rPr lang="fr-FR" sz="2400" i="1" dirty="0">
                <a:latin typeface="Calibri" panose="020F0502020204030204" pitchFamily="34" charset="0"/>
                <a:cs typeface="Calibri" panose="020F0502020204030204" pitchFamily="34" charset="0"/>
              </a:rPr>
              <a:t> Aluminium</a:t>
            </a:r>
          </a:p>
          <a:p>
            <a:pPr marL="800100" lvl="1" indent="-342900">
              <a:buFont typeface="Calibri" panose="020F0502020204030204" pitchFamily="34" charset="0"/>
              <a:buChar char="–"/>
            </a:pPr>
            <a:r>
              <a:rPr lang="fr-FR" sz="2400" i="1" dirty="0">
                <a:latin typeface="Calibri" panose="020F0502020204030204" pitchFamily="34" charset="0"/>
                <a:cs typeface="Calibri" panose="020F0502020204030204" pitchFamily="34" charset="0"/>
              </a:rPr>
              <a:t>Alumina</a:t>
            </a:r>
          </a:p>
          <a:p>
            <a:pPr marL="800100" lvl="1" indent="-342900">
              <a:buFont typeface="Calibri" panose="020F0502020204030204" pitchFamily="34" charset="0"/>
              <a:buChar char="–"/>
            </a:pPr>
            <a:r>
              <a:rPr lang="fr-FR" sz="2400" i="1" dirty="0">
                <a:latin typeface="Calibri" panose="020F0502020204030204" pitchFamily="34" charset="0"/>
                <a:cs typeface="Calibri" panose="020F0502020204030204" pitchFamily="34" charset="0"/>
              </a:rPr>
              <a:t>Bauxite</a:t>
            </a:r>
          </a:p>
          <a:p>
            <a:pPr marL="800100" lvl="1" indent="-342900">
              <a:buFont typeface="Calibri" panose="020F0502020204030204" pitchFamily="34" charset="0"/>
              <a:buChar char="–"/>
            </a:pPr>
            <a:r>
              <a:rPr lang="fr-FR" sz="2400" i="1" dirty="0">
                <a:latin typeface="Calibri" panose="020F0502020204030204" pitchFamily="34" charset="0"/>
                <a:cs typeface="Calibri" panose="020F0502020204030204" pitchFamily="34" charset="0"/>
              </a:rPr>
              <a:t>New and </a:t>
            </a:r>
            <a:r>
              <a:rPr lang="fr-FR" sz="2400" i="1" dirty="0" err="1">
                <a:latin typeface="Calibri" panose="020F0502020204030204" pitchFamily="34" charset="0"/>
                <a:cs typeface="Calibri" panose="020F0502020204030204" pitchFamily="34" charset="0"/>
              </a:rPr>
              <a:t>old</a:t>
            </a:r>
            <a:r>
              <a:rPr lang="fr-FR" sz="2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2400" i="1" dirty="0" err="1">
                <a:latin typeface="Calibri" panose="020F0502020204030204" pitchFamily="34" charset="0"/>
                <a:cs typeface="Calibri" panose="020F0502020204030204" pitchFamily="34" charset="0"/>
              </a:rPr>
              <a:t>scrap</a:t>
            </a:r>
            <a:endParaRPr lang="fr-FR" sz="24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Font typeface="Calibri" panose="020F0502020204030204" pitchFamily="34" charset="0"/>
              <a:buChar char="–"/>
            </a:pPr>
            <a:r>
              <a:rPr lang="fr-FR" sz="2400" i="1" dirty="0" err="1">
                <a:latin typeface="Calibri" panose="020F0502020204030204" pitchFamily="34" charset="0"/>
                <a:cs typeface="Calibri" panose="020F0502020204030204" pitchFamily="34" charset="0"/>
              </a:rPr>
              <a:t>Alloys</a:t>
            </a:r>
            <a:endParaRPr lang="fr-FR" sz="24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Font typeface="Calibri" panose="020F0502020204030204" pitchFamily="34" charset="0"/>
              <a:buChar char="–"/>
            </a:pPr>
            <a:r>
              <a:rPr lang="en-GB" sz="2400" i="1" dirty="0">
                <a:latin typeface="Calibri" panose="020F0502020204030204" pitchFamily="34" charset="0"/>
                <a:cs typeface="Calibri" panose="020F0502020204030204" pitchFamily="34" charset="0"/>
              </a:rPr>
              <a:t>Semi-finished casting products (ingots)</a:t>
            </a:r>
          </a:p>
          <a:p>
            <a:pPr marL="800100" lvl="1" indent="-342900">
              <a:buFont typeface="Calibri" panose="020F0502020204030204" pitchFamily="34" charset="0"/>
              <a:buChar char="–"/>
            </a:pPr>
            <a:r>
              <a:rPr lang="en-GB" sz="2400" i="1" dirty="0">
                <a:latin typeface="Calibri" panose="020F0502020204030204" pitchFamily="34" charset="0"/>
                <a:cs typeface="Calibri" panose="020F0502020204030204" pitchFamily="34" charset="0"/>
              </a:rPr>
              <a:t>Final products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00025" y="5319746"/>
            <a:ext cx="812870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↘ All flows are expressed in </a:t>
            </a:r>
            <a:r>
              <a:rPr lang="en-US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Aluminium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mass equivalent value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(for Bauxite &amp; Alumina: mass ratio of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Aluminium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to other constituents)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281483" y="141895"/>
            <a:ext cx="1649811" cy="369332"/>
          </a:xfrm>
          <a:prstGeom prst="rect">
            <a:avLst/>
          </a:prstGeom>
          <a:ln w="28575">
            <a:solidFill>
              <a:schemeClr val="accent6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Goal &amp; Scope</a:t>
            </a:r>
          </a:p>
        </p:txBody>
      </p:sp>
    </p:spTree>
    <p:extLst>
      <p:ext uri="{BB962C8B-B14F-4D97-AF65-F5344CB8AC3E}">
        <p14:creationId xmlns:p14="http://schemas.microsoft.com/office/powerpoint/2010/main" val="378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00025" y="350431"/>
            <a:ext cx="8462464" cy="542025"/>
          </a:xfrm>
        </p:spPr>
        <p:txBody>
          <a:bodyPr/>
          <a:lstStyle/>
          <a:p>
            <a:r>
              <a:rPr lang="en-US" dirty="0">
                <a:solidFill>
                  <a:srgbClr val="5284C2"/>
                </a:solidFill>
              </a:rPr>
              <a:t>Spatial and Temporal Boundaries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331993" y="1009541"/>
            <a:ext cx="81755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>
                <a:latin typeface="Calibri" panose="020F0502020204030204" pitchFamily="34" charset="0"/>
                <a:cs typeface="Calibri" panose="020F0502020204030204" pitchFamily="34" charset="0"/>
              </a:rPr>
              <a:t>Spatial: </a:t>
            </a:r>
            <a:r>
              <a:rPr lang="fr-F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Nine</a:t>
            </a:r>
            <a:r>
              <a:rPr lang="fr-FR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regional</a:t>
            </a:r>
            <a:r>
              <a:rPr lang="fr-FR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models</a:t>
            </a:r>
            <a:r>
              <a:rPr lang="fr-FR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representing</a:t>
            </a:r>
            <a:r>
              <a:rPr lang="fr-FR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2000" b="1" dirty="0">
                <a:latin typeface="Calibri" panose="020F0502020204030204" pitchFamily="34" charset="0"/>
                <a:cs typeface="Calibri" panose="020F0502020204030204" pitchFamily="34" charset="0"/>
              </a:rPr>
              <a:t>Worldwide </a:t>
            </a:r>
            <a:r>
              <a:rPr lang="fr-FR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scale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400025" y="5563265"/>
            <a:ext cx="84624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>
                <a:latin typeface="Calibri" panose="020F0502020204030204" pitchFamily="34" charset="0"/>
                <a:cs typeface="Calibri" panose="020F0502020204030204" pitchFamily="34" charset="0"/>
              </a:rPr>
              <a:t>Temporal: 1950 – 2017 </a:t>
            </a:r>
            <a:r>
              <a:rPr lang="fr-F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with</a:t>
            </a:r>
            <a:r>
              <a:rPr lang="fr-FR" sz="2000" dirty="0"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fr-F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particular</a:t>
            </a:r>
            <a:r>
              <a:rPr lang="fr-FR" sz="2000" dirty="0">
                <a:latin typeface="Calibri" panose="020F0502020204030204" pitchFamily="34" charset="0"/>
                <a:cs typeface="Calibri" panose="020F0502020204030204" pitchFamily="34" charset="0"/>
              </a:rPr>
              <a:t> focus on the </a:t>
            </a:r>
            <a:r>
              <a:rPr lang="fr-F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year</a:t>
            </a:r>
            <a:r>
              <a:rPr lang="fr-FR" sz="2000" dirty="0">
                <a:latin typeface="Calibri" panose="020F0502020204030204" pitchFamily="34" charset="0"/>
                <a:cs typeface="Calibri" panose="020F0502020204030204" pitchFamily="34" charset="0"/>
              </a:rPr>
              <a:t> 2014 in the </a:t>
            </a:r>
            <a:r>
              <a:rPr lang="fr-F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paper</a:t>
            </a:r>
            <a:endParaRPr lang="fr-F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281483" y="141895"/>
            <a:ext cx="1649811" cy="369332"/>
          </a:xfrm>
          <a:prstGeom prst="rect">
            <a:avLst/>
          </a:prstGeom>
          <a:ln w="28575">
            <a:solidFill>
              <a:schemeClr val="accent6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Goal &amp; Scope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47552" y="6172303"/>
            <a:ext cx="78577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see: </a:t>
            </a:r>
            <a:r>
              <a:rPr lang="en-GB" dirty="0">
                <a:hlinkClick r:id="rId2"/>
              </a:rPr>
              <a:t>http://www.world-aluminium.org/statistics/massflow/</a:t>
            </a:r>
            <a:endParaRPr lang="en-US" dirty="0"/>
          </a:p>
        </p:txBody>
      </p:sp>
      <p:graphicFrame>
        <p:nvGraphicFramePr>
          <p:cNvPr id="2" name="Tableau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8718458"/>
              </p:ext>
            </p:extLst>
          </p:nvPr>
        </p:nvGraphicFramePr>
        <p:xfrm>
          <a:off x="255582" y="1513858"/>
          <a:ext cx="8675712" cy="3840479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196945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30124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40501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2401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Region</a:t>
                      </a:r>
                    </a:p>
                  </a:txBody>
                  <a:tcPr>
                    <a:solidFill>
                      <a:srgbClr val="5284C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Countries</a:t>
                      </a:r>
                    </a:p>
                  </a:txBody>
                  <a:tcPr>
                    <a:solidFill>
                      <a:srgbClr val="5284C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Comments</a:t>
                      </a:r>
                    </a:p>
                  </a:txBody>
                  <a:tcPr>
                    <a:solidFill>
                      <a:srgbClr val="5284C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0012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China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Mainland China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Important ingot producer &amp;consumer of final products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01469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Europe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EU28+others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Covering regional Europe not only political union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54809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Japan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Japan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Excellent data quality</a:t>
                      </a:r>
                      <a:r>
                        <a:rPr lang="en-US" sz="1200" i="1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– High per </a:t>
                      </a:r>
                      <a:r>
                        <a:rPr lang="en-US" sz="1200" i="1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capite</a:t>
                      </a:r>
                      <a:r>
                        <a:rPr lang="en-US" sz="1200" i="1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consumer of final products</a:t>
                      </a:r>
                      <a:endParaRPr lang="en-US" sz="1200" i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7669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North America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Canada, Mexico, USA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Important ingot producer and co </a:t>
                      </a:r>
                      <a:r>
                        <a:rPr lang="en-US" sz="1200" i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nsumer</a:t>
                      </a:r>
                      <a:r>
                        <a:rPr lang="en-US" sz="120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of final products. Mexico</a:t>
                      </a:r>
                      <a:r>
                        <a:rPr lang="en-US" sz="1200" i="1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recycles a lot of scrap from USA</a:t>
                      </a:r>
                      <a:endParaRPr lang="en-US" sz="1200" i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08149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Middle east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Arabic peninsula</a:t>
                      </a:r>
                      <a:r>
                        <a:rPr lang="en-US" sz="14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+ Iran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i="1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Important primary ingot producer. High per capita consumer of final products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59020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Other producing countries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Autralia</a:t>
                      </a:r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sz="1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Azerbadjan</a:t>
                      </a:r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  <a:r>
                        <a:rPr lang="en-US" sz="14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Russia, South Africa…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i="1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Large bauxite</a:t>
                      </a:r>
                      <a:r>
                        <a:rPr lang="en-US" sz="1200" i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, alumina and primary producing regions</a:t>
                      </a:r>
                      <a:endParaRPr lang="en-US" sz="1200" i="1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70012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South America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Argentina, Brazil, Venezuela,</a:t>
                      </a:r>
                      <a:r>
                        <a:rPr lang="en-US" sz="14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etc.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i="1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Covering bauxite mine and high income countries in the South America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97013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Rest of the World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All other</a:t>
                      </a:r>
                      <a:r>
                        <a:rPr lang="en-US" sz="14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countries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i="1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No bauxite, alumina or primary </a:t>
                      </a:r>
                      <a:r>
                        <a:rPr lang="en-US" sz="1200" i="1" kern="1200" dirty="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aluminium</a:t>
                      </a:r>
                      <a:r>
                        <a:rPr lang="en-US" sz="1200" i="1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producers. Importer of semis and final products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99530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theme/theme1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Gill Sans MT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10504</TotalTime>
  <Words>2068</Words>
  <Application>Microsoft Macintosh PowerPoint</Application>
  <PresentationFormat>On-screen Show (4:3)</PresentationFormat>
  <Paragraphs>351</Paragraphs>
  <Slides>33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5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1_Custom Design</vt:lpstr>
      <vt:lpstr>2_Office Theme</vt:lpstr>
      <vt:lpstr>Custom Design</vt:lpstr>
      <vt:lpstr>1_Office Theme</vt:lpstr>
      <vt:lpstr>3_Office Theme</vt:lpstr>
      <vt:lpstr>Material Flow Analysis Fundamentals</vt:lpstr>
      <vt:lpstr>Lecture (II): Procedures, applications &amp; perspectives </vt:lpstr>
      <vt:lpstr>Lecture (II): Procedure, Application &amp; Perspectives </vt:lpstr>
      <vt:lpstr>MFA procedure  </vt:lpstr>
      <vt:lpstr>MFA is an iterative process !  </vt:lpstr>
      <vt:lpstr>PowerPoint Presentation</vt:lpstr>
      <vt:lpstr>Problem definition / Research question</vt:lpstr>
      <vt:lpstr>Selection of goods &amp; substance</vt:lpstr>
      <vt:lpstr>Spatial and Temporal Boundaries</vt:lpstr>
      <vt:lpstr>Selection of processes</vt:lpstr>
      <vt:lpstr>Identification of flows and stocks</vt:lpstr>
      <vt:lpstr>Draw the flowcharts: material flows – quality</vt:lpstr>
      <vt:lpstr>Draw up the balances: material flows (Worldwide scale)</vt:lpstr>
      <vt:lpstr>Data reconciliation with STAN sofware</vt:lpstr>
      <vt:lpstr>Recycling rates</vt:lpstr>
      <vt:lpstr>Comparison between the regions in 2017 (China / Europe / Rest of the world)</vt:lpstr>
      <vt:lpstr>Comparison of Bauxite &amp; Alumina flows in 2017 (China / Europe)</vt:lpstr>
      <vt:lpstr>Comparison of Aluminium production in 2017  (China / Europe)</vt:lpstr>
      <vt:lpstr>Comparison of in-use stock and flows in 2017  (China / Europe)</vt:lpstr>
      <vt:lpstr>Answer to the research question and conclusion (1/2)</vt:lpstr>
      <vt:lpstr>Answer to the research question and conclusions (2/2)</vt:lpstr>
      <vt:lpstr>PowerPoint Presentation</vt:lpstr>
      <vt:lpstr>PowerPoint Presentation</vt:lpstr>
      <vt:lpstr>PowerPoint Presentation</vt:lpstr>
      <vt:lpstr>Example: economy-wide monitoring of the biophysical circular economy for Austria.</vt:lpstr>
      <vt:lpstr>PowerPoint Presentation</vt:lpstr>
      <vt:lpstr>Environmental Prioritization of Products (I/2)</vt:lpstr>
      <vt:lpstr>Environmental Prioritization of Products (2/2)</vt:lpstr>
      <vt:lpstr>National level resource accounting: System for Environmental &amp; Economic Accounts (SEEA)</vt:lpstr>
      <vt:lpstr>Integration of tools at various levels</vt:lpstr>
      <vt:lpstr>PowerPoint Presentation</vt:lpstr>
      <vt:lpstr>Examples of potential student projects</vt:lpstr>
      <vt:lpstr>Thanks for you attention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SEARRCH - COPIL#11</dc:title>
  <dc:creator>Thibaut Maury</dc:creator>
  <cp:lastModifiedBy>Jose Mogollon</cp:lastModifiedBy>
  <cp:revision>371</cp:revision>
  <dcterms:created xsi:type="dcterms:W3CDTF">2016-10-14T08:02:22Z</dcterms:created>
  <dcterms:modified xsi:type="dcterms:W3CDTF">2020-03-25T14:53:34Z</dcterms:modified>
</cp:coreProperties>
</file>