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0" r:id="rId2"/>
    <p:sldMasterId id="2147483725" r:id="rId3"/>
    <p:sldMasterId id="2147483696" r:id="rId4"/>
    <p:sldMasterId id="2147483727" r:id="rId5"/>
  </p:sldMasterIdLst>
  <p:notesMasterIdLst>
    <p:notesMasterId r:id="rId39"/>
  </p:notesMasterIdLst>
  <p:handoutMasterIdLst>
    <p:handoutMasterId r:id="rId40"/>
  </p:handoutMasterIdLst>
  <p:sldIdLst>
    <p:sldId id="317" r:id="rId6"/>
    <p:sldId id="359" r:id="rId7"/>
    <p:sldId id="329" r:id="rId8"/>
    <p:sldId id="322" r:id="rId9"/>
    <p:sldId id="360" r:id="rId10"/>
    <p:sldId id="330" r:id="rId11"/>
    <p:sldId id="331" r:id="rId12"/>
    <p:sldId id="361" r:id="rId13"/>
    <p:sldId id="362" r:id="rId14"/>
    <p:sldId id="363" r:id="rId15"/>
    <p:sldId id="364" r:id="rId16"/>
    <p:sldId id="345" r:id="rId17"/>
    <p:sldId id="365" r:id="rId18"/>
    <p:sldId id="366" r:id="rId19"/>
    <p:sldId id="367" r:id="rId20"/>
    <p:sldId id="368" r:id="rId21"/>
    <p:sldId id="379" r:id="rId22"/>
    <p:sldId id="380" r:id="rId23"/>
    <p:sldId id="378" r:id="rId24"/>
    <p:sldId id="370" r:id="rId25"/>
    <p:sldId id="381" r:id="rId26"/>
    <p:sldId id="371" r:id="rId27"/>
    <p:sldId id="383" r:id="rId28"/>
    <p:sldId id="382" r:id="rId29"/>
    <p:sldId id="369" r:id="rId30"/>
    <p:sldId id="384" r:id="rId31"/>
    <p:sldId id="603" r:id="rId32"/>
    <p:sldId id="604" r:id="rId33"/>
    <p:sldId id="605" r:id="rId34"/>
    <p:sldId id="606" r:id="rId35"/>
    <p:sldId id="385" r:id="rId36"/>
    <p:sldId id="607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44546A"/>
    <a:srgbClr val="5284C2"/>
    <a:srgbClr val="E5E5E5"/>
    <a:srgbClr val="878787"/>
    <a:srgbClr val="48586E"/>
    <a:srgbClr val="8FAADC"/>
    <a:srgbClr val="979797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3716" autoAdjust="0"/>
  </p:normalViewPr>
  <p:slideViewPr>
    <p:cSldViewPr snapToGrid="0">
      <p:cViewPr varScale="1">
        <p:scale>
          <a:sx n="94" d="100"/>
          <a:sy n="94" d="100"/>
        </p:scale>
        <p:origin x="14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2F54F-D29B-41BE-8C99-0FA106901B18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78B3A-61EB-4F97-A0D9-96B259CC1D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6352-B8C9-401A-853A-EE7458B3AFD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1F66-4AB4-4B94-8BBD-726D91B05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27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28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0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29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4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6C5164-14B4-5D45-A953-0509FE916BF0}" type="slidenum">
              <a:rPr lang="en-GB" altLang="en-US" sz="1200"/>
              <a:pPr eaLnBrk="1" hangingPunct="1"/>
              <a:t>30</a:t>
            </a:fld>
            <a:endParaRPr lang="en-GB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6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" y="5845627"/>
            <a:ext cx="1682169" cy="8327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616"/>
            <a:ext cx="9144000" cy="6858000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 userDrawn="1"/>
        </p:nvSpPr>
        <p:spPr>
          <a:xfrm>
            <a:off x="685800" y="148478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34" y="5881304"/>
            <a:ext cx="2051720" cy="823170"/>
          </a:xfrm>
          <a:prstGeom prst="rect">
            <a:avLst/>
          </a:prstGeom>
        </p:spPr>
      </p:pic>
      <p:pic>
        <p:nvPicPr>
          <p:cNvPr id="12" name="Imag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3" y="5918022"/>
            <a:ext cx="746714" cy="746714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58" y="5829811"/>
            <a:ext cx="120936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8650" y="15682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accent1">
                    <a:lumMod val="75000"/>
                  </a:schemeClr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Title Gill Sans MT 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Keep it between 36-40 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363245" y="3011471"/>
            <a:ext cx="6786563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Names (Keep it between 26-30) </a:t>
            </a:r>
          </a:p>
        </p:txBody>
      </p:sp>
    </p:spTree>
    <p:extLst>
      <p:ext uri="{BB962C8B-B14F-4D97-AF65-F5344CB8AC3E}">
        <p14:creationId xmlns:p14="http://schemas.microsoft.com/office/powerpoint/2010/main" val="26625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7861" y="5071890"/>
            <a:ext cx="2133600" cy="365125"/>
          </a:xfrm>
          <a:prstGeom prst="rect">
            <a:avLst/>
          </a:prstGeom>
        </p:spPr>
        <p:txBody>
          <a:bodyPr/>
          <a:lstStyle/>
          <a:p>
            <a:fld id="{4237D7CD-F0F2-4459-B38A-150FDA19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6299199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INDEX GILLS SANS MT (KEEP IT 24-26)</a:t>
            </a:r>
            <a:endParaRPr lang="fr-FR" dirty="0"/>
          </a:p>
        </p:txBody>
      </p:sp>
      <p:pic>
        <p:nvPicPr>
          <p:cNvPr id="1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31862" y="1245623"/>
            <a:ext cx="8718550" cy="502594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1I</a:t>
            </a:r>
          </a:p>
          <a:p>
            <a:pPr lvl="0"/>
            <a:r>
              <a:rPr lang="en-US" dirty="0"/>
              <a:t>Section 1II</a:t>
            </a:r>
          </a:p>
          <a:p>
            <a:pPr lvl="0"/>
            <a:r>
              <a:rPr lang="en-US" dirty="0"/>
              <a:t>Section 1V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18"/>
          <p:cNvSpPr txBox="1"/>
          <p:nvPr userDrawn="1"/>
        </p:nvSpPr>
        <p:spPr>
          <a:xfrm>
            <a:off x="8563394" y="6504701"/>
            <a:ext cx="580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1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1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Sous-titre 2"/>
          <p:cNvSpPr txBox="1">
            <a:spLocks/>
          </p:cNvSpPr>
          <p:nvPr userDrawn="1"/>
        </p:nvSpPr>
        <p:spPr>
          <a:xfrm>
            <a:off x="158253" y="6481842"/>
            <a:ext cx="1876845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latin typeface="Gill Sans MT Condensed" panose="020B0506020104020203" pitchFamily="34" charset="0"/>
              </a:rPr>
              <a:t>Panorama project – © </a:t>
            </a:r>
            <a:r>
              <a:rPr lang="en-US" sz="800" dirty="0" err="1">
                <a:latin typeface="Gill Sans MT Condensed" panose="020B0506020104020203" pitchFamily="34" charset="0"/>
              </a:rPr>
              <a:t>Université</a:t>
            </a:r>
            <a:r>
              <a:rPr lang="en-US" sz="800" dirty="0">
                <a:latin typeface="Gill Sans MT Condensed" panose="020B0506020104020203" pitchFamily="34" charset="0"/>
              </a:rPr>
              <a:t> de Bordeaux, 2019</a:t>
            </a:r>
          </a:p>
          <a:p>
            <a:pPr algn="l"/>
            <a:r>
              <a:rPr lang="en-US" sz="800" dirty="0">
                <a:latin typeface="Gill Sans MT Condensed" panose="020B0506020104020203" pitchFamily="34" charset="0"/>
              </a:rPr>
              <a:t>EIT </a:t>
            </a:r>
            <a:r>
              <a:rPr lang="en-US" sz="800" dirty="0" err="1">
                <a:latin typeface="Gill Sans MT Condensed" panose="020B0506020104020203" pitchFamily="34" charset="0"/>
              </a:rPr>
              <a:t>RawMaterials</a:t>
            </a:r>
            <a:r>
              <a:rPr lang="en-US" sz="800" dirty="0">
                <a:latin typeface="Gill Sans MT Condensed" panose="020B0506020104020203" pitchFamily="34" charset="0"/>
              </a:rPr>
              <a:t> Academy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410162" y="6481842"/>
            <a:ext cx="540250" cy="45719"/>
          </a:xfrm>
          <a:prstGeom prst="rect">
            <a:avLst/>
          </a:prstGeom>
          <a:solidFill>
            <a:srgbClr val="528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8462464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SECTION GILLS SANS MT (KEEP IT 24-26)</a:t>
            </a:r>
            <a:endParaRPr lang="fr-FR" dirty="0"/>
          </a:p>
        </p:txBody>
      </p:sp>
      <p:pic>
        <p:nvPicPr>
          <p:cNvPr id="18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62" y="6004292"/>
            <a:ext cx="790300" cy="70873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8253" y="6481842"/>
            <a:ext cx="7366396" cy="45719"/>
          </a:xfrm>
          <a:prstGeom prst="rect">
            <a:avLst/>
          </a:prstGeom>
          <a:solidFill>
            <a:srgbClr val="528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171901" y="1432488"/>
            <a:ext cx="8778511" cy="4860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78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1063" y="1439862"/>
            <a:ext cx="4260725" cy="4860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4"/>
          </p:nvPr>
        </p:nvSpPr>
        <p:spPr>
          <a:xfrm>
            <a:off x="4618578" y="1439862"/>
            <a:ext cx="4260725" cy="486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Arial"/>
              </a:defRPr>
            </a:lvl1pPr>
            <a:lvl2pPr>
              <a:defRPr sz="2400">
                <a:latin typeface="Calibri" panose="020F0502020204030204" pitchFamily="34" charset="0"/>
                <a:cs typeface="Arial"/>
              </a:defRPr>
            </a:lvl2pPr>
            <a:lvl3pPr>
              <a:defRPr sz="2400">
                <a:latin typeface="Calibri" panose="020F0502020204030204" pitchFamily="34" charset="0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re 1"/>
          <p:cNvSpPr>
            <a:spLocks noGrp="1"/>
          </p:cNvSpPr>
          <p:nvPr>
            <p:ph type="title" hasCustomPrompt="1"/>
          </p:nvPr>
        </p:nvSpPr>
        <p:spPr>
          <a:xfrm>
            <a:off x="487948" y="508692"/>
            <a:ext cx="8142705" cy="542025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defRPr>
            </a:lvl1pPr>
          </a:lstStyle>
          <a:p>
            <a:r>
              <a:rPr lang="fr-CH" dirty="0"/>
              <a:t>SECTION GILLS SANS MT (KEEP IT 24-26)</a:t>
            </a:r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" y="6029441"/>
            <a:ext cx="1260488" cy="625677"/>
          </a:xfrm>
          <a:prstGeom prst="rect">
            <a:avLst/>
          </a:prstGeom>
        </p:spPr>
      </p:pic>
      <p:sp>
        <p:nvSpPr>
          <p:cNvPr id="19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 userDrawn="1"/>
        </p:nvSpPr>
        <p:spPr>
          <a:xfrm>
            <a:off x="685800" y="148478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 baseline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36" y="5716000"/>
            <a:ext cx="1116110" cy="1000915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628650" y="1568281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 sz="3600" b="0" baseline="0">
                <a:solidFill>
                  <a:schemeClr val="accent1">
                    <a:lumMod val="75000"/>
                  </a:schemeClr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Last Page (Thanks?)</a:t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0" dirty="0">
                <a:solidFill>
                  <a:schemeClr val="accent1">
                    <a:lumMod val="75000"/>
                  </a:schemeClr>
                </a:solidFill>
              </a:rPr>
              <a:t>Keep it between 36-40 </a:t>
            </a: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1363245" y="3011471"/>
            <a:ext cx="6786563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Names (Keep it between 26-30) </a:t>
            </a:r>
          </a:p>
        </p:txBody>
      </p:sp>
      <p:pic>
        <p:nvPicPr>
          <p:cNvPr id="16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" y="5845627"/>
            <a:ext cx="1682169" cy="832757"/>
          </a:xfrm>
          <a:prstGeom prst="rect">
            <a:avLst/>
          </a:prstGeom>
        </p:spPr>
      </p:pic>
      <p:pic>
        <p:nvPicPr>
          <p:cNvPr id="17" name="Imag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34" y="5881304"/>
            <a:ext cx="2051720" cy="823170"/>
          </a:xfrm>
          <a:prstGeom prst="rect">
            <a:avLst/>
          </a:prstGeom>
        </p:spPr>
      </p:pic>
      <p:pic>
        <p:nvPicPr>
          <p:cNvPr id="18" name="Imag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3" y="5918022"/>
            <a:ext cx="746714" cy="746714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858" y="5829811"/>
            <a:ext cx="120936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27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9BA64CD-CDA9-2D43-AC4B-53A9D4152E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05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9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78" y="5716000"/>
            <a:ext cx="1116110" cy="100091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58253" y="6481842"/>
            <a:ext cx="7254883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18"/>
          <p:cNvSpPr txBox="1"/>
          <p:nvPr userDrawn="1"/>
        </p:nvSpPr>
        <p:spPr>
          <a:xfrm>
            <a:off x="8616888" y="6207930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" y="6029441"/>
            <a:ext cx="1260488" cy="625677"/>
          </a:xfrm>
          <a:prstGeom prst="rect">
            <a:avLst/>
          </a:prstGeom>
        </p:spPr>
      </p:pic>
      <p:sp>
        <p:nvSpPr>
          <p:cNvPr id="12" name="Sous-titre 2"/>
          <p:cNvSpPr txBox="1">
            <a:spLocks/>
          </p:cNvSpPr>
          <p:nvPr userDrawn="1"/>
        </p:nvSpPr>
        <p:spPr>
          <a:xfrm>
            <a:off x="3536200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546866" y="6481842"/>
            <a:ext cx="403546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57861" y="5071890"/>
            <a:ext cx="2133600" cy="365125"/>
          </a:xfrm>
          <a:prstGeom prst="rect">
            <a:avLst/>
          </a:prstGeom>
        </p:spPr>
        <p:txBody>
          <a:bodyPr/>
          <a:lstStyle/>
          <a:p>
            <a:fld id="{4237D7CD-F0F2-4459-B38A-150FDA19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19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29" r:id="rId3"/>
    <p:sldLayoutId id="2147483715" r:id="rId4"/>
    <p:sldLayoutId id="2147483730" r:id="rId5"/>
    <p:sldLayoutId id="214748373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4736" y="6513926"/>
            <a:ext cx="8039264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546866" y="6247093"/>
            <a:ext cx="58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40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0"/>
              </a:rPr>
              <a:pPr/>
              <a:t>‹#›</a:t>
            </a:fld>
            <a:endParaRPr lang="en-US" sz="140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" y="5882504"/>
            <a:ext cx="1017886" cy="9018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4" y="6061525"/>
            <a:ext cx="1260488" cy="625677"/>
          </a:xfrm>
          <a:prstGeom prst="rect">
            <a:avLst/>
          </a:prstGeom>
        </p:spPr>
      </p:pic>
      <p:sp>
        <p:nvSpPr>
          <p:cNvPr id="37" name="Sous-titre 2"/>
          <p:cNvSpPr txBox="1">
            <a:spLocks/>
          </p:cNvSpPr>
          <p:nvPr userDrawn="1"/>
        </p:nvSpPr>
        <p:spPr>
          <a:xfrm>
            <a:off x="4611021" y="6238811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842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3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192011" y="557766"/>
            <a:ext cx="7700705" cy="48885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478988" y="6335225"/>
            <a:ext cx="58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60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3" y="116937"/>
            <a:ext cx="1260488" cy="625677"/>
          </a:xfrm>
          <a:prstGeom prst="rect">
            <a:avLst/>
          </a:prstGeom>
        </p:spPr>
      </p:pic>
      <p:pic>
        <p:nvPicPr>
          <p:cNvPr id="36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16" y="144148"/>
            <a:ext cx="930890" cy="834812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 userDrawn="1"/>
        </p:nvSpPr>
        <p:spPr>
          <a:xfrm>
            <a:off x="4003874" y="298283"/>
            <a:ext cx="3953010" cy="267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Title or relevant info to keep</a:t>
            </a:r>
            <a:r>
              <a:rPr lang="en-US" sz="1200" baseline="0" dirty="0"/>
              <a:t> in all the pages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733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44" y="6279257"/>
            <a:ext cx="1032476" cy="51249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rot="16200000">
            <a:off x="8332570" y="6481640"/>
            <a:ext cx="338555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8"/>
          <p:cNvSpPr txBox="1"/>
          <p:nvPr userDrawn="1"/>
        </p:nvSpPr>
        <p:spPr>
          <a:xfrm>
            <a:off x="8478988" y="6319183"/>
            <a:ext cx="580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D39788-B455-4145-908E-9B1CE40F9C22}" type="slidenum">
              <a:rPr lang="en-US" sz="160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6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" y="258405"/>
            <a:ext cx="1116110" cy="100091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6200000">
            <a:off x="683143" y="1459248"/>
            <a:ext cx="733988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 rot="16200000" flipV="1">
            <a:off x="867228" y="282718"/>
            <a:ext cx="354487" cy="45719"/>
          </a:xfrm>
          <a:prstGeom prst="rect">
            <a:avLst/>
          </a:prstGeom>
          <a:solidFill>
            <a:srgbClr val="009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 userDrawn="1"/>
        </p:nvSpPr>
        <p:spPr>
          <a:xfrm>
            <a:off x="1352376" y="573088"/>
            <a:ext cx="6299199" cy="542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pPr algn="l"/>
            <a:r>
              <a:rPr lang="fr-CH" dirty="0"/>
              <a:t>INDEX GILLS SANS MT (KEEP IT 24-26)</a:t>
            </a:r>
            <a:endParaRPr lang="fr-FR" dirty="0"/>
          </a:p>
        </p:txBody>
      </p:sp>
      <p:sp>
        <p:nvSpPr>
          <p:cNvPr id="15" name="Text Placeholder 19"/>
          <p:cNvSpPr txBox="1">
            <a:spLocks/>
          </p:cNvSpPr>
          <p:nvPr userDrawn="1"/>
        </p:nvSpPr>
        <p:spPr>
          <a:xfrm>
            <a:off x="1175913" y="1299286"/>
            <a:ext cx="8718550" cy="523622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Section 1</a:t>
            </a:r>
          </a:p>
          <a:p>
            <a:r>
              <a:rPr lang="en-US" sz="2400" dirty="0"/>
              <a:t>Section 1I</a:t>
            </a:r>
          </a:p>
          <a:p>
            <a:r>
              <a:rPr lang="en-US" sz="2400" dirty="0"/>
              <a:t>Section 1II</a:t>
            </a:r>
          </a:p>
          <a:p>
            <a:r>
              <a:rPr lang="en-US" sz="2400" dirty="0"/>
              <a:t>Section 1V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5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-aluminium.org/statistics/massflow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-aluminium.org/statistics/massflow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-aluminium.org/statistics/massflow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-aluminium.org/statistics/massflow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m.u-bordeaux1.fr/spip.php?rubrique113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-aluminium.org/statistics/massflow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Flow Analysis</a:t>
            </a:r>
            <a:br>
              <a:rPr lang="en-GB" dirty="0"/>
            </a:br>
            <a:r>
              <a:rPr lang="en-GB" sz="4000" dirty="0"/>
              <a:t>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78718" y="3017081"/>
            <a:ext cx="6786563" cy="876300"/>
          </a:xfrm>
        </p:spPr>
        <p:txBody>
          <a:bodyPr/>
          <a:lstStyle/>
          <a:p>
            <a:r>
              <a:rPr lang="en-GB" dirty="0"/>
              <a:t>Lecture (II): Procedures,  Application &amp; Perspectives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809" y="44877"/>
            <a:ext cx="3487061" cy="11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Selection of processes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75128" y="934805"/>
            <a:ext cx="3039036" cy="1092092"/>
            <a:chOff x="475128" y="934804"/>
            <a:chExt cx="3039036" cy="1342167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475128" y="934804"/>
              <a:ext cx="3039036" cy="134216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Bauxite mining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Alumina production</a:t>
              </a: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640976" y="977153"/>
              <a:ext cx="2707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[Mining &amp; Refining]</a:t>
              </a:r>
            </a:p>
            <a:p>
              <a:endParaRPr lang="en-US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3895165" y="947951"/>
            <a:ext cx="3039036" cy="1065799"/>
            <a:chOff x="400025" y="3083859"/>
            <a:chExt cx="3039036" cy="1065799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400025" y="3083859"/>
              <a:ext cx="3039036" cy="106579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production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Recycled production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5128" y="3083859"/>
              <a:ext cx="2873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</a:t>
              </a:r>
              <a:r>
                <a:rPr lang="en-US" b="1" dirty="0" err="1"/>
                <a:t>Aluminium</a:t>
              </a:r>
              <a:r>
                <a:rPr lang="en-US" b="1" dirty="0"/>
                <a:t> production]</a:t>
              </a:r>
            </a:p>
            <a:p>
              <a:endParaRPr lang="en-US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80706" y="2138237"/>
            <a:ext cx="3039036" cy="1326085"/>
            <a:chOff x="3932401" y="692922"/>
            <a:chExt cx="3039036" cy="1326085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932401" y="692922"/>
              <a:ext cx="3039036" cy="132608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Semi-fabricated product manufacture (rolling, extrusion, casting, others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098249" y="692922"/>
              <a:ext cx="28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[Fabrication]</a:t>
              </a: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895164" y="3364979"/>
            <a:ext cx="3039036" cy="951514"/>
            <a:chOff x="496298" y="3575663"/>
            <a:chExt cx="3017866" cy="951514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496298" y="3575663"/>
              <a:ext cx="3017866" cy="95151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Stock of product in-use</a:t>
              </a:r>
              <a:endParaRPr lang="en-US" b="1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58052" y="3660358"/>
              <a:ext cx="2873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[Use]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3895165" y="2138237"/>
            <a:ext cx="3039036" cy="1049743"/>
            <a:chOff x="6798635" y="2680447"/>
            <a:chExt cx="3039036" cy="1049743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6798635" y="2680448"/>
              <a:ext cx="3039036" cy="104974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Production of final products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943165" y="2680447"/>
              <a:ext cx="2873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[Manufacturing]</a:t>
              </a:r>
            </a:p>
            <a:p>
              <a:endParaRPr lang="en-US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75128" y="3670162"/>
            <a:ext cx="3039036" cy="1548275"/>
            <a:chOff x="3904130" y="3525749"/>
            <a:chExt cx="3039036" cy="1548275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3904130" y="3525749"/>
              <a:ext cx="3039036" cy="15482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 of EOL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scrap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987054" y="3525749"/>
              <a:ext cx="2695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[Scrap recovery &amp; Trading]</a:t>
              </a:r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475128" y="5424277"/>
            <a:ext cx="7223472" cy="769441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Short exercise: </a:t>
            </a:r>
          </a:p>
          <a:p>
            <a:pPr algn="ctr"/>
            <a:r>
              <a:rPr lang="en-US" sz="2200" dirty="0"/>
              <a:t>List several flows &amp; stocks to be quantified in the system</a:t>
            </a:r>
          </a:p>
        </p:txBody>
      </p:sp>
    </p:spTree>
    <p:extLst>
      <p:ext uri="{BB962C8B-B14F-4D97-AF65-F5344CB8AC3E}">
        <p14:creationId xmlns:p14="http://schemas.microsoft.com/office/powerpoint/2010/main" val="41830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Identification of flows and stocks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024" y="892456"/>
            <a:ext cx="82150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Flows: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All the flows between the processes (linking the 6 main stages)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Inter-regional trade (Import/Export of metal &amp; final non-metal products)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Extraction of bauxite in each region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Emission of residues &amp; waste (not recycled)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6107" y="3570112"/>
            <a:ext cx="7650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Stocks:</a:t>
            </a:r>
          </a:p>
          <a:p>
            <a:pPr lvl="1"/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900" y="4011423"/>
            <a:ext cx="2277036" cy="1111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P1: Stocks of bauxite and Alumina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(Alumina refineries, ports, storage facilities)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2729" y="4011424"/>
            <a:ext cx="2277036" cy="11179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P3: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ingot stock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(Aluminum production)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33134" y="4017785"/>
            <a:ext cx="2277036" cy="1111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P6: Final product in use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(Anthropogenic stock)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6847" y="5274758"/>
            <a:ext cx="2277036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P8: Disposal - landfill &amp; incineration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(Anthropogenic stock)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58354" y="5291208"/>
            <a:ext cx="2608728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P9: Bauxite stock change [extraction]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(economic reserve is out of the scope)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01553" y="5291209"/>
            <a:ext cx="2424353" cy="9565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P10: Residue wastes, metal losses during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8264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47277" y="157061"/>
            <a:ext cx="8462464" cy="433904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Draw the flowcharts: material flows –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729" y="5889815"/>
            <a:ext cx="4412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World scale =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Regional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Scales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14300" y="1775460"/>
            <a:ext cx="8923020" cy="4000500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6423660" y="5775961"/>
            <a:ext cx="208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Region, year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729" y="2827020"/>
            <a:ext cx="1024623" cy="1143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Mining &amp; Refining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13766" y="2827020"/>
            <a:ext cx="1084555" cy="11403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Aluminum Production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4735" y="2827020"/>
            <a:ext cx="1199992" cy="11403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Fabrication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09645" y="2819398"/>
            <a:ext cx="1413024" cy="1147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Manufacturing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3990" y="2833371"/>
            <a:ext cx="1175441" cy="1134019"/>
          </a:xfrm>
          <a:prstGeom prst="rect">
            <a:avLst/>
          </a:prstGeom>
          <a:solidFill>
            <a:srgbClr val="44546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Scrap recovery &amp; trading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83761" y="2822148"/>
            <a:ext cx="830175" cy="11510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729" y="607732"/>
            <a:ext cx="8469724" cy="786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Other regions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246891" y="570068"/>
            <a:ext cx="170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Non-metal flows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921629" y="554629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Metal flows</a:t>
            </a:r>
          </a:p>
        </p:txBody>
      </p:sp>
      <p:sp>
        <p:nvSpPr>
          <p:cNvPr id="37" name="ZoneTexte 36"/>
          <p:cNvSpPr txBox="1"/>
          <p:nvPr/>
        </p:nvSpPr>
        <p:spPr>
          <a:xfrm rot="16200000">
            <a:off x="1037394" y="2576764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Alumina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0948" y="4876800"/>
            <a:ext cx="1372818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Lithosphere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13766" y="4876800"/>
            <a:ext cx="2545814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Disposal &amp; Residue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59580" y="4876800"/>
            <a:ext cx="4532873" cy="6934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Disposal &amp; Incineration </a:t>
            </a:r>
            <a:endParaRPr 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8640" y="5273040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412948" y="5265420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P10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76752" y="5276849"/>
            <a:ext cx="98298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P8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7277" y="3702052"/>
            <a:ext cx="843192" cy="265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85375" y="3657601"/>
            <a:ext cx="982980" cy="3067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89959" y="3676644"/>
            <a:ext cx="586740" cy="2971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P6</a:t>
            </a:r>
          </a:p>
        </p:txBody>
      </p:sp>
      <p:sp>
        <p:nvSpPr>
          <p:cNvPr id="47" name="ZoneTexte 46"/>
          <p:cNvSpPr txBox="1"/>
          <p:nvPr/>
        </p:nvSpPr>
        <p:spPr>
          <a:xfrm rot="16200000">
            <a:off x="2465467" y="2534482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Ingots</a:t>
            </a:r>
          </a:p>
        </p:txBody>
      </p:sp>
      <p:sp>
        <p:nvSpPr>
          <p:cNvPr id="48" name="ZoneTexte 47"/>
          <p:cNvSpPr txBox="1"/>
          <p:nvPr/>
        </p:nvSpPr>
        <p:spPr>
          <a:xfrm rot="16200000">
            <a:off x="4031990" y="2570091"/>
            <a:ext cx="9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Semis</a:t>
            </a:r>
          </a:p>
        </p:txBody>
      </p:sp>
      <p:sp>
        <p:nvSpPr>
          <p:cNvPr id="49" name="ZoneTexte 48"/>
          <p:cNvSpPr txBox="1"/>
          <p:nvPr/>
        </p:nvSpPr>
        <p:spPr>
          <a:xfrm rot="16200000">
            <a:off x="5469529" y="2390104"/>
            <a:ext cx="15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products</a:t>
            </a:r>
          </a:p>
        </p:txBody>
      </p:sp>
      <p:sp>
        <p:nvSpPr>
          <p:cNvPr id="50" name="ZoneTexte 49"/>
          <p:cNvSpPr txBox="1"/>
          <p:nvPr/>
        </p:nvSpPr>
        <p:spPr>
          <a:xfrm rot="16200000">
            <a:off x="6676884" y="2335719"/>
            <a:ext cx="15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EoL</a:t>
            </a:r>
            <a:r>
              <a:rPr lang="en-US" dirty="0"/>
              <a:t> Products</a:t>
            </a:r>
          </a:p>
        </p:txBody>
      </p:sp>
      <p:cxnSp>
        <p:nvCxnSpPr>
          <p:cNvPr id="67" name="Connecteur en arc 66"/>
          <p:cNvCxnSpPr/>
          <p:nvPr/>
        </p:nvCxnSpPr>
        <p:spPr>
          <a:xfrm flipH="1" flipV="1">
            <a:off x="655320" y="3973823"/>
            <a:ext cx="7620" cy="90297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87477" y="4501635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Bauxite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2" name="Connecteur en arc 66"/>
          <p:cNvCxnSpPr/>
          <p:nvPr/>
        </p:nvCxnSpPr>
        <p:spPr>
          <a:xfrm flipH="1" flipV="1">
            <a:off x="537582" y="1391117"/>
            <a:ext cx="18986" cy="141552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66"/>
          <p:cNvCxnSpPr/>
          <p:nvPr/>
        </p:nvCxnSpPr>
        <p:spPr>
          <a:xfrm>
            <a:off x="663165" y="1403802"/>
            <a:ext cx="14610" cy="142194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289946" y="100623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Bauxite</a:t>
            </a:r>
          </a:p>
        </p:txBody>
      </p:sp>
      <p:cxnSp>
        <p:nvCxnSpPr>
          <p:cNvPr id="89" name="Connecteur en arc 66"/>
          <p:cNvCxnSpPr/>
          <p:nvPr/>
        </p:nvCxnSpPr>
        <p:spPr>
          <a:xfrm flipH="1" flipV="1">
            <a:off x="1070152" y="1378359"/>
            <a:ext cx="11058" cy="14282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1123218" y="100623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Alumina</a:t>
            </a:r>
          </a:p>
        </p:txBody>
      </p:sp>
      <p:cxnSp>
        <p:nvCxnSpPr>
          <p:cNvPr id="91" name="Connecteur en arc 66"/>
          <p:cNvCxnSpPr/>
          <p:nvPr/>
        </p:nvCxnSpPr>
        <p:spPr>
          <a:xfrm>
            <a:off x="1203960" y="3966336"/>
            <a:ext cx="559686" cy="90463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1090759" y="4008490"/>
            <a:ext cx="1134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Residues</a:t>
            </a:r>
          </a:p>
        </p:txBody>
      </p:sp>
      <p:cxnSp>
        <p:nvCxnSpPr>
          <p:cNvPr id="96" name="Connecteur en arc 66"/>
          <p:cNvCxnSpPr/>
          <p:nvPr/>
        </p:nvCxnSpPr>
        <p:spPr>
          <a:xfrm flipH="1">
            <a:off x="1845958" y="3973223"/>
            <a:ext cx="2467" cy="9233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2130074" y="4503747"/>
            <a:ext cx="14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Metal loss</a:t>
            </a:r>
          </a:p>
        </p:txBody>
      </p:sp>
      <p:cxnSp>
        <p:nvCxnSpPr>
          <p:cNvPr id="101" name="Connecteur en arc 66"/>
          <p:cNvCxnSpPr/>
          <p:nvPr/>
        </p:nvCxnSpPr>
        <p:spPr>
          <a:xfrm flipH="1">
            <a:off x="2119603" y="3954986"/>
            <a:ext cx="2467" cy="9233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rc 66"/>
          <p:cNvCxnSpPr/>
          <p:nvPr/>
        </p:nvCxnSpPr>
        <p:spPr>
          <a:xfrm>
            <a:off x="1947348" y="1412917"/>
            <a:ext cx="14342" cy="142707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rc 66"/>
          <p:cNvCxnSpPr/>
          <p:nvPr/>
        </p:nvCxnSpPr>
        <p:spPr>
          <a:xfrm>
            <a:off x="2384197" y="1402470"/>
            <a:ext cx="14610" cy="1421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 rot="16200000">
            <a:off x="1792043" y="1819168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Alloys</a:t>
            </a:r>
            <a:endParaRPr lang="en-US" dirty="0">
              <a:latin typeface="Arial Narrow" panose="020B0606020202030204" pitchFamily="34" charset="0"/>
            </a:endParaRPr>
          </a:p>
        </p:txBody>
      </p:sp>
      <p:cxnSp>
        <p:nvCxnSpPr>
          <p:cNvPr id="108" name="Connecteur en arc 66"/>
          <p:cNvCxnSpPr/>
          <p:nvPr/>
        </p:nvCxnSpPr>
        <p:spPr>
          <a:xfrm flipH="1" flipV="1">
            <a:off x="2707906" y="1398157"/>
            <a:ext cx="11058" cy="1428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66"/>
          <p:cNvCxnSpPr/>
          <p:nvPr/>
        </p:nvCxnSpPr>
        <p:spPr>
          <a:xfrm>
            <a:off x="3585244" y="1393499"/>
            <a:ext cx="14342" cy="142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2849900" y="1012581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Ingots</a:t>
            </a:r>
          </a:p>
        </p:txBody>
      </p:sp>
      <p:cxnSp>
        <p:nvCxnSpPr>
          <p:cNvPr id="111" name="Connecteur en arc 66"/>
          <p:cNvCxnSpPr/>
          <p:nvPr/>
        </p:nvCxnSpPr>
        <p:spPr>
          <a:xfrm flipH="1" flipV="1">
            <a:off x="4014763" y="1386649"/>
            <a:ext cx="19085" cy="1430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66"/>
          <p:cNvCxnSpPr/>
          <p:nvPr/>
        </p:nvCxnSpPr>
        <p:spPr>
          <a:xfrm>
            <a:off x="4949178" y="1391117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èche droite 119"/>
          <p:cNvSpPr/>
          <p:nvPr/>
        </p:nvSpPr>
        <p:spPr>
          <a:xfrm>
            <a:off x="1364247" y="3273339"/>
            <a:ext cx="353466" cy="22086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èche droite 120"/>
          <p:cNvSpPr/>
          <p:nvPr/>
        </p:nvSpPr>
        <p:spPr>
          <a:xfrm>
            <a:off x="2803689" y="3258713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èche droite 121"/>
          <p:cNvSpPr/>
          <p:nvPr/>
        </p:nvSpPr>
        <p:spPr>
          <a:xfrm>
            <a:off x="4358039" y="3265705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èche droite 122"/>
          <p:cNvSpPr/>
          <p:nvPr/>
        </p:nvSpPr>
        <p:spPr>
          <a:xfrm>
            <a:off x="6133751" y="3258712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 droite 123"/>
          <p:cNvSpPr/>
          <p:nvPr/>
        </p:nvSpPr>
        <p:spPr>
          <a:xfrm>
            <a:off x="7308573" y="3265705"/>
            <a:ext cx="353466" cy="2208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/>
          <p:cNvSpPr txBox="1"/>
          <p:nvPr/>
        </p:nvSpPr>
        <p:spPr>
          <a:xfrm>
            <a:off x="4165767" y="1005972"/>
            <a:ext cx="9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Semis</a:t>
            </a:r>
          </a:p>
        </p:txBody>
      </p:sp>
      <p:cxnSp>
        <p:nvCxnSpPr>
          <p:cNvPr id="126" name="Connecteur en arc 66"/>
          <p:cNvCxnSpPr/>
          <p:nvPr/>
        </p:nvCxnSpPr>
        <p:spPr>
          <a:xfrm flipH="1" flipV="1">
            <a:off x="5290544" y="1397740"/>
            <a:ext cx="2150" cy="1399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 rot="16200000">
            <a:off x="4759701" y="1886731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Final products</a:t>
            </a:r>
          </a:p>
        </p:txBody>
      </p:sp>
      <p:cxnSp>
        <p:nvCxnSpPr>
          <p:cNvPr id="129" name="Connecteur en arc 66"/>
          <p:cNvCxnSpPr/>
          <p:nvPr/>
        </p:nvCxnSpPr>
        <p:spPr>
          <a:xfrm flipH="1" flipV="1">
            <a:off x="5791852" y="1397741"/>
            <a:ext cx="14743" cy="142667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5743263" y="1395732"/>
            <a:ext cx="92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Other uses</a:t>
            </a:r>
          </a:p>
        </p:txBody>
      </p:sp>
      <p:cxnSp>
        <p:nvCxnSpPr>
          <p:cNvPr id="134" name="Connecteur en arc 66"/>
          <p:cNvCxnSpPr/>
          <p:nvPr/>
        </p:nvCxnSpPr>
        <p:spPr>
          <a:xfrm>
            <a:off x="6542729" y="1375304"/>
            <a:ext cx="16447" cy="1440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 rot="16200000">
            <a:off x="5898777" y="1754073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Final products</a:t>
            </a:r>
          </a:p>
        </p:txBody>
      </p:sp>
      <p:cxnSp>
        <p:nvCxnSpPr>
          <p:cNvPr id="146" name="Connecteur en arc 66"/>
          <p:cNvCxnSpPr/>
          <p:nvPr/>
        </p:nvCxnSpPr>
        <p:spPr>
          <a:xfrm>
            <a:off x="7173815" y="1384237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6690237" y="1061628"/>
            <a:ext cx="155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Used products</a:t>
            </a:r>
          </a:p>
        </p:txBody>
      </p:sp>
      <p:cxnSp>
        <p:nvCxnSpPr>
          <p:cNvPr id="148" name="Connecteur en arc 66"/>
          <p:cNvCxnSpPr/>
          <p:nvPr/>
        </p:nvCxnSpPr>
        <p:spPr>
          <a:xfrm flipH="1" flipV="1">
            <a:off x="7000594" y="1397741"/>
            <a:ext cx="10283" cy="1393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rc 66"/>
          <p:cNvCxnSpPr/>
          <p:nvPr/>
        </p:nvCxnSpPr>
        <p:spPr>
          <a:xfrm>
            <a:off x="8277394" y="1384764"/>
            <a:ext cx="871" cy="143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66"/>
          <p:cNvCxnSpPr/>
          <p:nvPr/>
        </p:nvCxnSpPr>
        <p:spPr>
          <a:xfrm flipH="1" flipV="1">
            <a:off x="8104173" y="1398268"/>
            <a:ext cx="10283" cy="1393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8221641" y="1546940"/>
            <a:ext cx="138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&amp; old scrap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8231710" y="4066751"/>
            <a:ext cx="92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</a:rPr>
              <a:t>Not recycled</a:t>
            </a:r>
          </a:p>
        </p:txBody>
      </p:sp>
      <p:cxnSp>
        <p:nvCxnSpPr>
          <p:cNvPr id="159" name="Connecteur en arc 66"/>
          <p:cNvCxnSpPr/>
          <p:nvPr/>
        </p:nvCxnSpPr>
        <p:spPr>
          <a:xfrm flipH="1">
            <a:off x="8347901" y="3942575"/>
            <a:ext cx="2467" cy="923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rc 66"/>
          <p:cNvCxnSpPr>
            <a:stCxn id="18" idx="2"/>
            <a:endCxn id="15" idx="2"/>
          </p:cNvCxnSpPr>
          <p:nvPr/>
        </p:nvCxnSpPr>
        <p:spPr>
          <a:xfrm rot="5400000">
            <a:off x="5243878" y="979557"/>
            <a:ext cx="12700" cy="5975667"/>
          </a:xfrm>
          <a:prstGeom prst="bentConnector3">
            <a:avLst>
              <a:gd name="adj1" fmla="val 414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>
            <a:off x="4465793" y="4507316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&amp; old scrap</a:t>
            </a:r>
          </a:p>
        </p:txBody>
      </p:sp>
      <p:cxnSp>
        <p:nvCxnSpPr>
          <p:cNvPr id="165" name="Connecteur en arc 66"/>
          <p:cNvCxnSpPr>
            <a:stCxn id="17" idx="2"/>
          </p:cNvCxnSpPr>
          <p:nvPr/>
        </p:nvCxnSpPr>
        <p:spPr>
          <a:xfrm rot="5400000" flipH="1" flipV="1">
            <a:off x="6598484" y="2781887"/>
            <a:ext cx="3175" cy="2367831"/>
          </a:xfrm>
          <a:prstGeom prst="bentConnector4">
            <a:avLst>
              <a:gd name="adj1" fmla="val -7200000"/>
              <a:gd name="adj2" fmla="val 999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en arc 66"/>
          <p:cNvCxnSpPr>
            <a:stCxn id="16" idx="2"/>
          </p:cNvCxnSpPr>
          <p:nvPr/>
        </p:nvCxnSpPr>
        <p:spPr>
          <a:xfrm rot="5400000" flipH="1">
            <a:off x="3157740" y="3360399"/>
            <a:ext cx="1588" cy="1212395"/>
          </a:xfrm>
          <a:prstGeom prst="bentConnector4">
            <a:avLst>
              <a:gd name="adj1" fmla="val -14395466"/>
              <a:gd name="adj2" fmla="val 1005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>
            <a:off x="2467557" y="4126723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Fabrication scrap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5364916" y="4126723"/>
            <a:ext cx="233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New scrap</a:t>
            </a:r>
          </a:p>
        </p:txBody>
      </p:sp>
    </p:spTree>
    <p:extLst>
      <p:ext uri="{BB962C8B-B14F-4D97-AF65-F5344CB8AC3E}">
        <p14:creationId xmlns:p14="http://schemas.microsoft.com/office/powerpoint/2010/main" val="25493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37" grpId="0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81" grpId="0"/>
      <p:bldP spid="87" grpId="0"/>
      <p:bldP spid="90" grpId="0"/>
      <p:bldP spid="94" grpId="0"/>
      <p:bldP spid="97" grpId="0"/>
      <p:bldP spid="107" grpId="0"/>
      <p:bldP spid="110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7" grpId="0"/>
      <p:bldP spid="130" grpId="0"/>
      <p:bldP spid="135" grpId="0"/>
      <p:bldP spid="147" grpId="0"/>
      <p:bldP spid="157" grpId="0"/>
      <p:bldP spid="158" grpId="0"/>
      <p:bldP spid="164" grpId="0"/>
      <p:bldP spid="176" grpId="0"/>
      <p:bldP spid="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47277" y="157060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Draw up the balances: material flows (Worldwide scale)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4091"/>
          <a:stretch/>
        </p:blipFill>
        <p:spPr>
          <a:xfrm>
            <a:off x="0" y="1039340"/>
            <a:ext cx="9144672" cy="41422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119" y="5045770"/>
            <a:ext cx="7966283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 flows are expressed 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mass equivalent value (in million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Stock in 2014 equals stock in 2013 plus the stock change in 2014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Inconsistency in the mass 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9977" y="1039340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èche droite 5"/>
          <p:cNvSpPr/>
          <p:nvPr/>
        </p:nvSpPr>
        <p:spPr>
          <a:xfrm rot="16200000">
            <a:off x="192884" y="3437539"/>
            <a:ext cx="1075480" cy="421341"/>
          </a:xfrm>
          <a:prstGeom prst="rightArrow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 droite 10"/>
          <p:cNvSpPr/>
          <p:nvPr/>
        </p:nvSpPr>
        <p:spPr>
          <a:xfrm>
            <a:off x="1461247" y="2604490"/>
            <a:ext cx="546847" cy="421341"/>
          </a:xfrm>
          <a:prstGeom prst="rightArrow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 droite 11"/>
          <p:cNvSpPr/>
          <p:nvPr/>
        </p:nvSpPr>
        <p:spPr>
          <a:xfrm rot="5400000">
            <a:off x="762129" y="3527916"/>
            <a:ext cx="1065991" cy="332243"/>
          </a:xfrm>
          <a:prstGeom prst="rightArrow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277" y="2778823"/>
            <a:ext cx="933654" cy="364458"/>
          </a:xfrm>
          <a:prstGeom prst="rect">
            <a:avLst/>
          </a:prstGeom>
          <a:solidFill>
            <a:srgbClr val="5284C2">
              <a:alpha val="45000"/>
            </a:srgbClr>
          </a:solidFill>
          <a:ln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90466" y="1039339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5015479" y="1107764"/>
            <a:ext cx="941293" cy="14169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6057" y="699085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92485" y="4996933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Data reconciliation with STAN </a:t>
            </a:r>
            <a:r>
              <a:rPr lang="en-GB" dirty="0" err="1">
                <a:solidFill>
                  <a:srgbClr val="5284C2"/>
                </a:solidFill>
              </a:rPr>
              <a:t>sofware</a:t>
            </a:r>
            <a:endParaRPr lang="en-GB" dirty="0">
              <a:solidFill>
                <a:srgbClr val="5284C2"/>
              </a:solidFill>
            </a:endParaRPr>
          </a:p>
        </p:txBody>
      </p:sp>
      <p:pic>
        <p:nvPicPr>
          <p:cNvPr id="3074" name="Picture 2" descr="Image result for stan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83" y="233864"/>
            <a:ext cx="1586036" cy="6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85026" y="908646"/>
            <a:ext cx="8631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Measurements and estimates are subject to errors (e.g. inconstancies in the law of mass conservation)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reconciliation statistically adjusts the values to resolve contradictions and find the data that fit the model the best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00601"/>
            <a:ext cx="9144000" cy="38809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026" y="5811816"/>
            <a:ext cx="7074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Most probable value (A) with associated uncertainty (b) is calculated: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751309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08720" y="1924858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7F5F1AE-5CFE-4ECC-90B5-73D9AD52289C}"/>
              </a:ext>
            </a:extLst>
          </p:cNvPr>
          <p:cNvCxnSpPr/>
          <p:nvPr/>
        </p:nvCxnSpPr>
        <p:spPr>
          <a:xfrm>
            <a:off x="3722121" y="6289940"/>
            <a:ext cx="18565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13BEDA82-6BCA-469A-92CA-45B15BB6ECE3}"/>
              </a:ext>
            </a:extLst>
          </p:cNvPr>
          <p:cNvSpPr/>
          <p:nvPr/>
        </p:nvSpPr>
        <p:spPr>
          <a:xfrm>
            <a:off x="4250553" y="6151440"/>
            <a:ext cx="799693" cy="276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 ±b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Recycling rates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967" y="607839"/>
            <a:ext cx="9144000" cy="40408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2596" y="4711187"/>
                <a:ext cx="6026083" cy="938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Metal-specific recovery rate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𝟏𝟐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𝟏𝟗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𝟖𝟕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r>
                  <a:rPr lang="en-US" sz="1600" b="1" dirty="0">
                    <a:solidFill>
                      <a:srgbClr val="5284C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b="1" dirty="0">
                  <a:solidFill>
                    <a:srgbClr val="5284C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" y="4711187"/>
                <a:ext cx="6026083" cy="938975"/>
              </a:xfrm>
              <a:prstGeom prst="rect">
                <a:avLst/>
              </a:prstGeom>
              <a:blipFill>
                <a:blip r:embed="rId3"/>
                <a:stretch>
                  <a:fillRect l="-911" t="-6883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5422" y="5133972"/>
                <a:ext cx="7998319" cy="1047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742950">
                  <a:defRPr/>
                </a:pPr>
                <a:r>
                  <a:rPr lang="en-US" sz="1600" dirty="0">
                    <a:latin typeface="+mn-lt"/>
                  </a:rPr>
                  <a:t> </a:t>
                </a:r>
              </a:p>
              <a:p>
                <a:pPr indent="-742950">
                  <a:defRPr/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Recycled content of ingots flow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𝟐𝟕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𝟓𝟐</m:t>
                    </m:r>
                    <m:r>
                      <a:rPr lang="fr-F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en-US" b="1" dirty="0">
                  <a:solidFill>
                    <a:srgbClr val="5284C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indent="-742950">
                  <a:defRPr/>
                </a:pPr>
                <a:endParaRPr lang="en-US" sz="2000" dirty="0">
                  <a:latin typeface="+mn-lt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22" y="5133972"/>
                <a:ext cx="7998319" cy="1047466"/>
              </a:xfrm>
              <a:prstGeom prst="rect">
                <a:avLst/>
              </a:prstGeom>
              <a:blipFill>
                <a:blip r:embed="rId4"/>
                <a:stretch>
                  <a:fillRect l="-610" t="-35465" b="-6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840027" y="215589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214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" y="1344706"/>
            <a:ext cx="9126446" cy="413273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23850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between the regions in 2017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 / Rest of the world)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664" y="619517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http://www.world-aluminium.org/statistics/massflow/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15083" y="1165412"/>
            <a:ext cx="528918" cy="234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802390" y="56943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Bauxite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784050" y="5680030"/>
            <a:ext cx="132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Alumina + scrap</a:t>
            </a:r>
          </a:p>
        </p:txBody>
      </p:sp>
      <p:sp>
        <p:nvSpPr>
          <p:cNvPr id="20" name="Parenthèse ouvrante 19"/>
          <p:cNvSpPr/>
          <p:nvPr/>
        </p:nvSpPr>
        <p:spPr>
          <a:xfrm rot="16200000">
            <a:off x="1090453" y="5014516"/>
            <a:ext cx="338277" cy="1048963"/>
          </a:xfrm>
          <a:prstGeom prst="leftBracket">
            <a:avLst>
              <a:gd name="adj" fmla="val 166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enthèse ouvrante 20"/>
          <p:cNvSpPr/>
          <p:nvPr/>
        </p:nvSpPr>
        <p:spPr>
          <a:xfrm rot="16200000">
            <a:off x="2202308" y="4951619"/>
            <a:ext cx="338282" cy="117475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renthèse ouvrante 21"/>
          <p:cNvSpPr/>
          <p:nvPr/>
        </p:nvSpPr>
        <p:spPr>
          <a:xfrm rot="16200000">
            <a:off x="3348261" y="4980423"/>
            <a:ext cx="341249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enthèse ouvrante 22"/>
          <p:cNvSpPr/>
          <p:nvPr/>
        </p:nvSpPr>
        <p:spPr>
          <a:xfrm rot="16200000">
            <a:off x="4493312" y="4955490"/>
            <a:ext cx="346019" cy="117475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enthèse ouvrante 23"/>
          <p:cNvSpPr/>
          <p:nvPr/>
        </p:nvSpPr>
        <p:spPr>
          <a:xfrm rot="16200000">
            <a:off x="5634781" y="4988774"/>
            <a:ext cx="357956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3093394" y="5687479"/>
            <a:ext cx="12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Ingots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13514" y="5687479"/>
            <a:ext cx="120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Semis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397048" y="5715585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Products</a:t>
            </a:r>
          </a:p>
        </p:txBody>
      </p:sp>
      <p:sp>
        <p:nvSpPr>
          <p:cNvPr id="28" name="Parenthèse ouvrante 27"/>
          <p:cNvSpPr/>
          <p:nvPr/>
        </p:nvSpPr>
        <p:spPr>
          <a:xfrm rot="16200000">
            <a:off x="6750375" y="4993321"/>
            <a:ext cx="367052" cy="112011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517190" y="5724680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EoL</a:t>
            </a:r>
            <a:r>
              <a:rPr lang="en-US" dirty="0"/>
              <a:t> Products</a:t>
            </a:r>
          </a:p>
        </p:txBody>
      </p:sp>
      <p:sp>
        <p:nvSpPr>
          <p:cNvPr id="30" name="Parenthèse ouvrante 29"/>
          <p:cNvSpPr/>
          <p:nvPr/>
        </p:nvSpPr>
        <p:spPr>
          <a:xfrm rot="10800000">
            <a:off x="3761849" y="1532963"/>
            <a:ext cx="80759" cy="65147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enthèse ouvrante 30"/>
          <p:cNvSpPr/>
          <p:nvPr/>
        </p:nvSpPr>
        <p:spPr>
          <a:xfrm rot="10800000">
            <a:off x="7942137" y="1577788"/>
            <a:ext cx="170921" cy="12133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3925194" y="1512479"/>
            <a:ext cx="221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+ Old </a:t>
            </a:r>
          </a:p>
          <a:p>
            <a:r>
              <a:rPr lang="en-US" dirty="0"/>
              <a:t>scrap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8113058" y="1835645"/>
            <a:ext cx="12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  <a:p>
            <a:r>
              <a:rPr lang="en-US" dirty="0"/>
              <a:t>scrap</a:t>
            </a:r>
          </a:p>
        </p:txBody>
      </p:sp>
    </p:spTree>
    <p:extLst>
      <p:ext uri="{BB962C8B-B14F-4D97-AF65-F5344CB8AC3E}">
        <p14:creationId xmlns:p14="http://schemas.microsoft.com/office/powerpoint/2010/main" val="14720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40768" y="386656"/>
            <a:ext cx="6918448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Bauxite &amp; Alumina flows in 2017 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29280"/>
              </p:ext>
            </p:extLst>
          </p:nvPr>
        </p:nvGraphicFramePr>
        <p:xfrm>
          <a:off x="422438" y="1791549"/>
          <a:ext cx="8096204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79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Refining input: </a:t>
                      </a:r>
                    </a:p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39,9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Bauxite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(67% domestic – 32%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Refining input: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Bauxite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(4,4% domestic – 95,6%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Output: 35,6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Alumina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(total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ouputs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89% Alumina – 9% residue – 2% stocks)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Output: 3,28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of Alumina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(total outputs: 81% Alumina – 8% residue – 11% stocks)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2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Aluminium production in 2017 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34827"/>
              </p:ext>
            </p:extLst>
          </p:nvPr>
        </p:nvGraphicFramePr>
        <p:xfrm>
          <a:off x="335792" y="1350477"/>
          <a:ext cx="8653386" cy="473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36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0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inputs: 47,2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(77,3% local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20,1% local scrap – 2,6% import scrap)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inputs: 10,0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(50,2% local scrap – 26,2% import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21,5% local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Aluminia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others)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18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output: 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35,9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primary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(77,4%)</a:t>
                      </a:r>
                    </a:p>
                    <a:p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10,5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Recycled Aluminum (22,6%)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(93,6% domestic – 1% export – 5,4% stocks &amp; others)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output: 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primary </a:t>
                      </a:r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(46,1%)</a:t>
                      </a:r>
                    </a:p>
                    <a:p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Recycled Aluminum (53,9%)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(98,7% domestic – 1,3% export – 2,4% stocks &amp; others)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Ingots per capita: 3,56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Ingots per capita: 3,00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91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53971" y="336827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Comparison of in-use stock and flows in 2017 </a:t>
            </a:r>
            <a:br>
              <a:rPr lang="en-GB" dirty="0">
                <a:solidFill>
                  <a:srgbClr val="5284C2"/>
                </a:solidFill>
              </a:rPr>
            </a:br>
            <a:r>
              <a:rPr lang="en-GB" dirty="0">
                <a:solidFill>
                  <a:srgbClr val="5284C2"/>
                </a:solidFill>
              </a:rPr>
              <a:t>(China / Europe)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259216" y="238507"/>
            <a:ext cx="1729962" cy="369332"/>
          </a:xfrm>
          <a:prstGeom prst="rect">
            <a:avLst/>
          </a:prstGeom>
          <a:ln w="28575">
            <a:solidFill>
              <a:srgbClr val="5284C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497" y="6094288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91701"/>
              </p:ext>
            </p:extLst>
          </p:nvPr>
        </p:nvGraphicFramePr>
        <p:xfrm>
          <a:off x="431404" y="1372098"/>
          <a:ext cx="8096204" cy="327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579">
                <a:tc>
                  <a:txBody>
                    <a:bodyPr/>
                    <a:lstStyle/>
                    <a:p>
                      <a:r>
                        <a:rPr lang="en-US" sz="2400" dirty="0"/>
                        <a:t>China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input: 28,7 Million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endParaRPr lang="en-US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(96% domestic – 4%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input: 12,1 Million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tonnes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(67% domestic – 33% import)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1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In-use stock: 235 Million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(cars, building and construction etc.)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 capita: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165,6 kg/capita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In-use stock: 183 Million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 capita:</a:t>
                      </a:r>
                      <a:r>
                        <a:rPr lang="en-US" sz="18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269,5 kg/capita</a:t>
                      </a:r>
                      <a:endParaRPr lang="en-US" sz="18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End-of-life products: 4,6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(75% old scrap recovered)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End-of-life products: 4,8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Mtonnes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(79% old scrap recovered)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366879" y="4940895"/>
            <a:ext cx="822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↘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Trend:  The net annual increase in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Chinese in-use stocks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currently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almost 4 times higher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 that of Europe or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3075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Lecture (II): </a:t>
            </a:r>
            <a:r>
              <a:rPr lang="en-GB" sz="2800" dirty="0"/>
              <a:t>Procedures, applications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87948" y="2096612"/>
            <a:ext cx="8342287" cy="4860000"/>
          </a:xfrm>
        </p:spPr>
        <p:txBody>
          <a:bodyPr/>
          <a:lstStyle/>
          <a:p>
            <a:pPr marL="0" indent="0"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❶ </a:t>
            </a:r>
            <a:r>
              <a:rPr lang="en-GB" sz="1800" b="1" i="1" dirty="0">
                <a:solidFill>
                  <a:schemeClr val="bg1">
                    <a:lumMod val="65000"/>
                  </a:schemeClr>
                </a:solidFill>
              </a:rPr>
              <a:t>General context – Why using Material Flow Analysis?</a:t>
            </a:r>
          </a:p>
          <a:p>
            <a:pPr marL="0" indent="0">
              <a:buNone/>
            </a:pP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❷</a:t>
            </a:r>
            <a:r>
              <a:rPr lang="en-GB" sz="1800" b="1" i="1" dirty="0">
                <a:solidFill>
                  <a:schemeClr val="bg1">
                    <a:lumMod val="65000"/>
                  </a:schemeClr>
                </a:solidFill>
              </a:rPr>
              <a:t>What is Material Flow Analysis?</a:t>
            </a:r>
          </a:p>
          <a:p>
            <a:pPr marL="0" indent="0">
              <a:buNone/>
            </a:pPr>
            <a:endParaRPr lang="en-GB" sz="18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 pitchFamily="34" charset="0"/>
              </a:rPr>
              <a:t>❸ </a:t>
            </a:r>
            <a:r>
              <a:rPr lang="en-GB" b="1" dirty="0"/>
              <a:t>How to carry out a Material Flow Analysis? </a:t>
            </a:r>
          </a:p>
          <a:p>
            <a:pPr lvl="1"/>
            <a:r>
              <a:rPr lang="en-GB" dirty="0"/>
              <a:t>General procedure</a:t>
            </a:r>
          </a:p>
          <a:p>
            <a:pPr lvl="1"/>
            <a:r>
              <a:rPr lang="en-GB" dirty="0"/>
              <a:t>Illustrative case study: Global aluminium cycle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 pitchFamily="34" charset="0"/>
              </a:rPr>
              <a:t>❹ </a:t>
            </a:r>
            <a:r>
              <a:rPr lang="en-GB" b="1" dirty="0">
                <a:cs typeface="Calibri" panose="020F0502020204030204" pitchFamily="34" charset="0"/>
              </a:rPr>
              <a:t>Perspectives &amp; conclusions</a:t>
            </a:r>
            <a:endParaRPr lang="en-GB" b="1" dirty="0"/>
          </a:p>
          <a:p>
            <a:pPr lvl="1"/>
            <a:r>
              <a:rPr lang="en-US" dirty="0"/>
              <a:t>Other types of MFA according to OECD</a:t>
            </a:r>
          </a:p>
          <a:p>
            <a:pPr lvl="1"/>
            <a:r>
              <a:rPr lang="en-GB" dirty="0"/>
              <a:t>Other sustainability tools</a:t>
            </a:r>
          </a:p>
          <a:p>
            <a:pPr lvl="1"/>
            <a:r>
              <a:rPr lang="en-GB" dirty="0"/>
              <a:t>Summary of the lecture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487948" y="1474780"/>
            <a:ext cx="1118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AD47"/>
                </a:solidFill>
                <a:ea typeface="+mj-ea"/>
                <a:cs typeface="Arial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20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7077" y="607839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Answer to the research question and conclusion (1/2)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6238" y="115081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7077" y="1446497"/>
            <a:ext cx="8188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 The purpose of this study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quantification of regional stocks and flows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rolled, extruded and casting alloys across space and over time, giving the industry the ability 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evaluate the potential to recycle aluminium scrap most efficiently.”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780" y="3066569"/>
            <a:ext cx="8215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1,1 billions of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of primary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produced between 1950 &amp; 2014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860 million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(78%) of which are still in-use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80 million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tonnes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(~7%) are non-recycled products (post-use fate is not know)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The remaining part is landfilled, incinerated or dissipated</a:t>
            </a:r>
          </a:p>
        </p:txBody>
      </p:sp>
    </p:spTree>
    <p:extLst>
      <p:ext uri="{BB962C8B-B14F-4D97-AF65-F5344CB8AC3E}">
        <p14:creationId xmlns:p14="http://schemas.microsoft.com/office/powerpoint/2010/main" val="292096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80096" y="529782"/>
            <a:ext cx="8462464" cy="542025"/>
          </a:xfrm>
        </p:spPr>
        <p:txBody>
          <a:bodyPr/>
          <a:lstStyle/>
          <a:p>
            <a:r>
              <a:rPr lang="en-GB" dirty="0">
                <a:solidFill>
                  <a:srgbClr val="5284C2"/>
                </a:solidFill>
              </a:rPr>
              <a:t>Answer to the research question and conclusions (2/2)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92" y="4463986"/>
            <a:ext cx="21460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56633" y="126176"/>
            <a:ext cx="3196174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2596" y="1010287"/>
            <a:ext cx="8215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Scrap recycling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80096" y="1797008"/>
            <a:ext cx="3747247" cy="2294966"/>
            <a:chOff x="331694" y="1864659"/>
            <a:chExt cx="3747247" cy="2294966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2688" t="7315" r="2716" b="1723"/>
            <a:stretch/>
          </p:blipFill>
          <p:spPr>
            <a:xfrm>
              <a:off x="331694" y="1864659"/>
              <a:ext cx="3747247" cy="2294966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749377" y="2263734"/>
              <a:ext cx="3231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Europe is net exporter of scrap (surplus scrap in Black)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2205867" y="2838347"/>
              <a:ext cx="1610907" cy="573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445026" y="1186149"/>
            <a:ext cx="4148190" cy="2677639"/>
            <a:chOff x="4580965" y="1757082"/>
            <a:chExt cx="3881717" cy="2366683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3"/>
            <a:srcRect l="1853" t="5527" r="3459" b="3184"/>
            <a:stretch/>
          </p:blipFill>
          <p:spPr>
            <a:xfrm>
              <a:off x="4580965" y="1757082"/>
              <a:ext cx="3881717" cy="2366683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4921898" y="2401599"/>
              <a:ext cx="3499545" cy="816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China needs to import 4Mt/</a:t>
              </a:r>
              <a:r>
                <a:rPr lang="en-US" dirty="0" err="1"/>
                <a:t>yr</a:t>
              </a:r>
              <a:r>
                <a:rPr lang="en-US" dirty="0"/>
                <a:t> of scrap to avoid using primary metal (light grey)</a:t>
              </a: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6554776" y="2976212"/>
              <a:ext cx="1685090" cy="387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28" y="3863788"/>
            <a:ext cx="4403783" cy="2671959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466165" y="4838579"/>
            <a:ext cx="4128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Globally: recycled scrap reaches 11Mt/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This leaves a non-supplied recycled demand of 3Mt/year (light grey)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3567953" y="5634395"/>
            <a:ext cx="5109882" cy="255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Other types of MFA according to OECD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7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MFA: a family of tools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200F7D-2456-4FA2-9D66-515ACC791751}"/>
              </a:ext>
            </a:extLst>
          </p:cNvPr>
          <p:cNvSpPr txBox="1"/>
          <p:nvPr/>
        </p:nvSpPr>
        <p:spPr>
          <a:xfrm>
            <a:off x="112518" y="6252526"/>
            <a:ext cx="7911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 Narrow" panose="020B0606020202030204" pitchFamily="34" charset="0"/>
              </a:rPr>
              <a:t>Source: </a:t>
            </a:r>
            <a:r>
              <a:rPr lang="fr-FR" sz="700" dirty="0" err="1">
                <a:latin typeface="Arial Narrow" panose="020B0606020202030204" pitchFamily="34" charset="0"/>
              </a:rPr>
              <a:t>Measuring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material</a:t>
            </a:r>
            <a:r>
              <a:rPr lang="fr-FR" sz="700" dirty="0">
                <a:latin typeface="Arial Narrow" panose="020B0606020202030204" pitchFamily="34" charset="0"/>
              </a:rPr>
              <a:t> flows &amp; </a:t>
            </a:r>
            <a:r>
              <a:rPr lang="fr-FR" sz="700" dirty="0" err="1">
                <a:latin typeface="Arial Narrow" panose="020B0606020202030204" pitchFamily="34" charset="0"/>
              </a:rPr>
              <a:t>resource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productivity</a:t>
            </a:r>
            <a:r>
              <a:rPr lang="fr-FR" sz="700" dirty="0">
                <a:latin typeface="Arial Narrow" panose="020B0606020202030204" pitchFamily="34" charset="0"/>
              </a:rPr>
              <a:t>.</a:t>
            </a:r>
            <a:r>
              <a:rPr lang="en-US" sz="700" dirty="0">
                <a:latin typeface="Arial Narrow" panose="020B0606020202030204" pitchFamily="34" charset="0"/>
              </a:rPr>
              <a:t> Volume I. The OECD Guide </a:t>
            </a:r>
            <a:r>
              <a:rPr lang="fr-FR" sz="700" dirty="0">
                <a:latin typeface="Arial Narrow" panose="020B0606020202030204" pitchFamily="34" charset="0"/>
              </a:rPr>
              <a:t>(2008).</a:t>
            </a:r>
            <a:endParaRPr lang="en-US" sz="700" dirty="0">
              <a:latin typeface="Arial Narrow" panose="020B0606020202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DC23EE-7281-4294-A12F-11541EF3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976"/>
            <a:ext cx="9146152" cy="47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OCDE Top-Down Approach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9BBB7-28D2-434E-8BBA-66236CFA1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54" r="2145"/>
          <a:stretch/>
        </p:blipFill>
        <p:spPr>
          <a:xfrm>
            <a:off x="0" y="860427"/>
            <a:ext cx="9144000" cy="51371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7200F7D-2456-4FA2-9D66-515ACC791751}"/>
              </a:ext>
            </a:extLst>
          </p:cNvPr>
          <p:cNvSpPr txBox="1"/>
          <p:nvPr/>
        </p:nvSpPr>
        <p:spPr>
          <a:xfrm>
            <a:off x="112518" y="6252526"/>
            <a:ext cx="7911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Arial Narrow" panose="020B0606020202030204" pitchFamily="34" charset="0"/>
              </a:rPr>
              <a:t>Source: </a:t>
            </a:r>
            <a:r>
              <a:rPr lang="fr-FR" sz="700" dirty="0" err="1">
                <a:latin typeface="Arial Narrow" panose="020B0606020202030204" pitchFamily="34" charset="0"/>
              </a:rPr>
              <a:t>Measuring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material</a:t>
            </a:r>
            <a:r>
              <a:rPr lang="fr-FR" sz="700" dirty="0">
                <a:latin typeface="Arial Narrow" panose="020B0606020202030204" pitchFamily="34" charset="0"/>
              </a:rPr>
              <a:t> flows &amp; </a:t>
            </a:r>
            <a:r>
              <a:rPr lang="fr-FR" sz="700" dirty="0" err="1">
                <a:latin typeface="Arial Narrow" panose="020B0606020202030204" pitchFamily="34" charset="0"/>
              </a:rPr>
              <a:t>resource</a:t>
            </a:r>
            <a:r>
              <a:rPr lang="fr-FR" sz="700" dirty="0">
                <a:latin typeface="Arial Narrow" panose="020B0606020202030204" pitchFamily="34" charset="0"/>
              </a:rPr>
              <a:t> </a:t>
            </a:r>
            <a:r>
              <a:rPr lang="fr-FR" sz="700" dirty="0" err="1">
                <a:latin typeface="Arial Narrow" panose="020B0606020202030204" pitchFamily="34" charset="0"/>
              </a:rPr>
              <a:t>productivity</a:t>
            </a:r>
            <a:r>
              <a:rPr lang="fr-FR" sz="700" dirty="0">
                <a:latin typeface="Arial Narrow" panose="020B0606020202030204" pitchFamily="34" charset="0"/>
              </a:rPr>
              <a:t>.</a:t>
            </a:r>
            <a:r>
              <a:rPr lang="en-US" sz="700" dirty="0">
                <a:latin typeface="Arial Narrow" panose="020B0606020202030204" pitchFamily="34" charset="0"/>
              </a:rPr>
              <a:t> Volume I. The OECD Guide </a:t>
            </a:r>
            <a:r>
              <a:rPr lang="fr-FR" sz="700" dirty="0">
                <a:latin typeface="Arial Narrow" panose="020B0606020202030204" pitchFamily="34" charset="0"/>
              </a:rPr>
              <a:t>(2008).</a:t>
            </a:r>
            <a:endParaRPr lang="en-US" sz="7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4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0768" y="368992"/>
            <a:ext cx="8462464" cy="542025"/>
          </a:xfrm>
        </p:spPr>
        <p:txBody>
          <a:bodyPr/>
          <a:lstStyle/>
          <a:p>
            <a:r>
              <a:rPr lang="fr-FR" dirty="0"/>
              <a:t>Example: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economy-wide monitoring of the biophysical circular economy for Austria.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2E2A47-45C3-4D4C-8CB1-5FDF74CE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483" y="1193801"/>
            <a:ext cx="8792173" cy="51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Other types of MFA according to OECD</a:t>
            </a:r>
          </a:p>
          <a:p>
            <a:pPr lvl="1"/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8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Environmental Prioritization of Products (I/2)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10782"/>
            <a:ext cx="8991599" cy="4254458"/>
          </a:xfrm>
          <a:noFill/>
        </p:spPr>
      </p:pic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14425"/>
            <a:ext cx="8991600" cy="863600"/>
          </a:xfrm>
        </p:spPr>
        <p:txBody>
          <a:bodyPr>
            <a:normAutofit/>
          </a:bodyPr>
          <a:lstStyle/>
          <a:p>
            <a:r>
              <a:rPr lang="en-GB" altLang="en-US" sz="2000" b="1" dirty="0"/>
              <a:t>Food, Mobility and Housing dominate (70 % of impacts at 50% expenditure)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624043" y="1379895"/>
            <a:ext cx="55199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nl-NL" altLang="en-US" sz="1100" i="1" dirty="0">
                <a:latin typeface="Arial Narrow" panose="020B0606020202030204" pitchFamily="34" charset="0"/>
              </a:rPr>
              <a:t>Source: Journal </a:t>
            </a:r>
            <a:r>
              <a:rPr lang="nl-NL" altLang="en-US" sz="1100" i="1" dirty="0" err="1">
                <a:latin typeface="Arial Narrow" panose="020B0606020202030204" pitchFamily="34" charset="0"/>
              </a:rPr>
              <a:t>Indust</a:t>
            </a:r>
            <a:r>
              <a:rPr lang="nl-NL" altLang="en-US" sz="1100" i="1" dirty="0">
                <a:latin typeface="Arial Narrow" panose="020B0606020202030204" pitchFamily="34" charset="0"/>
              </a:rPr>
              <a:t>. </a:t>
            </a:r>
            <a:r>
              <a:rPr lang="nl-NL" altLang="en-US" sz="1100" i="1" dirty="0" err="1">
                <a:latin typeface="Arial Narrow" panose="020B0606020202030204" pitchFamily="34" charset="0"/>
              </a:rPr>
              <a:t>Ecology</a:t>
            </a:r>
            <a:br>
              <a:rPr lang="nl-NL" altLang="en-US" sz="1100" i="1" dirty="0">
                <a:latin typeface="Arial Narrow" panose="020B0606020202030204" pitchFamily="34" charset="0"/>
              </a:rPr>
            </a:br>
            <a:r>
              <a:rPr lang="nl-NL" altLang="en-US" sz="1100" i="1" dirty="0">
                <a:latin typeface="Arial Narrow" panose="020B0606020202030204" pitchFamily="34" charset="0"/>
              </a:rPr>
              <a:t>10:3 (2006)</a:t>
            </a:r>
            <a:endParaRPr lang="en-US" altLang="en-US" sz="1100" i="1" dirty="0">
              <a:latin typeface="Arial Narrow" panose="020B060602020203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</p:spTree>
    <p:extLst>
      <p:ext uri="{BB962C8B-B14F-4D97-AF65-F5344CB8AC3E}">
        <p14:creationId xmlns:p14="http://schemas.microsoft.com/office/powerpoint/2010/main" val="5070052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225" y="434596"/>
            <a:ext cx="8462464" cy="542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Environmental Prioritization of Products (2/2)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430456" y="5515921"/>
            <a:ext cx="55199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nl-NL" altLang="en-US" sz="1000" i="1" dirty="0">
                <a:latin typeface="Arial Narrow" panose="020B0606020202030204" pitchFamily="34" charset="0"/>
              </a:rPr>
              <a:t>Source: Tukker </a:t>
            </a:r>
            <a:r>
              <a:rPr lang="nl-NL" altLang="en-US" sz="1000" dirty="0">
                <a:latin typeface="Arial Narrow" panose="020B0606020202030204" pitchFamily="34" charset="0"/>
              </a:rPr>
              <a:t>et al. 2006.</a:t>
            </a:r>
            <a:endParaRPr lang="en-US" altLang="en-US" sz="1000" dirty="0">
              <a:latin typeface="Arial Narrow" panose="020B0606020202030204" pitchFamily="34" charset="0"/>
            </a:endParaRPr>
          </a:p>
          <a:p>
            <a:pPr algn="r"/>
            <a:r>
              <a:rPr lang="en-US" altLang="en-US" sz="1000" dirty="0">
                <a:latin typeface="Arial Narrow" panose="020B0606020202030204" pitchFamily="34" charset="0"/>
              </a:rPr>
              <a:t>Environmental Impact of Products (EIPRO</a:t>
            </a:r>
            <a:endParaRPr lang="en-US" altLang="en-US" sz="1000" i="1" dirty="0">
              <a:latin typeface="Arial Narrow" panose="020B0606020202030204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3690A59-FC4D-4509-834F-CFBEEC8F4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1"/>
          <a:stretch/>
        </p:blipFill>
        <p:spPr>
          <a:xfrm>
            <a:off x="152400" y="976621"/>
            <a:ext cx="7448026" cy="5525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9B7F888-E9F4-4A28-B796-39E64655F8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8419" y="1927052"/>
                <a:ext cx="6155581" cy="282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Arial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altLang="en-US" sz="20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Impact</m:t>
                      </m:r>
                      <m:r>
                        <a:rPr lang="fr-FR" altLang="en-US" sz="20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Impact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 € 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alt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expenditure</m:t>
                      </m:r>
                    </m:oMath>
                  </m:oMathPara>
                </a14:m>
                <a:endParaRPr lang="en-GB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buFontTx/>
                  <a:buNone/>
                </a:pPr>
                <a:endParaRPr lang="en-GB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9B7F888-E9F4-4A28-B796-39E64655F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419" y="1927052"/>
                <a:ext cx="6155581" cy="282991"/>
              </a:xfrm>
              <a:prstGeom prst="rect">
                <a:avLst/>
              </a:prstGeom>
              <a:blipFill>
                <a:blip r:embed="rId5"/>
                <a:stretch>
                  <a:fillRect t="-14894" b="-425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25FB17-0500-49CF-8104-FE178C05828A}"/>
              </a:ext>
            </a:extLst>
          </p:cNvPr>
          <p:cNvSpPr/>
          <p:nvPr/>
        </p:nvSpPr>
        <p:spPr>
          <a:xfrm>
            <a:off x="1936081" y="2324931"/>
            <a:ext cx="593457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alibri" panose="020F0502020204030204" pitchFamily="34" charset="0"/>
              <a:buChar char="↘"/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surface is a measure for priority</a:t>
            </a: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↘"/>
            </a:pP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figure indicates if shift in expenditure makes </a:t>
            </a:r>
            <a:r>
              <a:rPr lang="en-GB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environm</a:t>
            </a:r>
            <a:r>
              <a:rPr lang="en-GB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sense and if ‘rebounds’ are possible</a:t>
            </a:r>
          </a:p>
        </p:txBody>
      </p:sp>
    </p:spTree>
    <p:extLst>
      <p:ext uri="{BB962C8B-B14F-4D97-AF65-F5344CB8AC3E}">
        <p14:creationId xmlns:p14="http://schemas.microsoft.com/office/powerpoint/2010/main" val="18465459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National level resource accounting: System for Environmental &amp; Economic Accounts (SEEA)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BD3679-932E-47B2-BEA0-4AED680242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35" t="1760" r="1094" b="4132"/>
          <a:stretch/>
        </p:blipFill>
        <p:spPr>
          <a:xfrm>
            <a:off x="845890" y="1356554"/>
            <a:ext cx="7452219" cy="4783122"/>
          </a:xfrm>
          <a:prstGeom prst="snip2DiagRect">
            <a:avLst>
              <a:gd name="adj1" fmla="val 25142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124232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7948" y="417252"/>
            <a:ext cx="8462464" cy="542025"/>
          </a:xfrm>
        </p:spPr>
        <p:txBody>
          <a:bodyPr/>
          <a:lstStyle/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948" y="2409272"/>
            <a:ext cx="82059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How to carry out a Material Flow Analysis ?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General procedure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60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Integration of tools at various levels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8A87E5-BA99-4E77-AD4E-8DAB9D06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484438"/>
            <a:ext cx="9144000" cy="4584700"/>
          </a:xfr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574A1ED-E3A5-40B8-BADE-71294A630C29}"/>
              </a:ext>
            </a:extLst>
          </p:cNvPr>
          <p:cNvSpPr txBox="1">
            <a:spLocks noChangeArrowheads="1"/>
          </p:cNvSpPr>
          <p:nvPr/>
        </p:nvSpPr>
        <p:spPr>
          <a:xfrm>
            <a:off x="390496" y="5737326"/>
            <a:ext cx="7885113" cy="12239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8150" indent="-342900">
              <a:buFont typeface="Calibri" panose="020F0502020204030204" pitchFamily="34" charset="0"/>
              <a:buChar char="↘"/>
            </a:pPr>
            <a:r>
              <a:rPr lang="en-GB" altLang="en-US" sz="2000" b="1" dirty="0"/>
              <a:t>Different system analytical tools and a consistent set of indicators are necessary to ensure innovation moves towards a sustainability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615F15-0ADF-4302-88F2-5E50A553EC8F}"/>
              </a:ext>
            </a:extLst>
          </p:cNvPr>
          <p:cNvSpPr txBox="1"/>
          <p:nvPr/>
        </p:nvSpPr>
        <p:spPr>
          <a:xfrm>
            <a:off x="487948" y="1208015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Questions at </a:t>
            </a:r>
            <a:r>
              <a:rPr lang="fr-FR" b="1" dirty="0" err="1"/>
              <a:t>various</a:t>
            </a:r>
            <a:r>
              <a:rPr lang="fr-FR" b="1" dirty="0"/>
              <a:t> </a:t>
            </a:r>
            <a:r>
              <a:rPr lang="fr-FR" b="1" dirty="0" err="1"/>
              <a:t>levels</a:t>
            </a:r>
            <a:endParaRPr lang="en-US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9F31E0-0046-4AF8-9F34-65080D049AD5}"/>
              </a:ext>
            </a:extLst>
          </p:cNvPr>
          <p:cNvSpPr txBox="1"/>
          <p:nvPr/>
        </p:nvSpPr>
        <p:spPr>
          <a:xfrm>
            <a:off x="227889" y="2115106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Macro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1E2538-D4BF-4AE5-BE4A-DD634DCFD896}"/>
              </a:ext>
            </a:extLst>
          </p:cNvPr>
          <p:cNvSpPr txBox="1"/>
          <p:nvPr/>
        </p:nvSpPr>
        <p:spPr>
          <a:xfrm>
            <a:off x="230673" y="3288067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Meso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DD1DF2-5188-4AC8-8532-A170D210B909}"/>
              </a:ext>
            </a:extLst>
          </p:cNvPr>
          <p:cNvSpPr txBox="1"/>
          <p:nvPr/>
        </p:nvSpPr>
        <p:spPr>
          <a:xfrm>
            <a:off x="313177" y="4592122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E801706-8815-4143-80C6-EE2481443D9D}"/>
              </a:ext>
            </a:extLst>
          </p:cNvPr>
          <p:cNvSpPr/>
          <p:nvPr/>
        </p:nvSpPr>
        <p:spPr>
          <a:xfrm>
            <a:off x="2434194" y="1208015"/>
            <a:ext cx="2011971" cy="43119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18C3A-BE02-40C6-8DF0-C0FD163D785E}"/>
              </a:ext>
            </a:extLst>
          </p:cNvPr>
          <p:cNvSpPr txBox="1"/>
          <p:nvPr/>
        </p:nvSpPr>
        <p:spPr>
          <a:xfrm>
            <a:off x="2386806" y="1268087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Indicators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78A311E-B4F7-4BE8-B720-4D2679BA016C}"/>
              </a:ext>
            </a:extLst>
          </p:cNvPr>
          <p:cNvSpPr/>
          <p:nvPr/>
        </p:nvSpPr>
        <p:spPr>
          <a:xfrm rot="16200000">
            <a:off x="4568502" y="2051800"/>
            <a:ext cx="1342237" cy="5594071"/>
          </a:xfrm>
          <a:prstGeom prst="roundRect">
            <a:avLst>
              <a:gd name="adj" fmla="val 21838"/>
            </a:avLst>
          </a:prstGeom>
          <a:solidFill>
            <a:schemeClr val="accent6"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CF4E16-AFE7-4BDD-AF93-722D7BDBC8C2}"/>
              </a:ext>
            </a:extLst>
          </p:cNvPr>
          <p:cNvSpPr txBox="1"/>
          <p:nvPr/>
        </p:nvSpPr>
        <p:spPr>
          <a:xfrm>
            <a:off x="3576689" y="4658698"/>
            <a:ext cx="33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Life Cycle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633492-CFB5-444A-B3B7-390471C7BCA4}"/>
              </a:ext>
            </a:extLst>
          </p:cNvPr>
          <p:cNvSpPr txBox="1"/>
          <p:nvPr/>
        </p:nvSpPr>
        <p:spPr>
          <a:xfrm>
            <a:off x="5027790" y="1208015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B323C44-B684-40A2-8BFA-611AB4AA83BE}"/>
              </a:ext>
            </a:extLst>
          </p:cNvPr>
          <p:cNvSpPr/>
          <p:nvPr/>
        </p:nvSpPr>
        <p:spPr>
          <a:xfrm rot="16200000">
            <a:off x="5347608" y="1011032"/>
            <a:ext cx="701368" cy="4676728"/>
          </a:xfrm>
          <a:prstGeom prst="roundRect">
            <a:avLst>
              <a:gd name="adj" fmla="val 21838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1CBD21-4416-41F3-A6F9-ED00672CB4B5}"/>
              </a:ext>
            </a:extLst>
          </p:cNvPr>
          <p:cNvSpPr txBox="1"/>
          <p:nvPr/>
        </p:nvSpPr>
        <p:spPr>
          <a:xfrm>
            <a:off x="4035361" y="3173874"/>
            <a:ext cx="33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 Flow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B5B9CCD-7868-42DE-8EF4-F0A2AE4671C8}"/>
              </a:ext>
            </a:extLst>
          </p:cNvPr>
          <p:cNvSpPr/>
          <p:nvPr/>
        </p:nvSpPr>
        <p:spPr>
          <a:xfrm rot="16200000">
            <a:off x="5978114" y="461531"/>
            <a:ext cx="701368" cy="3415721"/>
          </a:xfrm>
          <a:prstGeom prst="roundRect">
            <a:avLst>
              <a:gd name="adj" fmla="val 21838"/>
            </a:avLst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455E286-CD98-4C90-871F-173DFED0ABD2}"/>
              </a:ext>
            </a:extLst>
          </p:cNvPr>
          <p:cNvSpPr txBox="1"/>
          <p:nvPr/>
        </p:nvSpPr>
        <p:spPr>
          <a:xfrm>
            <a:off x="4620937" y="1838107"/>
            <a:ext cx="341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EE Input-Output tables</a:t>
            </a:r>
          </a:p>
          <a:p>
            <a:pPr algn="ctr"/>
            <a:r>
              <a:rPr lang="fr-FR" b="1" i="1" dirty="0">
                <a:latin typeface="Calibri" panose="020F0502020204030204" pitchFamily="34" charset="0"/>
                <a:cs typeface="Calibri" panose="020F0502020204030204" pitchFamily="34" charset="0"/>
              </a:rPr>
              <a:t>&amp; Env. </a:t>
            </a:r>
            <a:r>
              <a:rPr lang="fr-FR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accounts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7592ECE-A8A1-4B12-A462-50C4755B9B16}"/>
              </a:ext>
            </a:extLst>
          </p:cNvPr>
          <p:cNvCxnSpPr/>
          <p:nvPr/>
        </p:nvCxnSpPr>
        <p:spPr>
          <a:xfrm flipV="1">
            <a:off x="2927758" y="2520076"/>
            <a:ext cx="0" cy="1657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758D4FE-8D29-4DE4-AAC3-DD0D7C62D1A1}"/>
              </a:ext>
            </a:extLst>
          </p:cNvPr>
          <p:cNvSpPr/>
          <p:nvPr/>
        </p:nvSpPr>
        <p:spPr>
          <a:xfrm>
            <a:off x="2558642" y="1827884"/>
            <a:ext cx="1561739" cy="671854"/>
          </a:xfrm>
          <a:prstGeom prst="roundRect">
            <a:avLst/>
          </a:prstGeom>
          <a:solidFill>
            <a:srgbClr val="C00000">
              <a:alpha val="4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GDP, EF, etc.</a:t>
            </a:r>
            <a:endParaRPr 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6CEE4EA-DDEA-45EF-8345-6E4B8DDCC686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>
            <a:off x="4120381" y="2163811"/>
            <a:ext cx="500557" cy="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63A5035-0243-451C-9524-1AABF9617245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2936150" y="3349396"/>
            <a:ext cx="423778" cy="50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798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311" y="2440222"/>
            <a:ext cx="8249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sz="3200" dirty="0">
                <a:solidFill>
                  <a:schemeClr val="accent6"/>
                </a:solidFill>
              </a:rPr>
              <a:t>Perspectives &amp; conclusions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̶̶  Other types of MFA according to OECD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Other sustainability tools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̶  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Summary of the lecture</a:t>
            </a:r>
          </a:p>
          <a:p>
            <a:pPr lvl="1"/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br>
              <a:rPr lang="en-US" sz="2800" dirty="0"/>
            </a:b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3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1004" y="330513"/>
            <a:ext cx="8462464" cy="542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Examples of potential student projects</a:t>
            </a:r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C90CA83-53FD-464A-A973-8F08BA3AEA7A}"/>
              </a:ext>
            </a:extLst>
          </p:cNvPr>
          <p:cNvCxnSpPr/>
          <p:nvPr/>
        </p:nvCxnSpPr>
        <p:spPr>
          <a:xfrm>
            <a:off x="3070368" y="1102434"/>
            <a:ext cx="0" cy="373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360359D-2475-469B-8F6F-7E9DE109EC18}"/>
              </a:ext>
            </a:extLst>
          </p:cNvPr>
          <p:cNvSpPr txBox="1"/>
          <p:nvPr/>
        </p:nvSpPr>
        <p:spPr>
          <a:xfrm>
            <a:off x="204362" y="1102653"/>
            <a:ext cx="282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Cobalt (Co) in the European value chain of electric mobility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6EF0B3-336F-4B72-87E3-0A440E2E4CD3}"/>
              </a:ext>
            </a:extLst>
          </p:cNvPr>
          <p:cNvSpPr/>
          <p:nvPr/>
        </p:nvSpPr>
        <p:spPr>
          <a:xfrm>
            <a:off x="3070369" y="1102653"/>
            <a:ext cx="3116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Machinery tools in the French economy – Focus on the Tungsten</a:t>
            </a:r>
            <a:endParaRPr lang="en-US" sz="200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683F34-1507-4159-81E8-90FAEEB5DDAD}"/>
              </a:ext>
            </a:extLst>
          </p:cNvPr>
          <p:cNvCxnSpPr/>
          <p:nvPr/>
        </p:nvCxnSpPr>
        <p:spPr>
          <a:xfrm>
            <a:off x="6177131" y="1158507"/>
            <a:ext cx="0" cy="3737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CDA35-278A-4BB3-A597-E1115FD95CBC}"/>
              </a:ext>
            </a:extLst>
          </p:cNvPr>
          <p:cNvSpPr/>
          <p:nvPr/>
        </p:nvSpPr>
        <p:spPr>
          <a:xfrm>
            <a:off x="6177131" y="1102434"/>
            <a:ext cx="29618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Supply of phosphate fertiliser: Potential of recycling from wastewater in Nouvelle Aquitaine region  </a:t>
            </a:r>
            <a:endParaRPr lang="en-GB" sz="2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2B5F978-CA84-4C42-B5CD-CA27CD14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3" y="5650110"/>
            <a:ext cx="1573049" cy="5243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FCB957-2384-4919-AA5F-6AEAC7CA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89" y="2919515"/>
            <a:ext cx="2721058" cy="249335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4741FBA-FC44-4CCB-ABDA-8730778E5C59}"/>
              </a:ext>
            </a:extLst>
          </p:cNvPr>
          <p:cNvSpPr txBox="1"/>
          <p:nvPr/>
        </p:nvSpPr>
        <p:spPr>
          <a:xfrm>
            <a:off x="8070225" y="5412868"/>
            <a:ext cx="24013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Source: the Guardian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0106C00-91FC-41D6-9007-7AF372640B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93" y="2365072"/>
            <a:ext cx="2345881" cy="32850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03237F-3161-4269-BD43-2B1D9F2474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/>
          <a:stretch/>
        </p:blipFill>
        <p:spPr>
          <a:xfrm>
            <a:off x="2865599" y="3308523"/>
            <a:ext cx="3352162" cy="16312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08E6639-8B79-469C-B0A4-2ACCC2EA1481}"/>
              </a:ext>
            </a:extLst>
          </p:cNvPr>
          <p:cNvSpPr txBox="1"/>
          <p:nvPr/>
        </p:nvSpPr>
        <p:spPr>
          <a:xfrm>
            <a:off x="5005452" y="4724295"/>
            <a:ext cx="14372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fr-FR" sz="700" dirty="0" err="1">
                <a:latin typeface="Calibri" panose="020F0502020204030204" pitchFamily="34" charset="0"/>
                <a:cs typeface="Calibri" panose="020F0502020204030204" pitchFamily="34" charset="0"/>
              </a:rPr>
              <a:t>Vadoudi</a:t>
            </a:r>
            <a:r>
              <a:rPr lang="fr-FR" sz="700" dirty="0">
                <a:latin typeface="Calibri" panose="020F0502020204030204" pitchFamily="34" charset="0"/>
                <a:cs typeface="Calibri" panose="020F0502020204030204" pitchFamily="34" charset="0"/>
              </a:rPr>
              <a:t> et al. 2015</a:t>
            </a:r>
            <a:endParaRPr lang="en-US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ésultat de recherche d'images pour &quot;industrial drilling machine&quot;">
            <a:extLst>
              <a:ext uri="{FF2B5EF4-FFF2-40B4-BE49-F238E27FC236}">
                <a16:creationId xmlns:a16="http://schemas.microsoft.com/office/drawing/2014/main" id="{660F3132-E68F-5744-9B4D-9430D048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00" y="4966645"/>
            <a:ext cx="2721057" cy="1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0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6909" y="1111081"/>
            <a:ext cx="7886700" cy="1325563"/>
          </a:xfrm>
        </p:spPr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BE0D1-8CF7-46B2-A330-624D8D579CE5}"/>
              </a:ext>
            </a:extLst>
          </p:cNvPr>
          <p:cNvSpPr/>
          <p:nvPr/>
        </p:nvSpPr>
        <p:spPr>
          <a:xfrm>
            <a:off x="0" y="2548454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Prof. Guido </a:t>
            </a:r>
            <a:r>
              <a:rPr lang="en-US" sz="2400" b="1" dirty="0" err="1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Sonnemann</a:t>
            </a:r>
            <a:r>
              <a:rPr lang="en-US" sz="24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​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fontAlgn="base"/>
            <a:r>
              <a:rPr lang="en-US" sz="2000" b="1" u="sng" dirty="0">
                <a:solidFill>
                  <a:srgbClr val="003399"/>
                </a:solidFill>
                <a:latin typeface="Calibri" panose="020F0502020204030204" pitchFamily="34" charset="0"/>
              </a:rPr>
              <a:t>guido.sonnemann@u-bordeaux.fr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708B39"/>
                </a:solidFill>
                <a:latin typeface="Calibri" panose="020F0502020204030204" pitchFamily="34" charset="0"/>
              </a:rPr>
              <a:t>CyVi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708B39"/>
                </a:solidFill>
                <a:latin typeface="Calibri" panose="020F0502020204030204" pitchFamily="34" charset="0"/>
              </a:rPr>
              <a:t>Research group on Life Cycle Assessment &amp; sustainable chemistry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Institut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des Sciences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Moléculaires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- ISM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Université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 Bordeaux – UMR 5255 CNRS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351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Cours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de la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libération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–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Bât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A12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33 405 TALENCE </a:t>
            </a:r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cedex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– France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 err="1">
                <a:solidFill>
                  <a:srgbClr val="595959"/>
                </a:solidFill>
                <a:latin typeface="Calibri" panose="020F0502020204030204" pitchFamily="34" charset="0"/>
              </a:rPr>
              <a:t>Tél</a:t>
            </a:r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 : 05 40 00 31 83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  <a:p>
            <a:pPr algn="ctr" fontAlgn="base"/>
            <a:r>
              <a:rPr lang="en-US" sz="2000" b="1" dirty="0">
                <a:solidFill>
                  <a:srgbClr val="595959"/>
                </a:solidFill>
                <a:latin typeface="Calibri" panose="020F0502020204030204" pitchFamily="34" charset="0"/>
              </a:rPr>
              <a:t>Web : </a:t>
            </a:r>
            <a:r>
              <a:rPr lang="en-US" sz="2000" b="1" u="sng" dirty="0">
                <a:solidFill>
                  <a:srgbClr val="0563C1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http://www.ism.u-bordeaux1.fr</a:t>
            </a:r>
            <a:r>
              <a:rPr lang="en-US" sz="2000" dirty="0">
                <a:latin typeface="Calibri" panose="020F0502020204030204" pitchFamily="34" charset="0"/>
              </a:rPr>
              <a:t>​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55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2338" y="340397"/>
            <a:ext cx="8462464" cy="542025"/>
          </a:xfrm>
        </p:spPr>
        <p:txBody>
          <a:bodyPr/>
          <a:lstStyle/>
          <a:p>
            <a:r>
              <a:rPr lang="en-US" dirty="0"/>
              <a:t>MFA procedure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2338" y="882422"/>
            <a:ext cx="71497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objectives and parameters to be monitored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balance scope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balance period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and define the process steps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the flowcharts: material flows – quality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up the balances: material flows – quantity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 the results and draw conclusions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4529" y="6060509"/>
            <a:ext cx="62999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 Narrow" panose="020B0606020202030204" pitchFamily="34" charset="0"/>
              </a:rPr>
              <a:t>Source: </a:t>
            </a:r>
            <a:r>
              <a:rPr lang="en-GB" sz="900" dirty="0">
                <a:latin typeface="Arial Narrow" panose="020B0606020202030204" pitchFamily="34" charset="0"/>
              </a:rPr>
              <a:t>United Nations Industrial development Organization (UNIDO)</a:t>
            </a:r>
          </a:p>
          <a:p>
            <a:endParaRPr lang="en-US" dirty="0"/>
          </a:p>
        </p:txBody>
      </p:sp>
      <p:sp>
        <p:nvSpPr>
          <p:cNvPr id="7" name="Parenthèse fermante 6"/>
          <p:cNvSpPr/>
          <p:nvPr/>
        </p:nvSpPr>
        <p:spPr>
          <a:xfrm>
            <a:off x="6354950" y="1040239"/>
            <a:ext cx="388047" cy="2922714"/>
          </a:xfrm>
          <a:prstGeom prst="righ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742997" y="1040239"/>
            <a:ext cx="492443" cy="293393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&amp; Scope</a:t>
            </a:r>
          </a:p>
        </p:txBody>
      </p:sp>
      <p:sp>
        <p:nvSpPr>
          <p:cNvPr id="11" name="Parenthèse fermante 10"/>
          <p:cNvSpPr/>
          <p:nvPr/>
        </p:nvSpPr>
        <p:spPr>
          <a:xfrm>
            <a:off x="6354951" y="4115601"/>
            <a:ext cx="388047" cy="544152"/>
          </a:xfrm>
          <a:prstGeom prst="rightBracket">
            <a:avLst/>
          </a:prstGeom>
          <a:ln w="19050">
            <a:solidFill>
              <a:srgbClr val="5284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712222" y="3974477"/>
            <a:ext cx="492443" cy="293393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rgbClr val="5284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Quantification</a:t>
            </a:r>
          </a:p>
        </p:txBody>
      </p:sp>
      <p:sp>
        <p:nvSpPr>
          <p:cNvPr id="15" name="Parenthèse fermante 14"/>
          <p:cNvSpPr/>
          <p:nvPr/>
        </p:nvSpPr>
        <p:spPr>
          <a:xfrm>
            <a:off x="5385423" y="4739475"/>
            <a:ext cx="399231" cy="544152"/>
          </a:xfrm>
          <a:prstGeom prst="rightBracket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831584" y="4659753"/>
            <a:ext cx="492443" cy="2933934"/>
          </a:xfrm>
          <a:prstGeom prst="rect">
            <a:avLst/>
          </a:prstGeom>
          <a:noFill/>
          <a:ln>
            <a:noFill/>
          </a:ln>
        </p:spPr>
        <p:txBody>
          <a:bodyPr vert="vert"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48126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82338" y="233008"/>
            <a:ext cx="8462464" cy="542025"/>
          </a:xfrm>
        </p:spPr>
        <p:txBody>
          <a:bodyPr/>
          <a:lstStyle/>
          <a:p>
            <a:r>
              <a:rPr lang="en-US" dirty="0"/>
              <a:t>MFA is an </a:t>
            </a:r>
            <a:r>
              <a:rPr lang="en-US" u="sng" dirty="0"/>
              <a:t>iterative process 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48974" y="55019"/>
            <a:ext cx="248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i="1" dirty="0">
                <a:latin typeface="Arial Narrow" panose="020B0606020202030204" pitchFamily="34" charset="0"/>
              </a:rPr>
              <a:t>Source: Practical Handbook of Material Flow Analysis, Brunner P.H. &amp; </a:t>
            </a:r>
            <a:r>
              <a:rPr lang="en-US" sz="800" i="1" dirty="0" err="1">
                <a:latin typeface="Arial Narrow" panose="020B0606020202030204" pitchFamily="34" charset="0"/>
              </a:rPr>
              <a:t>Rechberg</a:t>
            </a:r>
            <a:r>
              <a:rPr lang="en-US" sz="800" i="1" dirty="0">
                <a:latin typeface="Arial Narrow" panose="020B0606020202030204" pitchFamily="34" charset="0"/>
              </a:rPr>
              <a:t> H. (2004)</a:t>
            </a:r>
            <a:endParaRPr lang="en-US" sz="1600" i="1" dirty="0"/>
          </a:p>
        </p:txBody>
      </p:sp>
      <p:sp>
        <p:nvSpPr>
          <p:cNvPr id="2" name="Rectangle 1"/>
          <p:cNvSpPr/>
          <p:nvPr/>
        </p:nvSpPr>
        <p:spPr>
          <a:xfrm>
            <a:off x="1961368" y="837606"/>
            <a:ext cx="4587606" cy="3853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definition / Research question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252" y="1379568"/>
            <a:ext cx="6479337" cy="147582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0199" y="1378379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3695019" y="1842565"/>
            <a:ext cx="1581968" cy="625136"/>
            <a:chOff x="3078310" y="1743173"/>
            <a:chExt cx="1581968" cy="729277"/>
          </a:xfrm>
        </p:grpSpPr>
        <p:grpSp>
          <p:nvGrpSpPr>
            <p:cNvPr id="20" name="Groupe 19"/>
            <p:cNvGrpSpPr/>
            <p:nvPr/>
          </p:nvGrpSpPr>
          <p:grpSpPr>
            <a:xfrm rot="16200000">
              <a:off x="3277232" y="1544251"/>
              <a:ext cx="729277" cy="1127121"/>
              <a:chOff x="3119057" y="1702424"/>
              <a:chExt cx="729277" cy="1127121"/>
            </a:xfrm>
          </p:grpSpPr>
          <p:sp>
            <p:nvSpPr>
              <p:cNvPr id="18" name="Flèche courbée vers le bas 17"/>
              <p:cNvSpPr/>
              <p:nvPr/>
            </p:nvSpPr>
            <p:spPr>
              <a:xfrm>
                <a:off x="3119058" y="1702424"/>
                <a:ext cx="729276" cy="412477"/>
              </a:xfrm>
              <a:prstGeom prst="curvedDownArrow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lèche courbée vers le haut 18"/>
              <p:cNvSpPr/>
              <p:nvPr/>
            </p:nvSpPr>
            <p:spPr>
              <a:xfrm>
                <a:off x="3119057" y="2431249"/>
                <a:ext cx="723666" cy="398296"/>
              </a:xfrm>
              <a:prstGeom prst="curvedUpArrow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3078310" y="1925097"/>
              <a:ext cx="1581968" cy="39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adjustment</a:t>
              </a:r>
              <a:endParaRPr lang="en-US" i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215840" y="1438545"/>
            <a:ext cx="2167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of substances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1712" y="1869931"/>
            <a:ext cx="222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 of system boundaries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6519" y="1854811"/>
            <a:ext cx="2225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Determination/ selection of processes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96555" y="2513388"/>
            <a:ext cx="3053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Determination/selection of goods</a:t>
            </a:r>
          </a:p>
        </p:txBody>
      </p:sp>
      <p:sp>
        <p:nvSpPr>
          <p:cNvPr id="27" name="Flèche vers le bas 26"/>
          <p:cNvSpPr/>
          <p:nvPr/>
        </p:nvSpPr>
        <p:spPr>
          <a:xfrm>
            <a:off x="4151523" y="1225015"/>
            <a:ext cx="252442" cy="29369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0252" y="2989992"/>
            <a:ext cx="6479337" cy="2928364"/>
          </a:xfrm>
          <a:prstGeom prst="rect">
            <a:avLst/>
          </a:prstGeom>
          <a:noFill/>
          <a:ln w="38100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7186" y="3024873"/>
            <a:ext cx="2095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Determination of flows and stocks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61368" y="6122779"/>
            <a:ext cx="4587606" cy="3922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Illustration &amp; interpretation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5191" y="3455761"/>
            <a:ext cx="3023369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 of mass flows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65192" y="4092720"/>
            <a:ext cx="3023368" cy="37344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 the goods</a:t>
            </a:r>
          </a:p>
        </p:txBody>
      </p:sp>
      <p:sp>
        <p:nvSpPr>
          <p:cNvPr id="35" name="Flèche vers le bas 34"/>
          <p:cNvSpPr/>
          <p:nvPr/>
        </p:nvSpPr>
        <p:spPr>
          <a:xfrm>
            <a:off x="4151523" y="3841157"/>
            <a:ext cx="252442" cy="27914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èche vers le bas 29"/>
          <p:cNvSpPr/>
          <p:nvPr/>
        </p:nvSpPr>
        <p:spPr>
          <a:xfrm>
            <a:off x="4151523" y="2851942"/>
            <a:ext cx="252442" cy="573113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65191" y="4729679"/>
            <a:ext cx="3023369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 of concentration</a:t>
            </a:r>
          </a:p>
        </p:txBody>
      </p:sp>
      <p:sp>
        <p:nvSpPr>
          <p:cNvPr id="37" name="Flèche vers le bas 36"/>
          <p:cNvSpPr/>
          <p:nvPr/>
        </p:nvSpPr>
        <p:spPr>
          <a:xfrm>
            <a:off x="4151523" y="4466167"/>
            <a:ext cx="252442" cy="30960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65193" y="5378588"/>
            <a:ext cx="3023368" cy="385397"/>
          </a:xfrm>
          <a:prstGeom prst="rect">
            <a:avLst/>
          </a:prstGeom>
          <a:noFill/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Balancing of substances</a:t>
            </a:r>
          </a:p>
        </p:txBody>
      </p:sp>
      <p:sp>
        <p:nvSpPr>
          <p:cNvPr id="39" name="Flèche vers le bas 38"/>
          <p:cNvSpPr/>
          <p:nvPr/>
        </p:nvSpPr>
        <p:spPr>
          <a:xfrm>
            <a:off x="4173153" y="5115076"/>
            <a:ext cx="252442" cy="30960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284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èche vers le bas 39"/>
          <p:cNvSpPr/>
          <p:nvPr/>
        </p:nvSpPr>
        <p:spPr>
          <a:xfrm>
            <a:off x="4179267" y="5765692"/>
            <a:ext cx="252442" cy="38897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en angle 41"/>
          <p:cNvCxnSpPr>
            <a:stCxn id="31" idx="3"/>
            <a:endCxn id="2" idx="3"/>
          </p:cNvCxnSpPr>
          <p:nvPr/>
        </p:nvCxnSpPr>
        <p:spPr>
          <a:xfrm flipV="1">
            <a:off x="6548974" y="1030305"/>
            <a:ext cx="12700" cy="5288599"/>
          </a:xfrm>
          <a:prstGeom prst="bentConnector3">
            <a:avLst>
              <a:gd name="adj1" fmla="val 15573906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31" idx="1"/>
            <a:endCxn id="13" idx="1"/>
          </p:cNvCxnSpPr>
          <p:nvPr/>
        </p:nvCxnSpPr>
        <p:spPr>
          <a:xfrm rot="10800000">
            <a:off x="830252" y="2117482"/>
            <a:ext cx="1131116" cy="4201422"/>
          </a:xfrm>
          <a:prstGeom prst="bentConnector3">
            <a:avLst>
              <a:gd name="adj1" fmla="val 12021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-346019" y="2515556"/>
            <a:ext cx="146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Adjust system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877400" y="1717840"/>
            <a:ext cx="183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Redefine problem</a:t>
            </a:r>
          </a:p>
        </p:txBody>
      </p:sp>
      <p:cxnSp>
        <p:nvCxnSpPr>
          <p:cNvPr id="53" name="Connecteur en angle 52"/>
          <p:cNvCxnSpPr>
            <a:stCxn id="38" idx="3"/>
            <a:endCxn id="36" idx="3"/>
          </p:cNvCxnSpPr>
          <p:nvPr/>
        </p:nvCxnSpPr>
        <p:spPr>
          <a:xfrm flipH="1" flipV="1">
            <a:off x="5988560" y="4922378"/>
            <a:ext cx="1" cy="648909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053062" y="4954444"/>
            <a:ext cx="1736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Refine concentrations</a:t>
            </a:r>
          </a:p>
        </p:txBody>
      </p:sp>
      <p:cxnSp>
        <p:nvCxnSpPr>
          <p:cNvPr id="57" name="Connecteur en angle 56"/>
          <p:cNvCxnSpPr>
            <a:stCxn id="33" idx="3"/>
            <a:endCxn id="32" idx="3"/>
          </p:cNvCxnSpPr>
          <p:nvPr/>
        </p:nvCxnSpPr>
        <p:spPr>
          <a:xfrm flipV="1">
            <a:off x="5988560" y="3648460"/>
            <a:ext cx="12700" cy="630984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53298" y="3583020"/>
            <a:ext cx="1093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 Refine </a:t>
            </a:r>
          </a:p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mass flows</a:t>
            </a:r>
          </a:p>
        </p:txBody>
      </p:sp>
      <p:cxnSp>
        <p:nvCxnSpPr>
          <p:cNvPr id="62" name="Connecteur en angle 61"/>
          <p:cNvCxnSpPr>
            <a:stCxn id="33" idx="3"/>
            <a:endCxn id="13" idx="3"/>
          </p:cNvCxnSpPr>
          <p:nvPr/>
        </p:nvCxnSpPr>
        <p:spPr>
          <a:xfrm flipV="1">
            <a:off x="5988560" y="2117482"/>
            <a:ext cx="1321029" cy="2161962"/>
          </a:xfrm>
          <a:prstGeom prst="bentConnector3">
            <a:avLst>
              <a:gd name="adj1" fmla="val 117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82890" y="3055650"/>
            <a:ext cx="152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Re-determine goods</a:t>
            </a:r>
          </a:p>
        </p:txBody>
      </p:sp>
      <p:cxnSp>
        <p:nvCxnSpPr>
          <p:cNvPr id="67" name="Connecteur en angle 66"/>
          <p:cNvCxnSpPr>
            <a:stCxn id="38" idx="1"/>
            <a:endCxn id="32" idx="1"/>
          </p:cNvCxnSpPr>
          <p:nvPr/>
        </p:nvCxnSpPr>
        <p:spPr>
          <a:xfrm rot="10800000">
            <a:off x="2965191" y="3648461"/>
            <a:ext cx="2" cy="1922827"/>
          </a:xfrm>
          <a:prstGeom prst="bentConnector3">
            <a:avLst>
              <a:gd name="adj1" fmla="val 1143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07589" y="4364129"/>
            <a:ext cx="152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Refine mass flows</a:t>
            </a:r>
          </a:p>
        </p:txBody>
      </p:sp>
    </p:spTree>
    <p:extLst>
      <p:ext uri="{BB962C8B-B14F-4D97-AF65-F5344CB8AC3E}">
        <p14:creationId xmlns:p14="http://schemas.microsoft.com/office/powerpoint/2010/main" val="40786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5" grpId="0" animBg="1"/>
      <p:bldP spid="30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0" grpId="0"/>
      <p:bldP spid="51" grpId="0"/>
      <p:bldP spid="56" grpId="0"/>
      <p:bldP spid="58" grpId="0"/>
      <p:bldP spid="65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971" y="1620930"/>
            <a:ext cx="857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❸ How to carry out a Material Flow Analysis ?</a:t>
            </a:r>
          </a:p>
          <a:p>
            <a:pPr lvl="2"/>
            <a:r>
              <a:rPr lang="en-US" sz="3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̶  Illustrative case study: the global Aluminum cycle</a:t>
            </a:r>
          </a:p>
          <a:p>
            <a:endParaRPr lang="en-US" sz="30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2811604"/>
            <a:ext cx="5265011" cy="3235788"/>
          </a:xfrm>
          <a:prstGeom prst="rect">
            <a:avLst/>
          </a:prstGeom>
        </p:spPr>
      </p:pic>
      <p:pic>
        <p:nvPicPr>
          <p:cNvPr id="1026" name="Picture 2" descr="World Aluminiu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6" y="3241076"/>
            <a:ext cx="278130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>
          <a:xfrm>
            <a:off x="416230" y="335541"/>
            <a:ext cx="8462464" cy="542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Arial"/>
              </a:defRPr>
            </a:lvl1pPr>
          </a:lstStyle>
          <a:p>
            <a:r>
              <a:rPr lang="en-US" sz="2800" dirty="0"/>
              <a:t>Lecture (II): Procedure, Application &amp; Perspectives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54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Problem definition / Research question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9921" y="956269"/>
            <a:ext cx="818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 The purpose of this study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quantification of regional stocks and flows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of rolled, extruded and casting alloys across space and over time, giving the industry the ability 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 evaluate the potential to recycle aluminium scrap most efficiently.”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i.pinimg.com/originals/7a/60/1a/7a601a083a75b8de0e04f2eed550736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654" y="2927315"/>
            <a:ext cx="3335804" cy="23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882" y="2955701"/>
            <a:ext cx="4101828" cy="27458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70197" y="6185646"/>
            <a:ext cx="3795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 Narrow" panose="020B0606020202030204" pitchFamily="34" charset="0"/>
              </a:rPr>
              <a:t>Sources: </a:t>
            </a:r>
            <a:r>
              <a:rPr lang="en-US" sz="800" dirty="0" err="1">
                <a:latin typeface="Arial Narrow" panose="020B0606020202030204" pitchFamily="34" charset="0"/>
              </a:rPr>
              <a:t>Asland</a:t>
            </a:r>
            <a:r>
              <a:rPr lang="en-US" sz="800" dirty="0">
                <a:latin typeface="Arial Narrow" panose="020B0606020202030204" pitchFamily="34" charset="0"/>
              </a:rPr>
              <a:t> </a:t>
            </a:r>
            <a:r>
              <a:rPr lang="en-US" sz="800" dirty="0" err="1">
                <a:latin typeface="Arial Narrow" panose="020B0606020202030204" pitchFamily="34" charset="0"/>
              </a:rPr>
              <a:t>aluminium</a:t>
            </a:r>
            <a:r>
              <a:rPr lang="en-US" sz="800" dirty="0">
                <a:latin typeface="Arial Narrow" panose="020B0606020202030204" pitchFamily="34" charset="0"/>
              </a:rPr>
              <a:t>, creative commons</a:t>
            </a:r>
          </a:p>
        </p:txBody>
      </p:sp>
      <p:pic>
        <p:nvPicPr>
          <p:cNvPr id="2054" name="Picture 6" descr="File:Aluminium bar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325" y="4360565"/>
            <a:ext cx="282892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xtruded aluminium creative common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9439" y="3877557"/>
            <a:ext cx="2842398" cy="28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oun project recycli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483" y="2670783"/>
            <a:ext cx="1862517" cy="15964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</p:spTree>
    <p:extLst>
      <p:ext uri="{BB962C8B-B14F-4D97-AF65-F5344CB8AC3E}">
        <p14:creationId xmlns:p14="http://schemas.microsoft.com/office/powerpoint/2010/main" val="16774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Selection of goods &amp; substance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1992" y="1009541"/>
            <a:ext cx="818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Targeted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substance: 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432612" y="1009541"/>
            <a:ext cx="1326776" cy="1721223"/>
            <a:chOff x="5916706" y="797859"/>
            <a:chExt cx="1326776" cy="1721223"/>
          </a:xfrm>
        </p:grpSpPr>
        <p:sp>
          <p:nvSpPr>
            <p:cNvPr id="2" name="Rectangle 1"/>
            <p:cNvSpPr/>
            <p:nvPr/>
          </p:nvSpPr>
          <p:spPr>
            <a:xfrm>
              <a:off x="5916706" y="797859"/>
              <a:ext cx="1326776" cy="17212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Al</a:t>
              </a: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5916706" y="815897"/>
              <a:ext cx="681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13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176682" y="2149750"/>
              <a:ext cx="98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26,98</a:t>
              </a: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31992" y="1687316"/>
            <a:ext cx="8188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Aluminium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Recycled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Aluminium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Alumina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Bauxite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New and </a:t>
            </a: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fr-FR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scrap</a:t>
            </a:r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fr-FR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Alloys</a:t>
            </a:r>
            <a:endParaRPr lang="fr-FR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Semi-finished casting products (ingots)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Final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25" y="5319746"/>
            <a:ext cx="8128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↘ All flows are expressed in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mass equivalent value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(for Bauxite &amp; Alumina: mass ratio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Aluminium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other constituents)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</p:spTree>
    <p:extLst>
      <p:ext uri="{BB962C8B-B14F-4D97-AF65-F5344CB8AC3E}">
        <p14:creationId xmlns:p14="http://schemas.microsoft.com/office/powerpoint/2010/main" val="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0025" y="350431"/>
            <a:ext cx="8462464" cy="542025"/>
          </a:xfrm>
        </p:spPr>
        <p:txBody>
          <a:bodyPr/>
          <a:lstStyle/>
          <a:p>
            <a:r>
              <a:rPr lang="en-US" dirty="0">
                <a:solidFill>
                  <a:srgbClr val="5284C2"/>
                </a:solidFill>
              </a:rPr>
              <a:t>Spatial and Temporal Boundaries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31993" y="1009541"/>
            <a:ext cx="81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Spatial: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Nine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regional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representing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Worldwide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025" y="5563265"/>
            <a:ext cx="8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Temporal: 1950 – 2017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particular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focus on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2014 in the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paper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1483" y="141895"/>
            <a:ext cx="1649811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Goal &amp; Scope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7552" y="6172303"/>
            <a:ext cx="7857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http://www.world-aluminium.org/statistics/massflow/</a:t>
            </a:r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18458"/>
              </p:ext>
            </p:extLst>
          </p:nvPr>
        </p:nvGraphicFramePr>
        <p:xfrm>
          <a:off x="255582" y="1513858"/>
          <a:ext cx="8675712" cy="3840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6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Countries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>
                    <a:solidFill>
                      <a:srgbClr val="528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Mainland 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ingot producer &amp;consumer of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6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EU28+others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Covering regional Europe not only political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0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Excellent data quality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High per </a:t>
                      </a:r>
                      <a:r>
                        <a:rPr lang="en-US" sz="12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capite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consumer of final products</a:t>
                      </a:r>
                      <a:endParaRPr lang="en-US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66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Canada, Mexico, 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ingot producer and co </a:t>
                      </a:r>
                      <a:r>
                        <a:rPr lang="en-US" sz="12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nsumer</a:t>
                      </a:r>
                      <a:r>
                        <a:rPr lang="en-US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final products. Mexico</a:t>
                      </a:r>
                      <a:r>
                        <a:rPr lang="en-US" sz="12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recycles a lot of scrap from USA</a:t>
                      </a:r>
                      <a:endParaRPr lang="en-US" sz="12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4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Arabic peninsula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Iran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Important primary ingot producer. High per capita consumer of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0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producing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Autralia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Azerbadjan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Russia, South Africa…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Large bauxite</a:t>
                      </a:r>
                      <a:r>
                        <a:rPr lang="en-US" sz="1200" i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alumina and primary producing regions</a:t>
                      </a:r>
                      <a:endParaRPr lang="en-US" sz="1200" i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Argentina, Brazil, Venezuela,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etc.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Covering bauxite mine and high income countries in the South America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01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of the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</a:t>
                      </a:r>
                      <a:r>
                        <a:rPr lang="en-US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countries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 bauxite, alumina or primary </a:t>
                      </a: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aluminium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producers. Importer of semis and final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9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</TotalTime>
  <Words>2080</Words>
  <Application>Microsoft Macintosh PowerPoint</Application>
  <PresentationFormat>On-screen Show (4:3)</PresentationFormat>
  <Paragraphs>351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Black</vt:lpstr>
      <vt:lpstr>Arial Narrow</vt:lpstr>
      <vt:lpstr>Calibri</vt:lpstr>
      <vt:lpstr>Cambria Math</vt:lpstr>
      <vt:lpstr>Gill Sans MT</vt:lpstr>
      <vt:lpstr>Gill Sans MT Condensed</vt:lpstr>
      <vt:lpstr>Times New Roman</vt:lpstr>
      <vt:lpstr>1_Custom Design</vt:lpstr>
      <vt:lpstr>2_Office Theme</vt:lpstr>
      <vt:lpstr>Custom Design</vt:lpstr>
      <vt:lpstr>1_Office Theme</vt:lpstr>
      <vt:lpstr>3_Office Theme</vt:lpstr>
      <vt:lpstr>Material Flow Analysis Fundamentals</vt:lpstr>
      <vt:lpstr>Lecture (II): Procedures, applications &amp; perspectives </vt:lpstr>
      <vt:lpstr>Lecture (II): Procedure, Application &amp; Perspectives </vt:lpstr>
      <vt:lpstr>MFA procedure  </vt:lpstr>
      <vt:lpstr>MFA is an iterative process !  </vt:lpstr>
      <vt:lpstr>PowerPoint Presentation</vt:lpstr>
      <vt:lpstr>Problem definition / Research question</vt:lpstr>
      <vt:lpstr>Selection of goods &amp; substance</vt:lpstr>
      <vt:lpstr>Spatial and Temporal Boundaries</vt:lpstr>
      <vt:lpstr>Selection of processes</vt:lpstr>
      <vt:lpstr>Identification of flows and stocks</vt:lpstr>
      <vt:lpstr>Draw the flowcharts: material flows – quality</vt:lpstr>
      <vt:lpstr>Draw up the balances: material flows (Worldwide scale)</vt:lpstr>
      <vt:lpstr>Data reconciliation with STAN sofware</vt:lpstr>
      <vt:lpstr>Recycling rates</vt:lpstr>
      <vt:lpstr>Comparison between the regions in 2017 (China / Europe / Rest of the world)</vt:lpstr>
      <vt:lpstr>Comparison of Bauxite &amp; Alumina flows in 2017 (China / Europe)</vt:lpstr>
      <vt:lpstr>Comparison of Aluminium production in 2017  (China / Europe)</vt:lpstr>
      <vt:lpstr>Comparison of in-use stock and flows in 2017  (China / Europe)</vt:lpstr>
      <vt:lpstr>Answer to the research question and conclusion (1/2)</vt:lpstr>
      <vt:lpstr>Answer to the research question and conclusions (2/2)</vt:lpstr>
      <vt:lpstr>PowerPoint Presentation</vt:lpstr>
      <vt:lpstr>PowerPoint Presentation</vt:lpstr>
      <vt:lpstr>PowerPoint Presentation</vt:lpstr>
      <vt:lpstr>Example: economy-wide monitoring of the biophysical circular economy for Austria.</vt:lpstr>
      <vt:lpstr>PowerPoint Presentation</vt:lpstr>
      <vt:lpstr>Environmental Prioritization of Products (I/2)</vt:lpstr>
      <vt:lpstr>Environmental Prioritization of Products (2/2)</vt:lpstr>
      <vt:lpstr>National level resource accounting: System for Environmental &amp; Economic Accounts (SEEA)</vt:lpstr>
      <vt:lpstr>Integration of tools at various levels</vt:lpstr>
      <vt:lpstr>PowerPoint Presentation</vt:lpstr>
      <vt:lpstr>Examples of potential student projects</vt:lpstr>
      <vt:lpstr>Thanks for you attention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SEARRCH - COPIL#11</dc:title>
  <dc:creator>Thibaut Maury</dc:creator>
  <cp:lastModifiedBy>Guido Sonnemann</cp:lastModifiedBy>
  <cp:revision>370</cp:revision>
  <dcterms:created xsi:type="dcterms:W3CDTF">2016-10-14T08:02:22Z</dcterms:created>
  <dcterms:modified xsi:type="dcterms:W3CDTF">2019-12-15T23:22:39Z</dcterms:modified>
</cp:coreProperties>
</file>