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476" r:id="rId2"/>
    <p:sldId id="451" r:id="rId3"/>
    <p:sldId id="439" r:id="rId4"/>
    <p:sldId id="440" r:id="rId5"/>
    <p:sldId id="441" r:id="rId6"/>
    <p:sldId id="449" r:id="rId7"/>
    <p:sldId id="442" r:id="rId8"/>
    <p:sldId id="475" r:id="rId9"/>
    <p:sldId id="504" r:id="rId10"/>
    <p:sldId id="450" r:id="rId11"/>
    <p:sldId id="444" r:id="rId12"/>
    <p:sldId id="445" r:id="rId13"/>
    <p:sldId id="446" r:id="rId14"/>
    <p:sldId id="447" r:id="rId15"/>
    <p:sldId id="477" r:id="rId16"/>
    <p:sldId id="505" r:id="rId17"/>
    <p:sldId id="551" r:id="rId18"/>
    <p:sldId id="489" r:id="rId19"/>
    <p:sldId id="452" r:id="rId20"/>
    <p:sldId id="459" r:id="rId21"/>
    <p:sldId id="472" r:id="rId22"/>
    <p:sldId id="509" r:id="rId23"/>
    <p:sldId id="510" r:id="rId24"/>
    <p:sldId id="460" r:id="rId25"/>
    <p:sldId id="461" r:id="rId26"/>
    <p:sldId id="462" r:id="rId27"/>
    <p:sldId id="463" r:id="rId28"/>
    <p:sldId id="453" r:id="rId29"/>
    <p:sldId id="507" r:id="rId30"/>
    <p:sldId id="508" r:id="rId31"/>
    <p:sldId id="531" r:id="rId32"/>
    <p:sldId id="465" r:id="rId33"/>
    <p:sldId id="490" r:id="rId34"/>
    <p:sldId id="466" r:id="rId35"/>
    <p:sldId id="518" r:id="rId36"/>
    <p:sldId id="524" r:id="rId37"/>
    <p:sldId id="519" r:id="rId38"/>
    <p:sldId id="520" r:id="rId39"/>
    <p:sldId id="521" r:id="rId40"/>
    <p:sldId id="522" r:id="rId41"/>
    <p:sldId id="525" r:id="rId42"/>
    <p:sldId id="527" r:id="rId43"/>
    <p:sldId id="523" r:id="rId44"/>
    <p:sldId id="529" r:id="rId45"/>
    <p:sldId id="532" r:id="rId46"/>
    <p:sldId id="470" r:id="rId47"/>
    <p:sldId id="492" r:id="rId48"/>
    <p:sldId id="478" r:id="rId49"/>
    <p:sldId id="533" r:id="rId50"/>
    <p:sldId id="534" r:id="rId51"/>
    <p:sldId id="480" r:id="rId52"/>
    <p:sldId id="494" r:id="rId53"/>
    <p:sldId id="538" r:id="rId54"/>
    <p:sldId id="483" r:id="rId55"/>
    <p:sldId id="479" r:id="rId56"/>
    <p:sldId id="481" r:id="rId57"/>
    <p:sldId id="485" r:id="rId58"/>
    <p:sldId id="539" r:id="rId59"/>
    <p:sldId id="540" r:id="rId60"/>
    <p:sldId id="484" r:id="rId61"/>
    <p:sldId id="495" r:id="rId62"/>
    <p:sldId id="496" r:id="rId63"/>
    <p:sldId id="498" r:id="rId64"/>
    <p:sldId id="499" r:id="rId65"/>
    <p:sldId id="581" r:id="rId66"/>
    <p:sldId id="550" r:id="rId67"/>
    <p:sldId id="546" r:id="rId68"/>
    <p:sldId id="549" r:id="rId69"/>
    <p:sldId id="500" r:id="rId70"/>
    <p:sldId id="567" r:id="rId71"/>
    <p:sldId id="566" r:id="rId72"/>
    <p:sldId id="564" r:id="rId73"/>
    <p:sldId id="562" r:id="rId74"/>
    <p:sldId id="563" r:id="rId75"/>
    <p:sldId id="554" r:id="rId76"/>
    <p:sldId id="552" r:id="rId77"/>
    <p:sldId id="555" r:id="rId78"/>
    <p:sldId id="556" r:id="rId79"/>
    <p:sldId id="557" r:id="rId80"/>
    <p:sldId id="559" r:id="rId81"/>
    <p:sldId id="560" r:id="rId82"/>
    <p:sldId id="561" r:id="rId83"/>
    <p:sldId id="553" r:id="rId84"/>
    <p:sldId id="501" r:id="rId85"/>
    <p:sldId id="568" r:id="rId86"/>
    <p:sldId id="571" r:id="rId87"/>
    <p:sldId id="572" r:id="rId88"/>
    <p:sldId id="569" r:id="rId89"/>
    <p:sldId id="573" r:id="rId90"/>
    <p:sldId id="574" r:id="rId91"/>
    <p:sldId id="578" r:id="rId92"/>
    <p:sldId id="575" r:id="rId93"/>
    <p:sldId id="577" r:id="rId94"/>
    <p:sldId id="576" r:id="rId95"/>
    <p:sldId id="570" r:id="rId96"/>
    <p:sldId id="582" r:id="rId97"/>
    <p:sldId id="583" r:id="rId98"/>
    <p:sldId id="585" r:id="rId99"/>
    <p:sldId id="592" r:id="rId100"/>
    <p:sldId id="591" r:id="rId101"/>
    <p:sldId id="590" r:id="rId102"/>
    <p:sldId id="274" r:id="rId10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47" d="100"/>
          <a:sy n="147" d="100"/>
        </p:scale>
        <p:origin x="49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Ketone" TargetMode="External"/><Relationship Id="rId4" Type="http://schemas.openxmlformats.org/officeDocument/2006/relationships/hyperlink" Target="https://en.wikipedia.org/wiki/Aldehyd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hyperlink" Target="https://en.wikipedia.org/wiki/Carboxylic_acid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cid" TargetMode="External"/><Relationship Id="rId5" Type="http://schemas.openxmlformats.org/officeDocument/2006/relationships/hyperlink" Target="https://en.wikipedia.org/wiki/Ester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Amide" TargetMode="Externa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hyperlink" Target="https://en.wikipedia.org/wiki/Urea" TargetMode="External"/><Relationship Id="rId4" Type="http://schemas.openxmlformats.org/officeDocument/2006/relationships/hyperlink" Target="https://en.wikipedia.org/wiki/Carbam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en.wikipedia.org/wiki/Carbonat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it.fandom.com/wiki/Alpha_carbon" TargetMode="External"/><Relationship Id="rId2" Type="http://schemas.openxmlformats.org/officeDocument/2006/relationships/hyperlink" Target="https://en.wikipedia.org/wiki/Amino_aci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Gly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Hydroxy_grou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hemistrytalk.org/amino-functional-group/#:~:text=An%20amino%20group%20is%20a,nitrogen%20with%20a%20lone%20pai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ane#:~:text=Silane%20is%20an%20inorganic%20compound,a%20precursor%20to%20elemental%20silico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Dimethylformamide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arbonate_ester#/media/File:Diphenyl_carbonate.png" TargetMode="Externa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7" Type="http://schemas.openxmlformats.org/officeDocument/2006/relationships/image" Target="../media/image43.png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kyl" TargetMode="External"/><Relationship Id="rId2" Type="http://schemas.openxmlformats.org/officeDocument/2006/relationships/hyperlink" Target="https://en.wikipedia.org/wiki/Ether" TargetMode="Externa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arboxylate#:~:text=A%20carboxylate%20is%20the%20conjugate,or%20RCO2R%E2%80%B2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pubchem.ncbi.nlm.nih.gov/compound/Ureth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openoregon.pressbooks.pub/introductoryorganic/chapter/amine-protona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s://en.wikipedia.org/wiki/Thioketone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s://en.wikibooks.org/wiki/Structural_Biochemistry/Organic_Chemistry/Organic_Functional_Group/Sulfhydryl#:~:text=A%20sulfhydryl%20is%20a%20functional,great%20affinity%20for%20soft%20metals" TargetMode="Externa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isulfide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      12.01115      C          3        sp2 aromatic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9135" y="2741624"/>
            <a:ext cx="75682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6 Member Ring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/>
              <a:t>ring_size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not </a:t>
            </a:r>
            <a:r>
              <a:rPr lang="en-US" sz="1600" dirty="0" err="1"/>
              <a:t>use_graphene_types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/>
              <a:t>rings1.count(</a:t>
            </a:r>
            <a:r>
              <a:rPr lang="en-US" sz="1600" b="1" dirty="0">
                <a:solidFill>
                  <a:srgbClr val="FFC000"/>
                </a:solidFill>
              </a:rPr>
              <a:t>6</a:t>
            </a:r>
            <a:r>
              <a:rPr lang="en-US" sz="1600" dirty="0"/>
              <a:t>) &lt;= </a:t>
            </a:r>
            <a:r>
              <a:rPr lang="en-US" sz="1600" b="1" dirty="0">
                <a:solidFill>
                  <a:srgbClr val="FFC000"/>
                </a:solidFill>
              </a:rPr>
              <a:t>2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44BF9A-201E-4DA6-9B46-A17679FA8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40858"/>
              </p:ext>
            </p:extLst>
          </p:nvPr>
        </p:nvGraphicFramePr>
        <p:xfrm>
          <a:off x="5308267" y="1052709"/>
          <a:ext cx="3100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01122" imgH="1675990" progId="ChemDraw.Document.6.0">
                  <p:embed/>
                </p:oleObj>
              </mc:Choice>
              <mc:Fallback>
                <p:oleObj name="CS ChemDraw Drawing" r:id="rId2" imgW="3101122" imgH="16759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267" y="1052709"/>
                        <a:ext cx="310038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9972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f        18.99840       F             1        fluorine  atom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</a:t>
            </a: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     131.30000     Xe          0        </a:t>
            </a:r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Xenon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ne      20.18300     Ne          0        Neon</a:t>
            </a:r>
          </a:p>
          <a:p>
            <a:r>
              <a:rPr lang="da-DK" sz="1400" b="1" dirty="0">
                <a:solidFill>
                  <a:schemeClr val="accent3">
                    <a:lumMod val="75000"/>
                  </a:schemeClr>
                </a:solidFill>
              </a:rPr>
              <a:t>kr      83.80000      Kr          0        Krypton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he       4.00300     He          0        Helium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dw       2.01400      D          1        deuterium in heivy water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cl      35.45300       Cl          1        chlorine atom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ca+     40.08000     Ca          1        calcium ion 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br      79.90900     Br          1        bromine atom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</a:rPr>
              <a:t>ar      39.94400     Ar          0        Argon</a:t>
            </a:r>
            <a:endParaRPr lang="it-IT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24728203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“c_0”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c_0     12.01115      C          3        carbonyl carbon of aldehydes, ketones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Ketone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92D050"/>
                </a:solidFill>
              </a:rPr>
              <a:t>	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Aldehyde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’H’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	 	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https://en.wikipedia.org/wiki/Aldehyde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https://en.wikipedia.org/wiki/Ketone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23627" y="97001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 descr="Aldehyde structure">
            <a:extLst>
              <a:ext uri="{FF2B5EF4-FFF2-40B4-BE49-F238E27FC236}">
                <a16:creationId xmlns:a16="http://schemas.microsoft.com/office/drawing/2014/main" id="{11C3A042-9DEC-CCA6-206D-BE40D33D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9868"/>
            <a:ext cx="1201003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88771-875B-E9D9-2C74-A8659CDCC67B}"/>
              </a:ext>
            </a:extLst>
          </p:cNvPr>
          <p:cNvSpPr txBox="1"/>
          <p:nvPr/>
        </p:nvSpPr>
        <p:spPr>
          <a:xfrm>
            <a:off x="123627" y="237977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Aldehyde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E74DAF-FA45-0F2C-29C7-1B0310EA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89828"/>
            <a:ext cx="1340964" cy="13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39750-1DCA-A38F-9E54-9530233E7C57}"/>
              </a:ext>
            </a:extLst>
          </p:cNvPr>
          <p:cNvSpPr txBox="1"/>
          <p:nvPr/>
        </p:nvSpPr>
        <p:spPr>
          <a:xfrm>
            <a:off x="159863" y="368007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Ketone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c_1     12.01115      C          3        carbonyl carbon of acid, ester, amide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28858" y="2203516"/>
            <a:ext cx="803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Amide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      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’c_1’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# Ester, Carboxylic acid</a:t>
            </a:r>
          </a:p>
          <a:p>
            <a:r>
              <a:rPr lang="en-US" sz="1200" dirty="0"/>
              <a:t>	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b="1" dirty="0"/>
              <a:t>:</a:t>
            </a:r>
            <a:r>
              <a:rPr lang="en-US" sz="1200" dirty="0"/>
              <a:t>	</a:t>
            </a:r>
          </a:p>
          <a:p>
            <a:r>
              <a:rPr lang="en-US" sz="1200" dirty="0"/>
              <a:t>		 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‘c_1’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" y="55143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89747" y="3812185"/>
            <a:ext cx="31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https://en.wikipedia.org/wiki/Amide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https://en.wikipedia.org/wiki/Ester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https://en.wikipedia.org/wiki/Acid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https://en.wikipedia.org/wiki/Carboxylic_acid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50800" y="105498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39AA64-159E-435A-ABA0-20558944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30" y="758578"/>
            <a:ext cx="1312747" cy="12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1701953" y="188334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Amide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460E5FB-B273-439F-A014-4412C906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02" y="837378"/>
            <a:ext cx="1323247" cy="10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3567581" y="184025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FD51E4-53BA-83D1-EC49-ECB11D8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5" y="876815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E8F74-C02E-4480-82BB-433F306290BF}"/>
              </a:ext>
            </a:extLst>
          </p:cNvPr>
          <p:cNvSpPr txBox="1"/>
          <p:nvPr/>
        </p:nvSpPr>
        <p:spPr>
          <a:xfrm>
            <a:off x="5450770" y="18833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F041-53F8-242F-8E98-BD263FA0FBB7}"/>
              </a:ext>
            </a:extLst>
          </p:cNvPr>
          <p:cNvSpPr txBox="1"/>
          <p:nvPr/>
        </p:nvSpPr>
        <p:spPr>
          <a:xfrm>
            <a:off x="4247743" y="4289851"/>
            <a:ext cx="4896255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Look for other acid types other then Carboxylic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c_2     12.01100      C          3        carbonyl carbon of carbamate, urea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891916" y="2427179"/>
            <a:ext cx="89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Carbamate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’c_2’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Urea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	 	</a:t>
            </a:r>
          </a:p>
          <a:p>
            <a:r>
              <a:rPr lang="en-US" sz="1200" dirty="0"/>
              <a:t>	 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‘c_2’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266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https://en.wikipedia.org/wiki/Carbamate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https://en.wikipedia.org/wiki/Urea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2295258" y="2052990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Carbamate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4363083" y="207913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Urea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060B91-1AE7-4E57-A057-5134827A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50" y="965222"/>
            <a:ext cx="1477216" cy="10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226070B-BA7C-45D1-90C6-E70E48DE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07" y="1076320"/>
            <a:ext cx="1488429" cy="9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2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cz        12.01100      C          3        carbonyl carbon of carbonate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309992" y="3046521"/>
            <a:ext cx="77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Carbanate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b="1" dirty="0"/>
              <a:t>:</a:t>
            </a:r>
            <a:endParaRPr lang="en-US" sz="1800" dirty="0"/>
          </a:p>
          <a:p>
            <a:r>
              <a:rPr lang="en-US" dirty="0"/>
              <a:t>	 	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cz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https://en.wikipedia.org/wiki/Carbonate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4281692" y="2632866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Carbanate</a:t>
            </a:r>
          </a:p>
        </p:txBody>
      </p:sp>
      <p:pic>
        <p:nvPicPr>
          <p:cNvPr id="7170" name="Picture 2" descr="Ball-and-stick model of the carbonate anion">
            <a:extLst>
              <a:ext uri="{FF2B5EF4-FFF2-40B4-BE49-F238E27FC236}">
                <a16:creationId xmlns:a16="http://schemas.microsoft.com/office/drawing/2014/main" id="{B8E659C1-A49A-425D-9AAD-5B8E6EEC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193472"/>
            <a:ext cx="2095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       12.01115      C          3        sp2 aromatic carbon in charged imidazole ring (His+)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3709" y="2698523"/>
            <a:ext cx="784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imidazole ring for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type3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ring3 ==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/>
              <a:t>formula == </a:t>
            </a:r>
            <a:r>
              <a:rPr lang="en-US" sz="1800" b="1" dirty="0">
                <a:solidFill>
                  <a:srgbClr val="89C653"/>
                </a:solidFill>
              </a:rPr>
              <a:t>‘C3-H4-N2’</a:t>
            </a:r>
            <a:r>
              <a:rPr lang="en-US" sz="1800" b="1" dirty="0"/>
              <a:t>: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’ci’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 descr="Full structural formula">
            <a:extLst>
              <a:ext uri="{FF2B5EF4-FFF2-40B4-BE49-F238E27FC236}">
                <a16:creationId xmlns:a16="http://schemas.microsoft.com/office/drawing/2014/main" id="{0D33905D-0932-47FA-95FC-30520F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58" y="1333141"/>
            <a:ext cx="1047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ll-and-stick model">
            <a:extLst>
              <a:ext uri="{FF2B5EF4-FFF2-40B4-BE49-F238E27FC236}">
                <a16:creationId xmlns:a16="http://schemas.microsoft.com/office/drawing/2014/main" id="{0196D432-B23B-4D67-B007-330A4B53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07" y="1201471"/>
            <a:ext cx="1047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EED22-9FBF-4E45-9603-86E80E29D19C}"/>
              </a:ext>
            </a:extLst>
          </p:cNvPr>
          <p:cNvSpPr txBox="1"/>
          <p:nvPr/>
        </p:nvSpPr>
        <p:spPr>
          <a:xfrm>
            <a:off x="3707023" y="871476"/>
            <a:ext cx="135853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C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CE973-59FB-451C-81EE-CBA1ABC85889}"/>
              </a:ext>
            </a:extLst>
          </p:cNvPr>
          <p:cNvCxnSpPr>
            <a:cxnSpLocks/>
          </p:cNvCxnSpPr>
          <p:nvPr/>
        </p:nvCxnSpPr>
        <p:spPr>
          <a:xfrm>
            <a:off x="5083191" y="1357889"/>
            <a:ext cx="692333" cy="24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B82127-551A-4E7A-ADA6-440ED1E0ECF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65559" y="1333141"/>
            <a:ext cx="610224" cy="479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5885ED-B44C-4CF0-8CA6-66FE128E6A19}"/>
              </a:ext>
            </a:extLst>
          </p:cNvPr>
          <p:cNvSpPr txBox="1"/>
          <p:nvPr/>
        </p:nvSpPr>
        <p:spPr>
          <a:xfrm>
            <a:off x="6859961" y="887745"/>
            <a:ext cx="135853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N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4B51EB-46FA-4C91-BC41-8A0602A4403A}"/>
              </a:ext>
            </a:extLst>
          </p:cNvPr>
          <p:cNvCxnSpPr>
            <a:cxnSpLocks/>
          </p:cNvCxnSpPr>
          <p:nvPr/>
        </p:nvCxnSpPr>
        <p:spPr>
          <a:xfrm flipH="1">
            <a:off x="6226873" y="1478355"/>
            <a:ext cx="633088" cy="3507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60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      12.01115      C          3        nonaromatic end doubly bonded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7650" y="297149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==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7B4EF-3732-BACD-2857-68D7A5A4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94DDC-4943-5309-5BBF-5828EAD283D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279650" y="1038315"/>
            <a:ext cx="838304" cy="39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45F662-5EDF-FDDE-66AA-81A496398B01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DE41F9-2079-76DA-4AA9-F83D774E8D2F}"/>
              </a:ext>
            </a:extLst>
          </p:cNvPr>
          <p:cNvSpPr txBox="1"/>
          <p:nvPr/>
        </p:nvSpPr>
        <p:spPr>
          <a:xfrm>
            <a:off x="3542183" y="1699836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79D8F-472F-B1C5-73DB-7CD722A6A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34F0E-C8E1-60A2-D3FF-E315F7223FF8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</a:t>
            </a:r>
          </a:p>
        </p:txBody>
      </p:sp>
    </p:spTree>
    <p:extLst>
      <p:ext uri="{BB962C8B-B14F-4D97-AF65-F5344CB8AC3E}">
        <p14:creationId xmlns:p14="http://schemas.microsoft.com/office/powerpoint/2010/main" val="236810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     12.01115      C          3        nonaromatic, next to end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0753" y="339317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 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’c=1’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848C9-2130-49A0-BDB4-A195B89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D1F3E1-F1DA-D2F5-9BD9-797AB5F9C707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39FB1-BA29-9E74-72CE-57A398557416}"/>
              </a:ext>
            </a:extLst>
          </p:cNvPr>
          <p:cNvCxnSpPr>
            <a:cxnSpLocks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C5FE9-1590-1DD8-E9E9-35B7E0C4A66C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A8F92-0BF0-F62E-0141-CE39C3AF5DC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18594" y="1038315"/>
            <a:ext cx="1199360" cy="334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76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non-aromatic assumed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c=2     12.01115      C          3        nonaromatic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“C”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c=2     12.01115      C          3        nonaromatic doubly bonded carbon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’c=2’</a:t>
            </a:r>
            <a:endParaRPr lang="en-US" sz="17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C367A4D-7264-4CF9-A29D-AECD86D33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57387"/>
              </p:ext>
            </p:extLst>
          </p:nvPr>
        </p:nvGraphicFramePr>
        <p:xfrm>
          <a:off x="5424794" y="1342590"/>
          <a:ext cx="3454564" cy="11766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64">
                  <a:extLst>
                    <a:ext uri="{9D8B030D-6E8A-4147-A177-3AD203B41FA5}">
                      <a16:colId xmlns:a16="http://schemas.microsoft.com/office/drawing/2014/main" val="409091144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3518323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2685699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1188913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6283669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82828768"/>
                    </a:ext>
                  </a:extLst>
                </a:gridCol>
              </a:tblGrid>
              <a:tr h="353737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84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798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66596"/>
                  </a:ext>
                </a:extLst>
              </a:tr>
              <a:tr h="223404"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8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c3h    12.01115      C          4        sp3 carbon in 3-membered ring with hydrogens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c3m   12.01115      C          4        sp3 carbon in 3-membered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c4h    12.01115      C          4        sp3 carbon in 4-membered ring with hydrogens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c4m   12.01115      C          4        sp3 carbon in 4-membered ring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c_a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12.01115      C          4        general amino acid alpha carbon (sp3)</a:t>
            </a:r>
          </a:p>
          <a:p>
            <a:r>
              <a:rPr lang="it-IT" sz="1600" b="1" dirty="0">
                <a:solidFill>
                  <a:schemeClr val="accent3">
                    <a:lumMod val="75000"/>
                  </a:schemeClr>
                </a:solidFill>
              </a:rPr>
              <a:t>cg      12.01115      C          4        sp3 alpha carbon in glycine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co      12.01115      C          4        sp3 carbon in acetals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coh    12.01115      C          4        sp3 carbon in acetals with hydrogen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c1      12.01115      C          4        sp3 carbon with 1 H 3 heavies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c2      12.01115      C          4        sp3 carbon with 2 H's, 2 Heavy’s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c3      12.01115      C          4        sp3 carbon with 3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hHs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1 heavy</a:t>
            </a:r>
          </a:p>
          <a:p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600" dirty="0"/>
          </a:p>
          <a:p>
            <a:r>
              <a:rPr lang="en-US" sz="1600" dirty="0"/>
              <a:t>c        12.01115      C          4        generic SP3 carbon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PCFF Sp3 Carbons</a:t>
            </a:r>
          </a:p>
        </p:txBody>
      </p:sp>
    </p:spTree>
    <p:extLst>
      <p:ext uri="{BB962C8B-B14F-4D97-AF65-F5344CB8AC3E}">
        <p14:creationId xmlns:p14="http://schemas.microsoft.com/office/powerpoint/2010/main" val="19579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ct     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12.01115</a:t>
            </a:r>
            <a:r>
              <a:rPr lang="en-US" b="1" dirty="0">
                <a:solidFill>
                  <a:srgbClr val="559F5A"/>
                </a:solidFill>
              </a:rPr>
              <a:t>      C          2        sp carbon involved in a triple bond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c3h      12.01115      C          4        sp3 carbon in 3-membered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’c3h’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c3m     12.01115      C          4        sp3 carbon in 3-membered ring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A02D5-7540-0C08-CDF9-528FBA7F74B3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’c3m’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1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c4h      12.01115      C          4        sp3 carbon in 4-membered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’c4h’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c4m     12.01115      C          4        sp3 carbon in 4-membered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</a:t>
            </a:r>
            <a:r>
              <a:rPr lang="en-US" dirty="0" err="1"/>
              <a:t>c_a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c_a      12.01115      C          4        general amino acid alpha carbon (sp3)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9851" y="3488473"/>
            <a:ext cx="771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4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alpha carbon in amino acid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dirty="0"/>
              <a:t>: 	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c_a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69850" y="27015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https://en.wikipedia.org/wiki/Amino_acid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https://foldit.fandom.com/wiki/Alpha_carbon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299F86B-FBDD-41F6-B455-44ABD5F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" y="1042678"/>
            <a:ext cx="2124522" cy="21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576486E-BF57-4B6D-98BE-68B7B7D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3" y="10426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3047D-4B3C-463F-A3FB-EB77E477BCA3}"/>
              </a:ext>
            </a:extLst>
          </p:cNvPr>
          <p:cNvCxnSpPr/>
          <p:nvPr/>
        </p:nvCxnSpPr>
        <p:spPr>
          <a:xfrm flipH="1" flipV="1">
            <a:off x="5556250" y="2330450"/>
            <a:ext cx="109220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0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054308" y="44224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cg        12.01115      C          4        sp3 alpha carbon in glycine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13510" y="2597458"/>
            <a:ext cx="908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carbon in glycine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formula </a:t>
            </a:r>
            <a:r>
              <a:rPr lang="en-US"/>
              <a:t>== </a:t>
            </a:r>
            <a:r>
              <a:rPr lang="en-US">
                <a:solidFill>
                  <a:srgbClr val="92D050"/>
                </a:solidFill>
              </a:rPr>
              <a:t>’C2-H5-N1-O2’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’cg’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https://en.wikipedia.org/wiki/Glycine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CDD15C8-12EC-4E89-84A3-07AC72DA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3" y="1290514"/>
            <a:ext cx="1958340" cy="11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4A4E758-8658-4476-BBB6-6162198C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1192489"/>
            <a:ext cx="202692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       12.01115      C          4        sp3 carbon in acetals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18199" y="2523790"/>
            <a:ext cx="878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ketals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8739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55" y="1042678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6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     12.01115      C          4        sp3 carbon in acetals with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2426" y="2523790"/>
            <a:ext cx="8970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4: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acetals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’coh’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43" y="1233937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       12.01115      C          4        sp3 carbon with 1 H 3 heavies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c1        12.01115      C          4        sp3 carbon with 1 H 3 heavies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EED"/>
                </a:solidFill>
              </a:rPr>
              <a:t>count_heavies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’c1’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24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       12.01115      C          4        sp3 carbon with 2 H's, 2 Heavy’s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c2        12.01115      C          4        sp3 carbon with 2 H's, 2 Heavy’s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’c2’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10616" y="463893"/>
            <a:ext cx="68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     12.01115      C          2        sp carbon involved in a triple bond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8C34-6AB9-471C-A230-80077C00BFC4}"/>
              </a:ext>
            </a:extLst>
          </p:cNvPr>
          <p:cNvSpPr txBox="1"/>
          <p:nvPr/>
        </p:nvSpPr>
        <p:spPr>
          <a:xfrm>
            <a:off x="1587500" y="2653549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/>
              <a:t>ring_size</a:t>
            </a:r>
            <a:r>
              <a:rPr lang="en-US" dirty="0"/>
              <a:t> == 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“C”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nb</a:t>
            </a:r>
            <a:r>
              <a:rPr lang="en-US" dirty="0"/>
              <a:t> &lt;=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Sp1 Carbon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ct</a:t>
            </a:r>
            <a:r>
              <a:rPr lang="en-US" dirty="0">
                <a:solidFill>
                  <a:srgbClr val="92D050"/>
                </a:solidFill>
              </a:rPr>
              <a:t>”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61A5AE-58FD-4355-92E5-AA34734F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6624"/>
              </p:ext>
            </p:extLst>
          </p:nvPr>
        </p:nvGraphicFramePr>
        <p:xfrm>
          <a:off x="3025898" y="1575858"/>
          <a:ext cx="3255069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85324" imgH="155096" progId="ChemDraw.Document.6.0">
                  <p:embed/>
                </p:oleObj>
              </mc:Choice>
              <mc:Fallback>
                <p:oleObj name="CS ChemDraw Drawing" r:id="rId2" imgW="1185324" imgH="1550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5898" y="1575858"/>
                        <a:ext cx="3255069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1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       12.01115      C          4        sp3 carbon with 3 </a:t>
            </a:r>
            <a:r>
              <a:rPr lang="en-US" dirty="0" err="1"/>
              <a:t>hHs</a:t>
            </a:r>
            <a:r>
              <a:rPr lang="en-US" dirty="0"/>
              <a:t> 1 heavy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        12.01115      C          4        sp3 carbon with 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hHs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heavy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’c3’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highlight>
                  <a:srgbClr val="C0C0C0"/>
                </a:highlight>
              </a:rPr>
              <a:t>Highlighted in grey </a:t>
            </a:r>
            <a:r>
              <a:rPr lang="en-US" dirty="0"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86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hi        1.00797      H          1        Hydrogen in charged imidazole ring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hc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1.00797      H          1        hydrogen bonded to carbon 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hw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1.00797      H          1        hydrogen in water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hos      1.00782      H          1        hydrogen atom in terminal hydroxyl group on silicon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ho2     1.00800      H          1        hydroxyl hydrogen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ho       1.00797      H          1        hydrogen bonded to oxygen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hn2     1.00800      H          1        amino hydrogen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hn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1.00797      H          1        hydrogen bonded to nitrogen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h*       1.00797      H          1        hydrogen bonded to nitrogen, Oxygen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hsi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1.00800      H          1        silane hydrogen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hs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1.00797      H          1        hydrogen bonded to sulfur</a:t>
            </a:r>
            <a:endParaRPr lang="en-US" sz="1400" dirty="0"/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         1.00797      H          1        generic hydrogen bound to C,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Si,or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H</a:t>
            </a:r>
          </a:p>
          <a:p>
            <a:endParaRPr lang="en-US" sz="1400" dirty="0"/>
          </a:p>
          <a:p>
            <a:r>
              <a:rPr lang="en-US" sz="1400" strike="sngStrike" dirty="0"/>
              <a:t>h+       1.00797      H          1        charged hydrogen in cations</a:t>
            </a:r>
          </a:p>
          <a:p>
            <a:r>
              <a:rPr lang="en-US" sz="1400" strike="sngStrike" dirty="0" err="1"/>
              <a:t>hb</a:t>
            </a:r>
            <a:r>
              <a:rPr lang="en-US" sz="1400" strike="sngStrike" dirty="0"/>
              <a:t>       1.00782      H          1        hydrogen atom in bridging hydroxyl group</a:t>
            </a:r>
          </a:p>
          <a:p>
            <a:r>
              <a:rPr lang="en-US" sz="1400" strike="sngStrike" dirty="0" err="1"/>
              <a:t>hoa</a:t>
            </a:r>
            <a:r>
              <a:rPr lang="en-US" sz="1400" strike="sngStrike" dirty="0"/>
              <a:t>     1.00782      H          1        hydrogen atom in terminal hydroxyl group on </a:t>
            </a:r>
            <a:r>
              <a:rPr lang="en-US" sz="1400" strike="sngStrike" dirty="0" err="1"/>
              <a:t>aluminium</a:t>
            </a:r>
            <a:endParaRPr lang="en-US" sz="1400" strike="sngStrike" dirty="0"/>
          </a:p>
          <a:p>
            <a:r>
              <a:rPr lang="en-US" sz="1400" strike="sngStrike" dirty="0"/>
              <a:t>hp        1.00797      H          1        hydrogen bonded to phosphorus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PCFF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29608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      1.00797      H          1        Hydrogen in charged imidazole ring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96421" y="2644517"/>
            <a:ext cx="82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200" dirty="0"/>
              <a:t>rings1.count(</a:t>
            </a:r>
            <a:r>
              <a:rPr lang="en-US" sz="1200" b="1" dirty="0">
                <a:solidFill>
                  <a:srgbClr val="FFC000"/>
                </a:solidFill>
              </a:rPr>
              <a:t>5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AEED"/>
                </a:solidFill>
              </a:rPr>
              <a:t>count_neigh_info</a:t>
            </a:r>
            <a:r>
              <a:rPr lang="en-US" sz="1200" dirty="0">
                <a:solidFill>
                  <a:srgbClr val="00AEED"/>
                </a:solidFill>
              </a:rPr>
              <a:t>(</a:t>
            </a:r>
            <a:r>
              <a:rPr lang="en-US" sz="1200" dirty="0"/>
              <a:t>neigh2, element=</a:t>
            </a:r>
            <a:r>
              <a:rPr lang="en-US" sz="1200" dirty="0">
                <a:solidFill>
                  <a:srgbClr val="89C653"/>
                </a:solidFill>
              </a:rPr>
              <a:t>‘N’</a:t>
            </a:r>
            <a:r>
              <a:rPr lang="en-US" sz="1200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5</a:t>
            </a:r>
            <a:r>
              <a:rPr lang="en-US" sz="1200" dirty="0"/>
              <a:t>, </a:t>
            </a:r>
            <a:r>
              <a:rPr lang="en-US" sz="1200" dirty="0" err="1"/>
              <a:t>nb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 False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/>
              <a:t>formula == </a:t>
            </a:r>
            <a:r>
              <a:rPr lang="en-US" sz="1200" b="1" dirty="0">
                <a:solidFill>
                  <a:srgbClr val="89C653"/>
                </a:solidFill>
              </a:rPr>
              <a:t>‘C3-H4-N2’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’hi’</a:t>
            </a:r>
            <a:endParaRPr lang="en-US" sz="1200" dirty="0"/>
          </a:p>
        </p:txBody>
      </p:sp>
      <p:pic>
        <p:nvPicPr>
          <p:cNvPr id="6" name="Picture 2" descr="Full structural formula">
            <a:extLst>
              <a:ext uri="{FF2B5EF4-FFF2-40B4-BE49-F238E27FC236}">
                <a16:creationId xmlns:a16="http://schemas.microsoft.com/office/drawing/2014/main" id="{83C7C9E0-B07D-4AA7-9A1F-A7F1E1E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ll-and-stick model">
            <a:extLst>
              <a:ext uri="{FF2B5EF4-FFF2-40B4-BE49-F238E27FC236}">
                <a16:creationId xmlns:a16="http://schemas.microsoft.com/office/drawing/2014/main" id="{9C850DBA-8FF4-44E9-8AD3-6E105FBE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4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hc      1.00797      H          1        hydrogen bonded to carbon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# bonded to C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hc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hw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hw</a:t>
            </a:r>
            <a:r>
              <a:rPr lang="en-US" sz="1400" b="1" dirty="0"/>
              <a:t>      1.00797      H          1        hydrogen in water (+0.41 in this model 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hw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     1.00782      H          1        hydrogen atom in terminal hydroxyl group on silicon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’hos’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8E007C-3FF0-4300-2775-E086F5F8BE5E}"/>
              </a:ext>
            </a:extLst>
          </p:cNvPr>
          <p:cNvGrpSpPr/>
          <p:nvPr/>
        </p:nvGrpSpPr>
        <p:grpSpPr>
          <a:xfrm>
            <a:off x="761844" y="952192"/>
            <a:ext cx="1351718" cy="1081374"/>
            <a:chOff x="761844" y="952192"/>
            <a:chExt cx="1351718" cy="10813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8B6FC3-1BD0-09EF-F2D8-6F062FC4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51067-7C38-9182-1C6B-B1000F1E74B9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86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ho2    1.00800      H          1        hydroxyl hydrogen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’ho2’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A4D41C-F9FD-26B7-3C43-01DD5C09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0F052E-6B19-CA26-FDC6-576E5549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1306F-0FF1-F22A-692A-4C71491676B5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8A1EB2-0FA5-92F2-90AE-74331E7E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9461F-E588-547A-F5F4-4805F6F338AC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99EF-DC55-4136-B4CD-E3B49CC6FA96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2071614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      1.00797      H          1        hydrogen bonded to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185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“hn2”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hn2    1.00800      H          1        amino hydrogen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’hn2’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-1" y="3861817"/>
            <a:ext cx="893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https://chemistrytalk.org/amino-functional-group/#:~:text=An%20amino%20group%20is%20a,nitrogen%20with%20a%20lone%20pair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2645E-6977-4A88-4586-F414E188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84" y="1640524"/>
            <a:ext cx="1219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c+      12.01115      C          3        C in guanidinium group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12.01115      C          3        C in neutral arginine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c-       12.01115      C          3        C in charged carboxylate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c5      12.01115      C          3        sp2 aromatic carbon in 5-membered ring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cs       12.01115      C          3        sp2 aromatic carbon in 5 membered ring next to S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cp      12.01115      C          3        sp2 aromatic carbon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c_0    12.01115      C          3        carbonyl carbon of aldehydes, ketones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c_1    12.01115      C          3        carbonyl carbon of acid, ester, amide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c_2    12.01100      C          3        carbonyl carbon of carbamate, urea</a:t>
            </a:r>
          </a:p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cz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      12.01100      C          3        carbonyl carbon of carbonate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ci        12.01115      C          3        sp2 aromatic carbon in charged imidazole ring (His+)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c=       12.01115      C          3        non aromatic end doubly bonded carbon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c=1     12.01115      C          3        non aromatic, next to end doubly bonded carbon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c=2     12.01115      C          3        non aromatic doubly bonded carbon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B94F-5611-428E-9F5F-C4320B69145E}"/>
              </a:ext>
            </a:extLst>
          </p:cNvPr>
          <p:cNvSpPr txBox="1"/>
          <p:nvPr/>
        </p:nvSpPr>
        <p:spPr>
          <a:xfrm>
            <a:off x="6972300" y="5732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15-PCFF Sp2 Carbons</a:t>
            </a:r>
          </a:p>
        </p:txBody>
      </p:sp>
    </p:spTree>
    <p:extLst>
      <p:ext uri="{BB962C8B-B14F-4D97-AF65-F5344CB8AC3E}">
        <p14:creationId xmlns:p14="http://schemas.microsoft.com/office/powerpoint/2010/main" val="353163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hn</a:t>
            </a:r>
            <a:r>
              <a:rPr lang="en-US" sz="1400" dirty="0"/>
              <a:t>      1.00797      H          1        hydrogen bonded to nitrogen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0691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h*      1.00797      H          1        hydrogen bonded to nitrogen,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’h*’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645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hsi</a:t>
            </a:r>
            <a:r>
              <a:rPr lang="en-US" sz="1400" dirty="0"/>
              <a:t>      1.00800      H         1        silane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 ==</a:t>
            </a:r>
            <a:r>
              <a:rPr lang="en-US" sz="1400" dirty="0">
                <a:solidFill>
                  <a:srgbClr val="92D050"/>
                </a:solidFill>
              </a:rPr>
              <a:t> ‘H4-Si1’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E9D5-78DA-4614-4A07-3D82B11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98" y="628174"/>
            <a:ext cx="1047750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https://en.wikipedia.org/wiki/Silane#:~:text=Silane%20is%20an%20inorganic%20compound,a%20precursor%20to%20elemental%20silicon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96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</a:t>
            </a:r>
            <a:r>
              <a:rPr lang="en-US" sz="1400" dirty="0"/>
              <a:t>       1.00797      H         1        hydrogen bonded to sulfur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167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hdm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hdm</a:t>
            </a:r>
            <a:r>
              <a:rPr lang="en-US" sz="1400" dirty="0"/>
              <a:t>    1.00797     H          1        Hydrogen atom in DMF (smaller sigma to reproduce density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’C3-H7-N1-O1’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https://en.wikipedia.org/wiki/Dimethylformamide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BC702-6661-88C5-0F72-8576CF0F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8" y="782063"/>
            <a:ext cx="2217763" cy="24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28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         1.00797      H         1        generic hydrogen bound to C, </a:t>
            </a:r>
            <a:r>
              <a:rPr lang="en-US" sz="1400" dirty="0" err="1"/>
              <a:t>Si,or</a:t>
            </a:r>
            <a:r>
              <a:rPr lang="en-US" sz="1400" dirty="0"/>
              <a:t>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687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o_1     15.99940      O          1        oxygen in carbonyl group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oo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15.99940      O          1        oxygen in carbonyl group, carbonate only</a:t>
            </a:r>
            <a:endParaRPr lang="pt-BR" sz="1400" dirty="0"/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o=       15.99940      O          1        oxygen double bonded to O, C, S, N, P</a:t>
            </a:r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</a:rPr>
              <a:t>o-        15.99940      O          1        partial double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3" y="40918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PCFF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“o_1” and “oo”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o_1     15.99940      O          1        oxygen in carbonyl group</a:t>
            </a:r>
          </a:p>
          <a:p>
            <a:r>
              <a:rPr lang="en-US" sz="1800" dirty="0"/>
              <a:t>oo       15.99940      O          1        oxygen in carbonyl group, carbonate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3436" y="1509764"/>
            <a:ext cx="7095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o_1     15.99940      O          1        oxygen in carbonyl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’C’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’o_1’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oo       15.99940      O          1        oxygen in carbonyl group, carbonate only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’O’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r>
              <a:rPr lang="en-US" sz="1600" dirty="0" err="1">
                <a:solidFill>
                  <a:srgbClr val="92D050"/>
                </a:solidFill>
              </a:rPr>
              <a:t>oo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15" y="1972125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8114211" y="2133858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196" name="Picture 4" descr="Simple, localised Lewis structure of the carbonate ion">
            <a:extLst>
              <a:ext uri="{FF2B5EF4-FFF2-40B4-BE49-F238E27FC236}">
                <a16:creationId xmlns:a16="http://schemas.microsoft.com/office/drawing/2014/main" id="{95DFD075-475F-4837-A7F2-F2693D47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63" y="3361221"/>
            <a:ext cx="1854201" cy="13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9558-2A7D-4EB9-A3C4-E2F5E366EA78}"/>
              </a:ext>
            </a:extLst>
          </p:cNvPr>
          <p:cNvSpPr txBox="1"/>
          <p:nvPr/>
        </p:nvSpPr>
        <p:spPr>
          <a:xfrm>
            <a:off x="8049451" y="3764205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carbonate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o=       15.99940      O          1        oxygen double bonded to O, C, S, N, 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type1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’O’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’S’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’P’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o=‘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o-        15.99940       O          1        partial double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o-‘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67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       12.01115      C          3        C in guanidinium group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-69998" y="4452222"/>
            <a:ext cx="45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https://en.wikipedia.org/wiki/Guanidine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3232605"/>
            <a:ext cx="906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Guanidinium group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’C1-H5-N3’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’c+’</a:t>
            </a:r>
            <a:endParaRPr lang="en-US" sz="1400" dirty="0"/>
          </a:p>
        </p:txBody>
      </p:sp>
      <p:pic>
        <p:nvPicPr>
          <p:cNvPr id="12" name="Picture 2" descr="Skeletal formula of guanidine with the implicit carbon shown, and all explicit hydrogens added.">
            <a:extLst>
              <a:ext uri="{FF2B5EF4-FFF2-40B4-BE49-F238E27FC236}">
                <a16:creationId xmlns:a16="http://schemas.microsoft.com/office/drawing/2014/main" id="{34C8E7A7-9F83-F67B-15AF-B19DADB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3" y="956788"/>
            <a:ext cx="2113433" cy="1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0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3">
                    <a:lumMod val="75000"/>
                  </a:schemeClr>
                </a:solidFill>
              </a:rPr>
              <a:t>o*        15.99940      O           2       oxygen in water</a:t>
            </a:r>
          </a:p>
          <a:p>
            <a:r>
              <a:rPr lang="it-IT" sz="1600" b="1" dirty="0">
                <a:solidFill>
                  <a:schemeClr val="accent3">
                    <a:lumMod val="75000"/>
                  </a:schemeClr>
                </a:solidFill>
              </a:rPr>
              <a:t>oz        15.99940      O           2       ester oxygen in carbonate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o_2     15.99940      O           2       ester oxygen</a:t>
            </a:r>
          </a:p>
          <a:p>
            <a:r>
              <a:rPr lang="en-US" sz="1600" dirty="0"/>
              <a:t>oe       15.99940      O          2        sp3 oxygen  in ester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oc       15.99940      O          2        sp3 oxygen  in ether or acetals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o3e     15.99940       O          2        sp3 oxygen  in three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o4e     15.99940       O          2        sp3 oxygen  in  four 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op       15.99940        O          2        sp2 aromatic in 5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osh     15.99491      O          2        oxygen atom in terminal hydroxyl group on silicon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osi      16.00000      O          2        siloxane oxygen</a:t>
            </a:r>
          </a:p>
          <a:p>
            <a:r>
              <a:rPr lang="en-US" sz="1600" dirty="0"/>
              <a:t>oss      15.99491      O          2        oxygen atom between two </a:t>
            </a:r>
            <a:r>
              <a:rPr lang="en-US" sz="1600" dirty="0" err="1"/>
              <a:t>silicons</a:t>
            </a:r>
            <a:endParaRPr lang="en-US" sz="16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oh       15.99940      O          2        oxygen bonded to hydrogen</a:t>
            </a:r>
          </a:p>
          <a:p>
            <a:r>
              <a:rPr lang="pt-BR" sz="1600" b="1" dirty="0">
                <a:solidFill>
                  <a:schemeClr val="accent3">
                    <a:lumMod val="75000"/>
                  </a:schemeClr>
                </a:solidFill>
              </a:rPr>
              <a:t>o         15.99940      O          2        generic SP3 oxygen </a:t>
            </a:r>
          </a:p>
          <a:p>
            <a:endParaRPr lang="en-US" sz="1600" dirty="0"/>
          </a:p>
          <a:p>
            <a:r>
              <a:rPr lang="en-US" sz="1600" strike="sngStrike" dirty="0"/>
              <a:t>oah     15.99491      O          2        oxygen atom in terminal hydroxyl group on </a:t>
            </a:r>
            <a:r>
              <a:rPr lang="en-US" sz="1600" strike="sngStrike" dirty="0" err="1"/>
              <a:t>aluminium</a:t>
            </a:r>
            <a:endParaRPr lang="en-US" sz="1600" strike="sngStrike" dirty="0"/>
          </a:p>
          <a:p>
            <a:r>
              <a:rPr lang="en-US" sz="1600" strike="sngStrike" dirty="0"/>
              <a:t>oas     15.99491      O          2        oxygen atom between </a:t>
            </a:r>
            <a:r>
              <a:rPr lang="en-US" sz="1600" strike="sngStrike" dirty="0" err="1"/>
              <a:t>aluminium</a:t>
            </a:r>
            <a:r>
              <a:rPr lang="en-US" sz="1600" strike="sngStrike" dirty="0"/>
              <a:t> and silicon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388100" y="33271"/>
            <a:ext cx="290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PCFF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63279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o*       15.99940       O          2        oxygen in water (-0.82 in this </a:t>
            </a:r>
            <a:r>
              <a:rPr lang="en-US" sz="1800" dirty="0" err="1"/>
              <a:t>moddel</a:t>
            </a:r>
            <a:r>
              <a:rPr lang="en-US" sz="1800" dirty="0"/>
              <a:t> !)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oz       15.99940      O          2        ester oxygen in carbonate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39865-2DD2-4B50-96FF-4C2DE3DB1002}"/>
              </a:ext>
            </a:extLst>
          </p:cNvPr>
          <p:cNvGrpSpPr/>
          <p:nvPr/>
        </p:nvGrpSpPr>
        <p:grpSpPr>
          <a:xfrm>
            <a:off x="200254" y="1153411"/>
            <a:ext cx="1815824" cy="1418339"/>
            <a:chOff x="2155919" y="1313078"/>
            <a:chExt cx="1815824" cy="1418339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F66891B8-D406-464E-9D8B-DCAC02AB7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19" y="1313078"/>
              <a:ext cx="1815824" cy="141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41CA3-74E1-4AF5-863D-EEC2C476559E}"/>
                </a:ext>
              </a:extLst>
            </p:cNvPr>
            <p:cNvSpPr/>
            <p:nvPr/>
          </p:nvSpPr>
          <p:spPr>
            <a:xfrm flipH="1">
              <a:off x="2932610" y="1395183"/>
              <a:ext cx="377099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096845-69DE-4D5E-B7B7-57F1AB8DAFBC}"/>
              </a:ext>
            </a:extLst>
          </p:cNvPr>
          <p:cNvGrpSpPr/>
          <p:nvPr/>
        </p:nvGrpSpPr>
        <p:grpSpPr>
          <a:xfrm>
            <a:off x="2474882" y="1366556"/>
            <a:ext cx="2752613" cy="1114142"/>
            <a:chOff x="3101947" y="1303887"/>
            <a:chExt cx="2752613" cy="1114142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6B0B7EAC-AF28-443E-9BC6-CC663B342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47" y="1303887"/>
              <a:ext cx="2752613" cy="10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C058-B980-4701-A0D3-9BBF3FA09549}"/>
                </a:ext>
              </a:extLst>
            </p:cNvPr>
            <p:cNvSpPr/>
            <p:nvPr/>
          </p:nvSpPr>
          <p:spPr>
            <a:xfrm rot="16200000" flipH="1">
              <a:off x="3846126" y="2013016"/>
              <a:ext cx="410077" cy="39994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F34A8-235D-472F-9EAD-206ABDFD0A10}"/>
              </a:ext>
            </a:extLst>
          </p:cNvPr>
          <p:cNvGrpSpPr/>
          <p:nvPr/>
        </p:nvGrpSpPr>
        <p:grpSpPr>
          <a:xfrm>
            <a:off x="5780601" y="1397070"/>
            <a:ext cx="3043903" cy="1092575"/>
            <a:chOff x="5780601" y="1397070"/>
            <a:chExt cx="3043903" cy="1092575"/>
          </a:xfrm>
        </p:grpSpPr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A854CC8C-CA83-46C6-8FB3-14DE87C21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601" y="1397070"/>
              <a:ext cx="3043903" cy="109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A6EC51-3A63-40B9-8AC4-5637B0B506A4}"/>
                </a:ext>
              </a:extLst>
            </p:cNvPr>
            <p:cNvSpPr/>
            <p:nvPr/>
          </p:nvSpPr>
          <p:spPr>
            <a:xfrm rot="16200000" flipH="1">
              <a:off x="7093041" y="1653070"/>
              <a:ext cx="419023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7242A7-56AD-4BD6-9D4F-6F4F8B84BB68}"/>
              </a:ext>
            </a:extLst>
          </p:cNvPr>
          <p:cNvSpPr txBox="1"/>
          <p:nvPr/>
        </p:nvSpPr>
        <p:spPr>
          <a:xfrm>
            <a:off x="0" y="4275124"/>
            <a:ext cx="86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https://en.wikipedia.org/wiki/Carbonate_ester#/media/File:Diphenyl_carbonate.png</a:t>
            </a:r>
            <a:endParaRPr lang="en-US" dirty="0"/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883391-97F9-FAC8-4EA4-FA08EDFAEA78}"/>
              </a:ext>
            </a:extLst>
          </p:cNvPr>
          <p:cNvSpPr/>
          <p:nvPr/>
        </p:nvSpPr>
        <p:spPr>
          <a:xfrm>
            <a:off x="3680642" y="132622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0BA0C2-C544-2743-0100-345E18D8E233}"/>
              </a:ext>
            </a:extLst>
          </p:cNvPr>
          <p:cNvSpPr/>
          <p:nvPr/>
        </p:nvSpPr>
        <p:spPr>
          <a:xfrm>
            <a:off x="4084692" y="212714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010C9-7819-C168-C3FA-5A4E963EE037}"/>
              </a:ext>
            </a:extLst>
          </p:cNvPr>
          <p:cNvSpPr txBox="1"/>
          <p:nvPr/>
        </p:nvSpPr>
        <p:spPr>
          <a:xfrm>
            <a:off x="70385" y="3491257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’oz’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249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“o_2”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o_2     15.99940      O          2        ester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8D7FB4-8077-483A-ACC8-DD0F75478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r="24641" b="7422"/>
          <a:stretch/>
        </p:blipFill>
        <p:spPr>
          <a:xfrm>
            <a:off x="7062753" y="261052"/>
            <a:ext cx="1774270" cy="210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09775C-4FFF-4CB8-986C-6CB03998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264" y="2364600"/>
            <a:ext cx="2081247" cy="25197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’o_2’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oc       15.99940      O          2        sp3 oxygen  in ether or acetals</a:t>
            </a:r>
          </a:p>
          <a:p>
            <a:r>
              <a:rPr lang="en-US" sz="1800" dirty="0"/>
              <a:t>oe        15.99940      O          2        sp3 oxygen  in ester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“o3e”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o3e     15.99940      O          2        sp3 oxygen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’o3e’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9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“o4e”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o4e     15.99940      O          2        sp3 oxygen  in  four 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64AA9-FF0F-A48F-AE86-DFCA26D84554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’o4e’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3377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       15.99940      O          2        sp2 aromatic in 5 membered ring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59B7BC-9184-4643-9946-C89B58080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25D635-F1E4-457C-B16A-2E87C3364C1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14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osh     15.99491      O          2        oxygen atom in terminal hydroxyl group on silicon</a:t>
            </a:r>
            <a:endParaRPr lang="en-US" sz="1800" dirty="0">
              <a:solidFill>
                <a:srgbClr val="559F5A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4F44-98C7-1991-8BB0-897FB659CE62}"/>
              </a:ext>
            </a:extLst>
          </p:cNvPr>
          <p:cNvSpPr txBox="1"/>
          <p:nvPr/>
        </p:nvSpPr>
        <p:spPr>
          <a:xfrm>
            <a:off x="1049937" y="2213390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57A5A-0BEE-F94D-2B77-FA105CB08003}"/>
              </a:ext>
            </a:extLst>
          </p:cNvPr>
          <p:cNvGrpSpPr/>
          <p:nvPr/>
        </p:nvGrpSpPr>
        <p:grpSpPr>
          <a:xfrm>
            <a:off x="761844" y="1110437"/>
            <a:ext cx="1351718" cy="1081374"/>
            <a:chOff x="761844" y="952192"/>
            <a:chExt cx="1351718" cy="10813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A2950D-3121-DA74-DFF7-9DCB57F8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CC3D1-34EC-2F75-2D36-A1096D5623A7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44EF4F-3E41-6931-3A64-D147F15EB5D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’Si’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’osh’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86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“osi” or “oss”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osi      16.00000      O          2        siloxane oxygen</a:t>
            </a:r>
          </a:p>
          <a:p>
            <a:r>
              <a:rPr lang="en-US" sz="1800" dirty="0"/>
              <a:t>oss      15.99491      O          2        oxygen atom between two </a:t>
            </a:r>
            <a:r>
              <a:rPr lang="en-US" sz="1800" dirty="0" err="1"/>
              <a:t>silicons</a:t>
            </a: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’Si’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’osi’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       12.01115      C          3        C in neutral arginine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2407" y="2443192"/>
            <a:ext cx="86499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100" dirty="0"/>
              <a:t>atom type == </a:t>
            </a:r>
            <a:r>
              <a:rPr lang="en-US" sz="1100" dirty="0">
                <a:solidFill>
                  <a:srgbClr val="92D050"/>
                </a:solidFill>
              </a:rPr>
              <a:t>’C’</a:t>
            </a:r>
            <a:r>
              <a:rPr lang="en-US" sz="1100" dirty="0"/>
              <a:t> 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00" dirty="0"/>
              <a:t> num of connects == </a:t>
            </a:r>
            <a:r>
              <a:rPr lang="en-US" sz="1100" b="1" dirty="0">
                <a:solidFill>
                  <a:srgbClr val="FFC000"/>
                </a:solidFill>
              </a:rPr>
              <a:t>3</a:t>
            </a:r>
            <a:r>
              <a:rPr lang="en-US" sz="1100" dirty="0"/>
              <a:t>:</a:t>
            </a:r>
          </a:p>
          <a:p>
            <a:r>
              <a:rPr lang="en-US" sz="1100" dirty="0"/>
              <a:t>	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# Arginine</a:t>
            </a:r>
          </a:p>
          <a:p>
            <a:r>
              <a:rPr lang="en-US" sz="1100" dirty="0"/>
              <a:t>	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100" dirty="0"/>
              <a:t>ring_size == </a:t>
            </a:r>
            <a:r>
              <a:rPr lang="en-US" sz="1100" b="1" dirty="0">
                <a:solidFill>
                  <a:srgbClr val="FFC000"/>
                </a:solidFill>
              </a:rPr>
              <a:t>0</a:t>
            </a:r>
            <a:r>
              <a:rPr lang="en-US" sz="1100" dirty="0"/>
              <a:t> 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00" dirty="0"/>
              <a:t> elements1.count(</a:t>
            </a:r>
            <a:r>
              <a:rPr lang="en-US" sz="1100" dirty="0">
                <a:solidFill>
                  <a:srgbClr val="92D050"/>
                </a:solidFill>
              </a:rPr>
              <a:t>’C’</a:t>
            </a:r>
            <a:r>
              <a:rPr lang="en-US" sz="1100" dirty="0"/>
              <a:t>) == </a:t>
            </a:r>
            <a:r>
              <a:rPr lang="en-US" sz="1100" b="1" dirty="0">
                <a:solidFill>
                  <a:srgbClr val="FFC000"/>
                </a:solidFill>
              </a:rPr>
              <a:t>2 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00" dirty="0"/>
              <a:t> elements1.count(</a:t>
            </a:r>
            <a:r>
              <a:rPr lang="en-US" sz="1100" dirty="0">
                <a:solidFill>
                  <a:srgbClr val="92D050"/>
                </a:solidFill>
              </a:rPr>
              <a:t>’N’</a:t>
            </a:r>
            <a:r>
              <a:rPr lang="en-US" sz="1100" dirty="0"/>
              <a:t>) == </a:t>
            </a:r>
            <a:r>
              <a:rPr lang="en-US" sz="1100" b="1" dirty="0">
                <a:solidFill>
                  <a:srgbClr val="FFC000"/>
                </a:solidFill>
              </a:rPr>
              <a:t>1 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00" dirty="0"/>
              <a:t> formula == </a:t>
            </a:r>
            <a:r>
              <a:rPr lang="en-US" sz="1100" dirty="0">
                <a:solidFill>
                  <a:srgbClr val="92D050"/>
                </a:solidFill>
              </a:rPr>
              <a:t>’C6-H14-N4-O2’</a:t>
            </a:r>
            <a:r>
              <a:rPr lang="en-US" sz="1100" dirty="0"/>
              <a:t>:</a:t>
            </a:r>
          </a:p>
          <a:p>
            <a:r>
              <a:rPr lang="en-US" sz="1100" dirty="0"/>
              <a:t>	        </a:t>
            </a:r>
            <a:r>
              <a:rPr lang="en-US" sz="1100" dirty="0" err="1"/>
              <a:t>nta</a:t>
            </a:r>
            <a:r>
              <a:rPr lang="en-US" sz="1100" dirty="0"/>
              <a:t>[atom-id] = </a:t>
            </a:r>
            <a:r>
              <a:rPr lang="en-US" sz="1100" dirty="0">
                <a:solidFill>
                  <a:srgbClr val="92D050"/>
                </a:solidFill>
              </a:rPr>
              <a:t>’</a:t>
            </a:r>
            <a:r>
              <a:rPr lang="en-US" sz="1100" dirty="0" err="1">
                <a:solidFill>
                  <a:srgbClr val="92D050"/>
                </a:solidFill>
              </a:rPr>
              <a:t>cr</a:t>
            </a:r>
            <a:r>
              <a:rPr lang="en-US" sz="11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100" dirty="0"/>
              <a:t>	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100" dirty="0" err="1"/>
              <a:t>ring_size</a:t>
            </a:r>
            <a:r>
              <a:rPr lang="en-US" sz="1100" dirty="0"/>
              <a:t> == </a:t>
            </a:r>
            <a:r>
              <a:rPr lang="en-US" sz="1100" b="1" dirty="0">
                <a:solidFill>
                  <a:srgbClr val="FFC000"/>
                </a:solidFill>
              </a:rPr>
              <a:t>0</a:t>
            </a:r>
            <a:r>
              <a:rPr lang="en-US" sz="1100" dirty="0"/>
              <a:t> </a:t>
            </a:r>
            <a:r>
              <a:rPr lang="en-US" sz="11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00" dirty="0"/>
              <a:t> elements1.count(</a:t>
            </a:r>
            <a:r>
              <a:rPr lang="en-US" sz="1100" dirty="0">
                <a:solidFill>
                  <a:srgbClr val="92D050"/>
                </a:solidFill>
              </a:rPr>
              <a:t>’N’</a:t>
            </a:r>
            <a:r>
              <a:rPr lang="en-US" sz="1100" dirty="0"/>
              <a:t>) </a:t>
            </a:r>
            <a:r>
              <a:rPr lang="en-US" sz="1100"/>
              <a:t>== </a:t>
            </a:r>
            <a:r>
              <a:rPr lang="en-US" sz="1100" b="1">
                <a:solidFill>
                  <a:srgbClr val="FFC000"/>
                </a:solidFill>
              </a:rPr>
              <a:t>3 </a:t>
            </a:r>
            <a:r>
              <a:rPr lang="en-US" sz="11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100"/>
              <a:t> formula == </a:t>
            </a:r>
            <a:r>
              <a:rPr lang="en-US" sz="1100">
                <a:solidFill>
                  <a:srgbClr val="92D050"/>
                </a:solidFill>
              </a:rPr>
              <a:t>’C6-H14-N4-O2’</a:t>
            </a:r>
            <a:r>
              <a:rPr lang="en-US" sz="1100"/>
              <a:t>:</a:t>
            </a:r>
            <a:endParaRPr lang="en-US" sz="1100" dirty="0"/>
          </a:p>
          <a:p>
            <a:r>
              <a:rPr lang="en-US" sz="1100" dirty="0"/>
              <a:t>	 	</a:t>
            </a:r>
            <a:r>
              <a:rPr lang="en-US" sz="1100" dirty="0" err="1"/>
              <a:t>nta</a:t>
            </a:r>
            <a:r>
              <a:rPr lang="en-US" sz="1100" dirty="0"/>
              <a:t>[atom-id] = </a:t>
            </a:r>
            <a:r>
              <a:rPr lang="en-US" sz="1100" dirty="0">
                <a:solidFill>
                  <a:srgbClr val="92D050"/>
                </a:solidFill>
              </a:rPr>
              <a:t>’</a:t>
            </a:r>
            <a:r>
              <a:rPr lang="en-US" sz="1100" dirty="0" err="1">
                <a:solidFill>
                  <a:srgbClr val="92D050"/>
                </a:solidFill>
              </a:rPr>
              <a:t>cr</a:t>
            </a:r>
            <a:r>
              <a:rPr lang="en-US" sz="1100" dirty="0">
                <a:solidFill>
                  <a:srgbClr val="92D050"/>
                </a:solidFill>
              </a:rPr>
              <a:t>’</a:t>
            </a:r>
            <a:r>
              <a:rPr lang="en-US" sz="1100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80962" y="4014279"/>
            <a:ext cx="889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https://www2.chem.wisc.edu/deptfiles/genchem/netorial/modules/biomolecules/modules/protein1/prot14.htm#:~:text=There%20are%20three%20amino%20acids,%2C%20and%20histidine%20(His).&amp;text=Their%20side%20chains%20have%20carboxylic,negatively%20charged%20in%20the%20process.</a:t>
            </a:r>
          </a:p>
          <a:p>
            <a:endParaRPr lang="en-US" sz="1000" dirty="0"/>
          </a:p>
          <a:p>
            <a:r>
              <a:rPr lang="en-US" sz="1000" dirty="0">
                <a:hlinkClick r:id="rId2"/>
              </a:rPr>
              <a:t>https://en.wikipedia.org/wiki/Arginine</a:t>
            </a:r>
            <a:endParaRPr lang="en-US" sz="1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8C1C-8047-1EFD-4B79-F32BDD77C351}"/>
              </a:ext>
            </a:extLst>
          </p:cNvPr>
          <p:cNvGrpSpPr/>
          <p:nvPr/>
        </p:nvGrpSpPr>
        <p:grpSpPr>
          <a:xfrm>
            <a:off x="950913" y="690592"/>
            <a:ext cx="1133475" cy="1752600"/>
            <a:chOff x="80962" y="-68818"/>
            <a:chExt cx="1133475" cy="1752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4E4A5-4406-4701-AC3F-E3502D1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" y="-68818"/>
              <a:ext cx="1133475" cy="1752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FD4A-5B17-455A-B3AB-C4C8F713F4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647699" y="484317"/>
              <a:ext cx="566738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B31EAF-9D22-61D9-02D1-EEB614DE5C1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47699" y="807482"/>
              <a:ext cx="566738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E6EB2-9CB4-B607-E8A5-6F62B4D4C882}"/>
              </a:ext>
            </a:extLst>
          </p:cNvPr>
          <p:cNvGrpSpPr/>
          <p:nvPr/>
        </p:nvGrpSpPr>
        <p:grpSpPr>
          <a:xfrm>
            <a:off x="3478213" y="1374742"/>
            <a:ext cx="2095500" cy="858076"/>
            <a:chOff x="2197100" y="913483"/>
            <a:chExt cx="2095500" cy="858076"/>
          </a:xfrm>
        </p:grpSpPr>
        <p:pic>
          <p:nvPicPr>
            <p:cNvPr id="3074" name="Picture 2" descr="Skeletal formula of arginine">
              <a:extLst>
                <a:ext uri="{FF2B5EF4-FFF2-40B4-BE49-F238E27FC236}">
                  <a16:creationId xmlns:a16="http://schemas.microsoft.com/office/drawing/2014/main" id="{462A57DE-CE85-0989-69BC-9054F104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1009559"/>
              <a:ext cx="2095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3CDC20-B541-84C3-3C14-50074C06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100" y="1012445"/>
              <a:ext cx="376237" cy="29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30DD6-2480-8644-F59B-F17552276D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913483"/>
              <a:ext cx="116680" cy="47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45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85091" y="1925933"/>
            <a:ext cx="71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2: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oh’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58633" y="3912319"/>
            <a:ext cx="447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https://en.wikipedia.org/wiki/Ether</a:t>
            </a:r>
            <a:endParaRPr lang="en-US" dirty="0"/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https://en.wikipedia.org/wiki/Alkyl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492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oh       15.99940      O          2        oxygen bonded to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60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3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9334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ob</a:t>
            </a:r>
            <a:r>
              <a:rPr lang="en-US" sz="1400" b="1" dirty="0">
                <a:solidFill>
                  <a:srgbClr val="559F5A"/>
                </a:solidFill>
              </a:rPr>
              <a:t>       15.99491      O          3        oxygen atom in bridging hydroxyl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3237383" y="43428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1341565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Oxygen “</a:t>
            </a:r>
            <a:r>
              <a:rPr lang="en-US" dirty="0" err="1"/>
              <a:t>ob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ob</a:t>
            </a:r>
            <a:r>
              <a:rPr lang="en-US" sz="1800" dirty="0"/>
              <a:t>      15.99491      O          3        oxygen atom in bridging hydroxyl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088122" y="2352717"/>
            <a:ext cx="47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3:</a:t>
            </a:r>
          </a:p>
          <a:p>
            <a:r>
              <a:rPr lang="en-US" dirty="0"/>
              <a:t>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ob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35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nt</a:t>
            </a:r>
            <a:r>
              <a:rPr lang="en-US" b="1" dirty="0">
                <a:solidFill>
                  <a:srgbClr val="559F5A"/>
                </a:solidFill>
              </a:rPr>
              <a:t>      14.00670      N          1        </a:t>
            </a:r>
            <a:r>
              <a:rPr lang="en-US" b="1" dirty="0" err="1">
                <a:solidFill>
                  <a:srgbClr val="559F5A"/>
                </a:solidFill>
              </a:rPr>
              <a:t>sp</a:t>
            </a:r>
            <a:r>
              <a:rPr lang="en-US" b="1" dirty="0">
                <a:solidFill>
                  <a:srgbClr val="559F5A"/>
                </a:solidFill>
              </a:rPr>
              <a:t> nitrogen involved in a triple bond </a:t>
            </a:r>
          </a:p>
          <a:p>
            <a:r>
              <a:rPr lang="en-US" dirty="0" err="1"/>
              <a:t>nz</a:t>
            </a:r>
            <a:r>
              <a:rPr lang="en-US" dirty="0"/>
              <a:t>      14.00670      N          1        sp3 nitrogen bonded to two atoms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214790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np      14.00670      N          2        sp2 nitrogen in 5- or 6- membered ring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n=      14.00670       N          2        non aromatic end doubly bonded nitrogen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n=1     14.00670      N          2        non aromatic, next to end doubly bonded carbon 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n=2     14.00670      N          2        non aromatic doubly bonded nitrogen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PCFF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377756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14.00670      N          2        sp2 nitrogen in 5- or 6- membered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9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     14.00670      N          2        non aromatic, next to end doubly bonded carbon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“n=1”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294575" y="945681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18260" y="3517061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0D7B7-8DD0-9A4C-8C8A-C676DB477887}"/>
              </a:ext>
            </a:extLst>
          </p:cNvPr>
          <p:cNvCxnSpPr>
            <a:cxnSpLocks/>
          </p:cNvCxnSpPr>
          <p:nvPr/>
        </p:nvCxnSpPr>
        <p:spPr>
          <a:xfrm flipH="1">
            <a:off x="1481761" y="1480116"/>
            <a:ext cx="2372096" cy="1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D118E6-7850-309C-2FB5-4C15482CD162}"/>
              </a:ext>
            </a:extLst>
          </p:cNvPr>
          <p:cNvSpPr txBox="1"/>
          <p:nvPr/>
        </p:nvSpPr>
        <p:spPr>
          <a:xfrm>
            <a:off x="2987547" y="911530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nb2 ==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F67F6-EE32-A78D-A617-35AEF55D931A}"/>
              </a:ext>
            </a:extLst>
          </p:cNvPr>
          <p:cNvCxnSpPr>
            <a:cxnSpLocks/>
          </p:cNvCxnSpPr>
          <p:nvPr/>
        </p:nvCxnSpPr>
        <p:spPr>
          <a:xfrm flipH="1">
            <a:off x="990458" y="1096196"/>
            <a:ext cx="1996658" cy="6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2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     14.00670      N          2        non aromatic doubly bonded nitrogen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’N’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2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n=2     14.00670      N          2        non aromatic doubly bonded nitrogen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’n=2’</a:t>
            </a:r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2144E-FEA7-667F-D486-051638E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“n=2”</a:t>
            </a:r>
          </a:p>
        </p:txBody>
      </p:sp>
    </p:spTree>
    <p:extLst>
      <p:ext uri="{BB962C8B-B14F-4D97-AF65-F5344CB8AC3E}">
        <p14:creationId xmlns:p14="http://schemas.microsoft.com/office/powerpoint/2010/main" val="2523022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      14.00670      N          2        non aromatic end doubly bonded nitrogen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163608" y="1350830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80BB8-A580-4F8C-4C68-D80FD37B3052}"/>
              </a:ext>
            </a:extLst>
          </p:cNvPr>
          <p:cNvCxnSpPr>
            <a:cxnSpLocks/>
          </p:cNvCxnSpPr>
          <p:nvPr/>
        </p:nvCxnSpPr>
        <p:spPr>
          <a:xfrm flipH="1">
            <a:off x="970810" y="1528495"/>
            <a:ext cx="1533628" cy="24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29938" y="3253302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738F-168E-4987-3809-9ADA1467FD41}"/>
              </a:ext>
            </a:extLst>
          </p:cNvPr>
          <p:cNvSpPr txBox="1"/>
          <p:nvPr/>
        </p:nvSpPr>
        <p:spPr>
          <a:xfrm>
            <a:off x="2297439" y="93111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BDEBF0-019B-E10C-9A68-DC5405773457}"/>
              </a:ext>
            </a:extLst>
          </p:cNvPr>
          <p:cNvCxnSpPr>
            <a:cxnSpLocks/>
          </p:cNvCxnSpPr>
          <p:nvPr/>
        </p:nvCxnSpPr>
        <p:spPr>
          <a:xfrm flipH="1">
            <a:off x="920959" y="1177426"/>
            <a:ext cx="1376480" cy="39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B372BB-F3E4-4029-9A00-A7FD749B1B51}"/>
              </a:ext>
            </a:extLst>
          </p:cNvPr>
          <p:cNvSpPr txBox="1"/>
          <p:nvPr/>
        </p:nvSpPr>
        <p:spPr>
          <a:xfrm>
            <a:off x="2560651" y="1303189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19255918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1439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n1        14.00670      N           3        sp2 nitrogen in charged arginine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n2         14.00670     N           3        sp2 nitrogen (NH2) in guanidinium group (HN=C(NH2)2) </a:t>
            </a:r>
          </a:p>
          <a:p>
            <a:r>
              <a:rPr lang="en-US" sz="1400" dirty="0"/>
              <a:t>nr         14.00670      N          3        sp2 nitrogen (NH2) in guanidinium group (HN=C(NH2)2)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n_2      14.01000      N          3        nitrogen of urethane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nn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 14.00670      N          3        sp2 nitrogen in aromatic amines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nb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14.00670      N           3        sp2 nitrogen in aromatic amines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na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14.00670      N          3        sp3 nitrogen in amines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nho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14.00670      N          3        sp2 nitrogen in 6 membered ring next to a carbonyl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ni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  14.00670      N          3        nitrogen in charged imidazole ring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npc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14.00670      N          3        sp2 nitrogen in 5- or 6- membered ring and with a heavy atom</a:t>
            </a:r>
          </a:p>
          <a:p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nh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       14.00670      N          3        sp2 nitrogen in 5 or 6 membered ring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n3n      14.00670      N          3        sp2 nitrogen in 3- membered ring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n3m     14.00670      N          3        sp3 nitrogen in 3- membered ring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n4n      14.00670      N          3        sp2 nitrogen in 4- membered ring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n4m     14.00670      N          3        sp3 nitrogen in 4- membered ring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n          14.00670      N           3        generic sp2 nitrogen (in amids))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6248400" y="74529"/>
            <a:ext cx="289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PCFF 3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51950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        12.01115      C          3        C in charged carboxylate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152387" y="1036507"/>
            <a:ext cx="1892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https://en.wikipedia.org/wiki/Carboxylate#:~:text=A%20carboxylate%20is%20the%20conjugate,or%20RCO2R%E2%80%B2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97436" y="3045857"/>
            <a:ext cx="990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Carboxylate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ring2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ring3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	 	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’c-’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4F32A-681F-4F54-BA6C-24231048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5" y="807482"/>
            <a:ext cx="2428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        14.00670      N          3        sp2 nitrogen in charged arginine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’C6-H14-N4-O2’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https://en.wikipedia.org/wiki/Arginine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CD3A-24D2-E69A-1A1F-6FD2D488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2" y="850518"/>
            <a:ext cx="20955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1E0E-65DC-1666-CC81-DE68485C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3" y="1369134"/>
            <a:ext cx="50863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810E0-E777-0B76-0F06-DBC1ECAF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68" y="1853727"/>
            <a:ext cx="2095499" cy="15811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A485EF-2399-7818-D38B-B8ADA7E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“n1”</a:t>
            </a:r>
          </a:p>
        </p:txBody>
      </p:sp>
    </p:spTree>
    <p:extLst>
      <p:ext uri="{BB962C8B-B14F-4D97-AF65-F5344CB8AC3E}">
        <p14:creationId xmlns:p14="http://schemas.microsoft.com/office/powerpoint/2010/main" val="272752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n2        14.00670      N          3        sp2 nitrogen (NH2) in guanidinium group (HN=C(NH2)2)</a:t>
            </a:r>
          </a:p>
          <a:p>
            <a:r>
              <a:rPr lang="en-US" sz="1400" dirty="0"/>
              <a:t>nr        14.00670       N          3        sp2 nitrogen (NH2) in guanidinium group (HN=C(NH2)2)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/>
              <a:t>type_list.count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’C1-H5-N3’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https://en.wikipedia.org/wiki/Guanidine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742B-A588-BB6C-D2A7-FEEAE605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15" y="1146923"/>
            <a:ext cx="1047750" cy="600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FCF4F-E718-132E-5CB1-A16B754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“n2” or “nr”</a:t>
            </a:r>
          </a:p>
        </p:txBody>
      </p:sp>
    </p:spTree>
    <p:extLst>
      <p:ext uri="{BB962C8B-B14F-4D97-AF65-F5344CB8AC3E}">
        <p14:creationId xmlns:p14="http://schemas.microsoft.com/office/powerpoint/2010/main" val="277786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n_2     14.01000       N          3        nitrogen of urethane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’C3-H7-N1-O2’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https://pubchem.ncbi.nlm.nih.gov/compound/Urethane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B92A5-0BD2-62B4-991B-F10565A0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8" y="464283"/>
            <a:ext cx="2985333" cy="246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DF784-CA57-5D35-ECF3-95FD010A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7" y="1948721"/>
            <a:ext cx="5380212" cy="4355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E4B7756-C674-F370-556F-C9E04333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“n_2”</a:t>
            </a:r>
          </a:p>
        </p:txBody>
      </p:sp>
    </p:spTree>
    <p:extLst>
      <p:ext uri="{BB962C8B-B14F-4D97-AF65-F5344CB8AC3E}">
        <p14:creationId xmlns:p14="http://schemas.microsoft.com/office/powerpoint/2010/main" val="41007252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nn</a:t>
            </a:r>
            <a:r>
              <a:rPr lang="en-US" sz="1400" b="1" dirty="0"/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2541564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any</a:t>
            </a:r>
            <a:r>
              <a:rPr lang="en-US" dirty="0"/>
              <a:t>(rings1) &gt; 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/>
              <a:t>nbs1 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nn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5C83-514A-2613-CED8-64B0063A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3" y="1873570"/>
            <a:ext cx="2703028" cy="24647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9A5D1A-FF16-2C0D-0381-6D5CA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494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</a:t>
            </a:r>
            <a:r>
              <a:rPr lang="en-US" sz="1400" dirty="0"/>
              <a:t>        14.00670      N          3        sp3 nitrogen in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7319" y="462314"/>
            <a:ext cx="9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nho</a:t>
            </a:r>
            <a:r>
              <a:rPr lang="en-US" sz="1800" dirty="0"/>
              <a:t>     14.00670      N           3        sp2 nitrogen in 6 membered ring next to a carbonyl</a:t>
            </a:r>
            <a:endParaRPr lang="en-US" sz="1800" b="1" dirty="0">
              <a:solidFill>
                <a:srgbClr val="559F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B8AC7-7CB4-9B29-6A29-2C3C32A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54" y="1004467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CAA15-BBA5-D596-E264-F5A2E97BC1F1}"/>
              </a:ext>
            </a:extLst>
          </p:cNvPr>
          <p:cNvSpPr txBox="1"/>
          <p:nvPr/>
        </p:nvSpPr>
        <p:spPr>
          <a:xfrm>
            <a:off x="8054250" y="1166200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D8888-4D58-DEBB-1ED9-829FF82B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6" y="1030706"/>
            <a:ext cx="2274221" cy="2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81D01-AF7F-866D-B36A-09DD7FE4020C}"/>
              </a:ext>
            </a:extLst>
          </p:cNvPr>
          <p:cNvSpPr txBox="1"/>
          <p:nvPr/>
        </p:nvSpPr>
        <p:spPr>
          <a:xfrm>
            <a:off x="119921" y="3598680"/>
            <a:ext cx="901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‘O'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elements1: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nho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9793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ni</a:t>
            </a:r>
            <a:r>
              <a:rPr lang="en-US" sz="1800" dirty="0"/>
              <a:t>         14.00670      N           3        nitrogen in charged imidazole ring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402A-113A-F526-0EE3-27AD8A210863}"/>
              </a:ext>
            </a:extLst>
          </p:cNvPr>
          <p:cNvSpPr txBox="1"/>
          <p:nvPr/>
        </p:nvSpPr>
        <p:spPr>
          <a:xfrm>
            <a:off x="658749" y="2496061"/>
            <a:ext cx="8597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2" descr="Full structural formula">
            <a:extLst>
              <a:ext uri="{FF2B5EF4-FFF2-40B4-BE49-F238E27FC236}">
                <a16:creationId xmlns:a16="http://schemas.microsoft.com/office/drawing/2014/main" id="{2F21CCF7-3681-3F14-405B-21A7E79F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ll-and-stick model">
            <a:extLst>
              <a:ext uri="{FF2B5EF4-FFF2-40B4-BE49-F238E27FC236}">
                <a16:creationId xmlns:a16="http://schemas.microsoft.com/office/drawing/2014/main" id="{EDDAA5D0-2C51-EB04-3407-5C8A1C6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82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npc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12427" y="462314"/>
            <a:ext cx="93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npc</a:t>
            </a:r>
            <a:r>
              <a:rPr lang="en-US" sz="1800" dirty="0"/>
              <a:t>     14.00670       N          3        sp2 nitrogen in 5- or 6- membered ring and with a heavy atom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629587" y="2346731"/>
            <a:ext cx="630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neighbors</a:t>
            </a:r>
            <a:r>
              <a:rPr lang="en-US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npc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12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       14.00670      N           3        sp2 nitrogen in 5 or 6 membered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2205927" y="2346731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221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typelist: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’n3n’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51AF-5773-F3C5-8FE2-C231CDA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7" y="782156"/>
            <a:ext cx="2346273" cy="17895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D7FCB8-7BB2-6454-CF30-7504106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“n3n”</a:t>
            </a:r>
          </a:p>
        </p:txBody>
      </p:sp>
    </p:spTree>
    <p:extLst>
      <p:ext uri="{BB962C8B-B14F-4D97-AF65-F5344CB8AC3E}">
        <p14:creationId xmlns:p14="http://schemas.microsoft.com/office/powerpoint/2010/main" val="335063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      12.01115      C          3        sp2 aromatic carbon in 5-membered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5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/>
              <a:t>elements1.count(</a:t>
            </a:r>
            <a:r>
              <a:rPr lang="en-US" sz="1600" dirty="0">
                <a:solidFill>
                  <a:srgbClr val="92D050"/>
                </a:solidFill>
              </a:rPr>
              <a:t>’S’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’c5’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8FA45E-933A-495F-98A9-B3A7D5730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1AEC40-CF1E-4724-81E1-2639EBCC690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023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77BB-DB0B-B57D-B173-E23C8D3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50" y="942734"/>
            <a:ext cx="2905671" cy="2064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CD3A3B-A24D-EE18-2F47-F103685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4312306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’n4n’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B17A-B051-9290-478D-0EEAC31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4" y="745000"/>
            <a:ext cx="2767012" cy="257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“n4n”</a:t>
            </a:r>
          </a:p>
        </p:txBody>
      </p:sp>
    </p:spTree>
    <p:extLst>
      <p:ext uri="{BB962C8B-B14F-4D97-AF65-F5344CB8AC3E}">
        <p14:creationId xmlns:p14="http://schemas.microsoft.com/office/powerpoint/2010/main" val="8032225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’n4m’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70CF2-8670-7166-A721-0F9FDAF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6" y="878030"/>
            <a:ext cx="2847768" cy="26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D279C1-854E-F913-8CCD-C117B13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“n4m”</a:t>
            </a:r>
          </a:p>
        </p:txBody>
      </p:sp>
    </p:spTree>
    <p:extLst>
      <p:ext uri="{BB962C8B-B14F-4D97-AF65-F5344CB8AC3E}">
        <p14:creationId xmlns:p14="http://schemas.microsoft.com/office/powerpoint/2010/main" val="2460808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+     14.00670      N           3        protonated nitrogen in 6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+’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2C8E-19BD-2263-4EA5-E7D14A5D0030}"/>
              </a:ext>
            </a:extLst>
          </p:cNvPr>
          <p:cNvSpPr txBox="1"/>
          <p:nvPr/>
        </p:nvSpPr>
        <p:spPr>
          <a:xfrm>
            <a:off x="0" y="3998739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https://openoregon.pressbooks.pub/introductoryorganic/chapter/amine-protonation/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4ED5-3D28-CE1D-D351-54AAE0D7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382"/>
            <a:ext cx="3798522" cy="129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00C4B-B7F5-F490-4F06-B08B224C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30" y="911388"/>
            <a:ext cx="1707691" cy="2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1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      14.00670      N          4        sp3 nitrogen in protonated amines</a:t>
            </a:r>
          </a:p>
          <a:p>
            <a:r>
              <a:rPr lang="en-US" sz="1400" dirty="0"/>
              <a:t>n+      14.00670      N          4        sp3 nitrogen in protonated amines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3862376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s'      32.06400      S          1        S in thioketone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s-      32.06400      S          1        partial double sulfur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PCFF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s'      32.06400      S          1        S in thioketone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 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https://en.wikipedia.org/wiki/Thioketone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1F78-401C-D531-74F6-F5D1352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09" y="823950"/>
            <a:ext cx="1333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6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“sf”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8F1E-5A2E-4B0D-E1A7-6A92E42D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8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s3e     32.06400      S           2        sulfur  in three membered ring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s4e     32.06400      S           2        sulfur  in four membered ring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sp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32.06400      S          2        sulfur in an aromatic ring (e.g. thiophene)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sc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32.06400      S           2        sp3 sulfur in 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methionines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(C-S-C) group</a:t>
            </a:r>
          </a:p>
          <a:p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</a:rPr>
              <a:t>sh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        32.06400      S          2        sp3 sulfur in sulfhydryl (-SH) group (e.g. cysteine)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s1       32.06400      S           2        sp3 sulfur involved in (S-S) group of disulfides</a:t>
            </a:r>
          </a:p>
          <a:p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s         32.06400      S           2        sp3 sulfur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PCFF 2 connect Sulfur</a:t>
            </a:r>
          </a:p>
        </p:txBody>
      </p:sp>
    </p:spTree>
    <p:extLst>
      <p:ext uri="{BB962C8B-B14F-4D97-AF65-F5344CB8AC3E}">
        <p14:creationId xmlns:p14="http://schemas.microsoft.com/office/powerpoint/2010/main" val="13220600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s3e    32.06400      S          2        sulfur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92121" y="1979596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’s3e’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“s3e”</a:t>
            </a:r>
          </a:p>
        </p:txBody>
      </p:sp>
    </p:spTree>
    <p:extLst>
      <p:ext uri="{BB962C8B-B14F-4D97-AF65-F5344CB8AC3E}">
        <p14:creationId xmlns:p14="http://schemas.microsoft.com/office/powerpoint/2010/main" val="32629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08100" y="484317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   12.01115      C          3        sp2 aromatic carbon in 5 membered ring next to S</a:t>
            </a:r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’C’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</a:t>
            </a:r>
            <a:r>
              <a:rPr lang="en-US" sz="1700" dirty="0" err="1"/>
              <a:t>nb</a:t>
            </a:r>
            <a:r>
              <a:rPr lang="en-US" sz="1700" dirty="0"/>
              <a:t>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700" dirty="0"/>
              <a:t>	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700" dirty="0"/>
              <a:t>ring_size == </a:t>
            </a:r>
            <a:r>
              <a:rPr lang="en-US" sz="1700" b="1" dirty="0">
                <a:solidFill>
                  <a:srgbClr val="FFC000"/>
                </a:solidFill>
              </a:rPr>
              <a:t>5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’S’</a:t>
            </a:r>
            <a:r>
              <a:rPr lang="en-US" sz="1800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b="1" dirty="0"/>
              <a:t>:</a:t>
            </a:r>
          </a:p>
          <a:p>
            <a:r>
              <a:rPr lang="en-US" sz="1700" dirty="0"/>
              <a:t>	 	</a:t>
            </a:r>
            <a:r>
              <a:rPr lang="en-US" sz="1600" dirty="0"/>
              <a:t>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700" dirty="0">
                <a:solidFill>
                  <a:srgbClr val="92D050"/>
                </a:solidFill>
              </a:rPr>
              <a:t>’cs’</a:t>
            </a:r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DE3A5-6B51-9C4C-FAC7-6B29DF206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85102"/>
              </p:ext>
            </p:extLst>
          </p:nvPr>
        </p:nvGraphicFramePr>
        <p:xfrm>
          <a:off x="4222751" y="1052709"/>
          <a:ext cx="1566862" cy="12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30677" imgH="755496" progId="ChemDraw.Document.6.0">
                  <p:embed/>
                </p:oleObj>
              </mc:Choice>
              <mc:Fallback>
                <p:oleObj name="CS ChemDraw Drawing" r:id="rId2" imgW="930677" imgH="755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1" y="1052709"/>
                        <a:ext cx="1566862" cy="1272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656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s4e    32.06400      S          2        sulfur  in four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’s4e’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“s4e”</a:t>
            </a:r>
          </a:p>
        </p:txBody>
      </p:sp>
    </p:spTree>
    <p:extLst>
      <p:ext uri="{BB962C8B-B14F-4D97-AF65-F5344CB8AC3E}">
        <p14:creationId xmlns:p14="http://schemas.microsoft.com/office/powerpoint/2010/main" val="10897105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</a:t>
            </a:r>
            <a:r>
              <a:rPr lang="en-US" sz="1400" dirty="0"/>
              <a:t>      32.06400      S          2        sulfur in an aromatic ring (e.g. thiophene)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</a:t>
            </a:r>
            <a:r>
              <a:rPr lang="en-US" dirty="0"/>
              <a:t>&gt;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sp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177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</a:t>
            </a:r>
            <a:r>
              <a:rPr lang="en-US" sz="1400" dirty="0"/>
              <a:t>      32.06400      S          2        sp3 sulfur in </a:t>
            </a:r>
            <a:r>
              <a:rPr lang="en-US" sz="1400" dirty="0" err="1"/>
              <a:t>methionines</a:t>
            </a:r>
            <a:r>
              <a:rPr lang="en-US" sz="1400" dirty="0"/>
              <a:t> (C-S-C) group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sc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75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</a:t>
            </a:r>
            <a:r>
              <a:rPr lang="en-US" sz="1400" dirty="0"/>
              <a:t>      32.06400      S          2        sp3 sulfur in sulfhydryl (-SH) group (e.g. cysteine) 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4" y="2571750"/>
            <a:ext cx="778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0" y="3770696"/>
            <a:ext cx="92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https://en.wikibooks.org/wiki/Structural_Biochemistry/Organic_Chemistry/Organic_Functional_Group/Sulfhydryl#:~:text=A%20sulfhydryl%20is%20a%20functional,great%20affinity%20for%20soft%20metals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8D907-2D77-24C8-EFE6-EACDE6DE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8" y="443217"/>
            <a:ext cx="2095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8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s1      32.06400      S          2        sp3 sulfur involved in (S-S) group of disulfides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465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’s1’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“s1”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A5636-EFDE-DB36-C07B-CC344295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4" y="289021"/>
            <a:ext cx="142875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65479-592A-19EC-39DC-7FA2C251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4" y="2305089"/>
            <a:ext cx="1428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449705" y="3994879"/>
            <a:ext cx="40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https://en.wikipedia.org/wiki/Disulfide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sz="1400" dirty="0"/>
          </a:p>
          <a:p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PCFF 4 connect Sulfur</a:t>
            </a:r>
          </a:p>
        </p:txBody>
      </p:sp>
    </p:spTree>
    <p:extLst>
      <p:ext uri="{BB962C8B-B14F-4D97-AF65-F5344CB8AC3E}">
        <p14:creationId xmlns:p14="http://schemas.microsoft.com/office/powerpoint/2010/main" val="9824412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060CE8F-3F4F-B64C-15D5-6A89527C7C99}"/>
              </a:ext>
            </a:extLst>
          </p:cNvPr>
          <p:cNvSpPr txBox="1">
            <a:spLocks/>
          </p:cNvSpPr>
          <p:nvPr/>
        </p:nvSpPr>
        <p:spPr>
          <a:xfrm>
            <a:off x="-1" y="4825"/>
            <a:ext cx="9143999" cy="56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1B42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4-Connect Sulfur “sf”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954B117-B39B-382F-0FE9-520B613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/>
          <a:p>
            <a:fld id="{7D05A16B-A115-6449-96DF-12C992027DE9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BACB8-F227-C220-8BA5-C4771B095348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CCA7D-44A9-CB67-1A0A-804369BE67CF}"/>
              </a:ext>
            </a:extLst>
          </p:cNvPr>
          <p:cNvSpPr txBox="1"/>
          <p:nvPr/>
        </p:nvSpPr>
        <p:spPr>
          <a:xfrm>
            <a:off x="746453" y="2315328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69E82-55C9-6C81-E3BA-E0503864A521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BDFEA9-D2AF-CE69-B65C-9DE1EC79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580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sio     28.08600     Si          4        siloxane silicon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si       28.08600     Si          4        silicon atom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sz      28.08600     Si          4        silicon atom in zeolites</a:t>
            </a:r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</a:t>
            </a:r>
            <a:r>
              <a:rPr lang="en-US" dirty="0" err="1"/>
              <a:t>sio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sio     28.08600     Si          4         siloxane silicon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’Si’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sio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52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        30.97380      P          4        general phosphorous atom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p=      30.97380      P          5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phosphazene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phosphorous atom</a:t>
            </a:r>
            <a:endParaRPr lang="it-IT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27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18933</TotalTime>
  <Words>8096</Words>
  <Application>Microsoft Office PowerPoint</Application>
  <PresentationFormat>On-screen Show (16:9)</PresentationFormat>
  <Paragraphs>898</Paragraphs>
  <Slides>102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6" baseType="lpstr">
      <vt:lpstr>Arial</vt:lpstr>
      <vt:lpstr>Calibri</vt:lpstr>
      <vt:lpstr>Office Theme</vt:lpstr>
      <vt:lpstr>CS ChemDraw Drawing</vt:lpstr>
      <vt:lpstr>Atom Typing Color Nomenclature</vt:lpstr>
      <vt:lpstr>Sp1 Carbon</vt:lpstr>
      <vt:lpstr>Sp1 Carbon</vt:lpstr>
      <vt:lpstr>Sp2 Carbon</vt:lpstr>
      <vt:lpstr>Sp2 Carbon “c+”</vt:lpstr>
      <vt:lpstr>Sp2 Carbon “cr”</vt:lpstr>
      <vt:lpstr>Sp2 Carbon “c-”</vt:lpstr>
      <vt:lpstr>Sp2 Carbon “c5”</vt:lpstr>
      <vt:lpstr>Sp2 Carbon “cs”</vt:lpstr>
      <vt:lpstr>Sp2 Carbon “cp”</vt:lpstr>
      <vt:lpstr>Sp2 Carbon “c_0”</vt:lpstr>
      <vt:lpstr>Sp2 Carbon “c_1”</vt:lpstr>
      <vt:lpstr>Sp2 Carbon “c_2”</vt:lpstr>
      <vt:lpstr>Sp2 Carbon “cz”</vt:lpstr>
      <vt:lpstr>Sp2 Carbon “ci”</vt:lpstr>
      <vt:lpstr>Sp2 Carbon “c=”</vt:lpstr>
      <vt:lpstr>Sp2 Carbon “c=1”</vt:lpstr>
      <vt:lpstr>Sp2 Carbon non-aromatic assumed</vt:lpstr>
      <vt:lpstr>Sp3 Carbon</vt:lpstr>
      <vt:lpstr>Sp3 Carbon “c3h”</vt:lpstr>
      <vt:lpstr>Sp3 Carbon “c3m”</vt:lpstr>
      <vt:lpstr>Sp3 Carbon “c4h”</vt:lpstr>
      <vt:lpstr>Sp3 Carbon “c4m”</vt:lpstr>
      <vt:lpstr>Sp3 Carbon “c_a”</vt:lpstr>
      <vt:lpstr>Sp3 Carbon “cg”</vt:lpstr>
      <vt:lpstr>Sp3 Carbon “co”</vt:lpstr>
      <vt:lpstr>Sp3 Carbon “coh”</vt:lpstr>
      <vt:lpstr>Sp3 Carbon “c1”</vt:lpstr>
      <vt:lpstr>Sp3 Carbon “c2”</vt:lpstr>
      <vt:lpstr>Sp3 Carbon “c3”</vt:lpstr>
      <vt:lpstr>Atom Typing Color Nomenclature</vt:lpstr>
      <vt:lpstr>Hydrogen</vt:lpstr>
      <vt:lpstr>Hydrogen “hi”</vt:lpstr>
      <vt:lpstr>Hydrogen “hc”</vt:lpstr>
      <vt:lpstr>Hydrogen “hw”</vt:lpstr>
      <vt:lpstr>Hydrogen “hos”</vt:lpstr>
      <vt:lpstr>Hydrogen “ho2”</vt:lpstr>
      <vt:lpstr>Hydrogen “ho”</vt:lpstr>
      <vt:lpstr>Hydrogen “hn2”</vt:lpstr>
      <vt:lpstr>Hydrogen “hn”</vt:lpstr>
      <vt:lpstr>Hydrogen “h*”</vt:lpstr>
      <vt:lpstr>Hydrogen “hsi”</vt:lpstr>
      <vt:lpstr>Hydrogen “hs”</vt:lpstr>
      <vt:lpstr>Hydrogen “hdm”</vt:lpstr>
      <vt:lpstr>Hydrogen “h”</vt:lpstr>
      <vt:lpstr>Oxygen 1 Connects</vt:lpstr>
      <vt:lpstr>1-Connect Oxygen “o_1” and “oo”</vt:lpstr>
      <vt:lpstr>1-Connect Oxygen “o=”</vt:lpstr>
      <vt:lpstr>1-Connect Oxygen “o-”</vt:lpstr>
      <vt:lpstr>Oxygen 2 Connects</vt:lpstr>
      <vt:lpstr>2-Connect Oxygen “o*”</vt:lpstr>
      <vt:lpstr>2-Connect Oxygen “oz”</vt:lpstr>
      <vt:lpstr>2-Connect Oxygen “o_2” or “oe”</vt:lpstr>
      <vt:lpstr>2-Connect Oxygen “oc” or “oe”</vt:lpstr>
      <vt:lpstr>2-Connect Oxygen “o3e”</vt:lpstr>
      <vt:lpstr>2-Connect Oxygen “o4e”</vt:lpstr>
      <vt:lpstr>2-Connect Oxygen “op”</vt:lpstr>
      <vt:lpstr>2-Connect Oxygen “osh”</vt:lpstr>
      <vt:lpstr>2-Connect Oxygen “osi” or “oss”</vt:lpstr>
      <vt:lpstr>2-Connect Oxygen “oh”</vt:lpstr>
      <vt:lpstr>Oxygen 3 Connects</vt:lpstr>
      <vt:lpstr>3-Connect Oxygen “ob”</vt:lpstr>
      <vt:lpstr>1 connect Nitrogen</vt:lpstr>
      <vt:lpstr>2 connect Nitrogen</vt:lpstr>
      <vt:lpstr>2-Connect Nitrogen “np”</vt:lpstr>
      <vt:lpstr>2-Connect Nitrogen “n=1”</vt:lpstr>
      <vt:lpstr>2-Connect Nitrogen “n=2”</vt:lpstr>
      <vt:lpstr>2-Connect Nitrogen “n=”</vt:lpstr>
      <vt:lpstr>3 connect Nitrogen</vt:lpstr>
      <vt:lpstr>3-Connect Nitrogen “n1”</vt:lpstr>
      <vt:lpstr>3-Connect Nitrogen “n2” or “nr”</vt:lpstr>
      <vt:lpstr>3-Connect Nitrogen “n_2”</vt:lpstr>
      <vt:lpstr>3-Connect Nitrogen “nn”</vt:lpstr>
      <vt:lpstr>3-Connect Nitrogen “na”</vt:lpstr>
      <vt:lpstr>3-Connect Nitrogen “nho”</vt:lpstr>
      <vt:lpstr>3-Connect Nitrogen “ni”</vt:lpstr>
      <vt:lpstr>3-Connect Nitrogen “npc”</vt:lpstr>
      <vt:lpstr>3-Connect Nitrogen “nh”</vt:lpstr>
      <vt:lpstr>3-Connect Nitrogen “n3n”</vt:lpstr>
      <vt:lpstr>3-Connect Nitrogen “n3m”</vt:lpstr>
      <vt:lpstr>3-Connect Nitrogen “n4n”</vt:lpstr>
      <vt:lpstr>3-Connect Nitrogen “n4m”</vt:lpstr>
      <vt:lpstr>3-Connect Nitrogen “nh+”</vt:lpstr>
      <vt:lpstr>4 connect Nitrogen</vt:lpstr>
      <vt:lpstr>1 connect Sulfur</vt:lpstr>
      <vt:lpstr>1 Connect Sulfur “s’”</vt:lpstr>
      <vt:lpstr>1 Connect Sulfur “sf”</vt:lpstr>
      <vt:lpstr>2 connect Sulfur</vt:lpstr>
      <vt:lpstr>2-Connect Nitrogen “s3e”</vt:lpstr>
      <vt:lpstr>2-Connect Nitrogen “s4e”</vt:lpstr>
      <vt:lpstr>2-Connect Nitrogen “sp”</vt:lpstr>
      <vt:lpstr>2-Connect Nitrogen “sc”</vt:lpstr>
      <vt:lpstr>2-Connect Nitrogen “sh”</vt:lpstr>
      <vt:lpstr>2-Connect Nitrogen “s1”</vt:lpstr>
      <vt:lpstr>4 connect Sulfur</vt:lpstr>
      <vt:lpstr>PowerPoint Presentation</vt:lpstr>
      <vt:lpstr>4 connect silicon</vt:lpstr>
      <vt:lpstr>2-Connect Oxygen “sio”</vt:lpstr>
      <vt:lpstr>Phosphorous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 Kemppainen</cp:lastModifiedBy>
  <cp:revision>1255</cp:revision>
  <dcterms:created xsi:type="dcterms:W3CDTF">2020-08-13T14:46:37Z</dcterms:created>
  <dcterms:modified xsi:type="dcterms:W3CDTF">2025-03-28T13:46:22Z</dcterms:modified>
</cp:coreProperties>
</file>