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476" r:id="rId2"/>
    <p:sldId id="451" r:id="rId3"/>
    <p:sldId id="439" r:id="rId4"/>
    <p:sldId id="440" r:id="rId5"/>
    <p:sldId id="441" r:id="rId6"/>
    <p:sldId id="449" r:id="rId7"/>
    <p:sldId id="442" r:id="rId8"/>
    <p:sldId id="592" r:id="rId9"/>
    <p:sldId id="444" r:id="rId10"/>
    <p:sldId id="475" r:id="rId11"/>
    <p:sldId id="504" r:id="rId12"/>
    <p:sldId id="450" r:id="rId13"/>
    <p:sldId id="452" r:id="rId14"/>
    <p:sldId id="459" r:id="rId15"/>
    <p:sldId id="472" r:id="rId16"/>
    <p:sldId id="509" r:id="rId17"/>
    <p:sldId id="510" r:id="rId18"/>
    <p:sldId id="460" r:id="rId19"/>
    <p:sldId id="461" r:id="rId20"/>
    <p:sldId id="462" r:id="rId21"/>
    <p:sldId id="463" r:id="rId22"/>
    <p:sldId id="593" r:id="rId23"/>
    <p:sldId id="453" r:id="rId24"/>
    <p:sldId id="507" r:id="rId25"/>
    <p:sldId id="508" r:id="rId26"/>
    <p:sldId id="465" r:id="rId27"/>
    <p:sldId id="490" r:id="rId28"/>
    <p:sldId id="466" r:id="rId29"/>
    <p:sldId id="518" r:id="rId30"/>
    <p:sldId id="520" r:id="rId31"/>
    <p:sldId id="470" r:id="rId32"/>
    <p:sldId id="492" r:id="rId33"/>
    <p:sldId id="594" r:id="rId34"/>
    <p:sldId id="534" r:id="rId35"/>
    <p:sldId id="480" r:id="rId36"/>
    <p:sldId id="538" r:id="rId37"/>
    <p:sldId id="483" r:id="rId38"/>
    <p:sldId id="595" r:id="rId39"/>
    <p:sldId id="479" r:id="rId40"/>
    <p:sldId id="481" r:id="rId41"/>
    <p:sldId id="485" r:id="rId42"/>
    <p:sldId id="541" r:id="rId43"/>
    <p:sldId id="498" r:id="rId44"/>
    <p:sldId id="499" r:id="rId45"/>
    <p:sldId id="581" r:id="rId46"/>
    <p:sldId id="549" r:id="rId47"/>
    <p:sldId id="550" r:id="rId48"/>
    <p:sldId id="546" r:id="rId49"/>
    <p:sldId id="500" r:id="rId50"/>
    <p:sldId id="567" r:id="rId51"/>
    <p:sldId id="566" r:id="rId52"/>
    <p:sldId id="552" r:id="rId53"/>
    <p:sldId id="554" r:id="rId54"/>
    <p:sldId id="555" r:id="rId55"/>
    <p:sldId id="556" r:id="rId56"/>
    <p:sldId id="553" r:id="rId57"/>
    <p:sldId id="557" r:id="rId58"/>
    <p:sldId id="559" r:id="rId59"/>
    <p:sldId id="560" r:id="rId60"/>
    <p:sldId id="561" r:id="rId61"/>
    <p:sldId id="597" r:id="rId62"/>
    <p:sldId id="562" r:id="rId63"/>
    <p:sldId id="563" r:id="rId64"/>
    <p:sldId id="596" r:id="rId65"/>
    <p:sldId id="501" r:id="rId66"/>
    <p:sldId id="568" r:id="rId67"/>
    <p:sldId id="569" r:id="rId68"/>
    <p:sldId id="573" r:id="rId69"/>
    <p:sldId id="574" r:id="rId70"/>
    <p:sldId id="578" r:id="rId71"/>
    <p:sldId id="575" r:id="rId72"/>
    <p:sldId id="598" r:id="rId73"/>
    <p:sldId id="577" r:id="rId74"/>
    <p:sldId id="576" r:id="rId75"/>
    <p:sldId id="583" r:id="rId76"/>
    <p:sldId id="599" r:id="rId77"/>
    <p:sldId id="591" r:id="rId78"/>
    <p:sldId id="590" r:id="rId79"/>
    <p:sldId id="274" r:id="rId8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F5A"/>
    <a:srgbClr val="89C653"/>
    <a:srgbClr val="00AEED"/>
    <a:srgbClr val="1B4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0"/>
    <p:restoredTop sz="85311" autoAdjust="0"/>
  </p:normalViewPr>
  <p:slideViewPr>
    <p:cSldViewPr snapToGrid="0" snapToObjects="1">
      <p:cViewPr varScale="1">
        <p:scale>
          <a:sx n="150" d="100"/>
          <a:sy n="150" d="100"/>
        </p:scale>
        <p:origin x="360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640F-BD89-1B4E-8DE6-6BC8D159B288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8A78-067E-104B-9148-B7E052270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53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B8903-371A-0A4A-9A08-C84E682E1EA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B815-26CF-5743-BBFF-F922E8E6DF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52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E564D-912E-9240-B4A2-75A94D1CFB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02D92D0-C90C-A34A-9EB1-178F0D25052B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AFED3-DB26-904D-885F-CE0B5358F44A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54F90E1-FD40-704D-91D2-4F76E83111FC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51EF0AC0-BF17-8246-A30E-98CD48805034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81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C7D1145-C484-D046-AF85-5FD96D14205F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BD6151-82F4-B943-8EED-D6B88A06E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87E3EC8-06BD-E942-AFC9-BF1F6366C0A2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69EA9-1482-294C-AE06-62A51ABABEC0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6778F0E-0FED-9241-9656-D8EA75F3F5E3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F6EFBB-0228-0346-B872-78850AB6F02E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49493E-63BB-9E4A-B164-0A7353B0B545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C59991-F6D9-E849-BEF9-CD392710D0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E8CECB5-F290-6749-AAA3-ACABF178C333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A7A43678-C233-6E4E-B83D-DD58D7DC8351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7833AAA-507C-8545-B35B-D9A5EB387250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C5F3CB-BB65-1040-8D3F-C26DC234495E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2AC9DC-D244-5E4C-B6B2-1C04220D844A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2BE290-8952-F746-B3E0-A86D9B470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83260A-1FDA-494A-A9FB-D05E7AF1224D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32BB3-CDCC-5A40-8BB7-29B74CDCAA01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78320F5-24EC-C84D-B19B-09F740A5EF7A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1FAB766-6763-C34F-AE72-91B036EB8A96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018627-9F4C-AC4B-99A8-6723915B5EC0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D429-4564-3949-82F5-7E48116C0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A2C67D3-E002-8C42-A084-C519659386F8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E5C56BB-A7B3-5740-AB5D-8D54C854351E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ACC4A0-8A3F-6442-9A6F-112D7E96FF63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AD6386-4014-B948-9D03-290A26892028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ly,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A16B-A115-6449-96DF-12C992027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4" r:id="rId5"/>
    <p:sldLayoutId id="2147483663" r:id="rId6"/>
    <p:sldLayoutId id="2147483655" r:id="rId7"/>
    <p:sldLayoutId id="2147483664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xid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xid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oldit.fandom.com/wiki/Alpha_carbon" TargetMode="External"/><Relationship Id="rId2" Type="http://schemas.openxmlformats.org/officeDocument/2006/relationships/hyperlink" Target="https://en.wikipedia.org/wiki/Amino_acid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Glyc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Acetal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Aceta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eolit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Courses/Athabasca_University/Chemistry_350%3A_Organic_Chemistry_I/01%3A_Structure_and_Bonding/1.11%3A_Hybridization_of_Nitrogen_Oxygen_Phosphorus_and_Sulfur" TargetMode="External"/><Relationship Id="rId2" Type="http://schemas.openxmlformats.org/officeDocument/2006/relationships/hyperlink" Target="https://en.wikipedia.org/wiki/Este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en.wikipedia.org/wiki/Ether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en.wikipedia.org/wiki/Acetal" TargetMode="External"/><Relationship Id="rId4" Type="http://schemas.openxmlformats.org/officeDocument/2006/relationships/hyperlink" Target="https://en.wikipedia.org/wiki/Alkyl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en.wikipedia.org/wiki/Ether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en.wikipedia.org/wiki/Acetal" TargetMode="External"/><Relationship Id="rId4" Type="http://schemas.openxmlformats.org/officeDocument/2006/relationships/hyperlink" Target="https://en.wikipedia.org/wiki/Alky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droxy_group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Guanidine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Arginin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en.wikipedia.org/wiki/Guanidine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openoregon.pressbooks.pub/introductoryorganic/chapter/amine-protonati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Argin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itro_compound#:~:text=The%20nitro%20group%20is%20one,nitro%20group%20can%20be%20acidic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Carboxylate#:~:text=A%20carboxylate%20is%20the%20conjugate,or%20RCO2R%E2%80%B2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en.wikipedia.org/wiki/Methionine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en.wikipedia.org/wiki/Methionine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n.wikibooks.org/wiki/Structural_Biochemistry/Organic_Chemistry/Organic_Functional_Group/Sulfhydryl#:~:text=A%20sulfhydryl%20is%20a%20functional,great%20affinity%20for%20soft%20metals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Disulfide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solidFill>
                  <a:srgbClr val="559F5A"/>
                </a:solidFill>
                <a:highlight>
                  <a:srgbClr val="C0C0C0"/>
                </a:highlight>
              </a:rPr>
              <a:t>Highlighted in grey </a:t>
            </a:r>
            <a:r>
              <a:rPr lang="en-US" dirty="0">
                <a:solidFill>
                  <a:srgbClr val="559F5A"/>
                </a:solidFill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81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“c5”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c5       12.01115      C          3        sp2 aromatic carbon in 5-membered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03250" y="2740577"/>
            <a:ext cx="8540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’C’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nb</a:t>
            </a:r>
            <a:r>
              <a:rPr lang="en-US" sz="1600" dirty="0"/>
              <a:t>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dirty="0"/>
              <a:t>:</a:t>
            </a:r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5 Member Ring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600" dirty="0"/>
              <a:t>ring_size == </a:t>
            </a:r>
            <a:r>
              <a:rPr lang="en-US" sz="1600" b="1" dirty="0">
                <a:solidFill>
                  <a:srgbClr val="FFC000"/>
                </a:solidFill>
              </a:rPr>
              <a:t>5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/>
              <a:t>elements1.count(</a:t>
            </a:r>
            <a:r>
              <a:rPr lang="en-US" sz="1600" dirty="0">
                <a:solidFill>
                  <a:srgbClr val="92D050"/>
                </a:solidFill>
              </a:rPr>
              <a:t>’S’</a:t>
            </a:r>
            <a:r>
              <a:rPr lang="en-US" sz="1600" dirty="0"/>
              <a:t>) == </a:t>
            </a:r>
            <a:r>
              <a:rPr lang="en-US" sz="1600" b="1" dirty="0">
                <a:solidFill>
                  <a:srgbClr val="FFC000"/>
                </a:solidFill>
              </a:rPr>
              <a:t>0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’c5’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48FA45E-933A-495F-98A9-B3A7D5730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2490" y="1089378"/>
          <a:ext cx="3612986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62810" imgH="1837416" progId="ChemDraw.Document.6.0">
                  <p:embed/>
                </p:oleObj>
              </mc:Choice>
              <mc:Fallback>
                <p:oleObj name="CS ChemDraw Drawing" r:id="rId2" imgW="4062810" imgH="1837416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48FA45E-933A-495F-98A9-B3A7D5730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490" y="1089378"/>
                        <a:ext cx="3612986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1AEC40-CF1E-4724-81E1-2639EBCC6900}"/>
              </a:ext>
            </a:extLst>
          </p:cNvPr>
          <p:cNvSpPr/>
          <p:nvPr/>
        </p:nvSpPr>
        <p:spPr>
          <a:xfrm>
            <a:off x="3812058" y="1489660"/>
            <a:ext cx="1593850" cy="969433"/>
          </a:xfrm>
          <a:custGeom>
            <a:avLst/>
            <a:gdLst>
              <a:gd name="connsiteX0" fmla="*/ 381000 w 1593850"/>
              <a:gd name="connsiteY0" fmla="*/ 82550 h 969433"/>
              <a:gd name="connsiteX1" fmla="*/ 234950 w 1593850"/>
              <a:gd name="connsiteY1" fmla="*/ 50800 h 969433"/>
              <a:gd name="connsiteX2" fmla="*/ 133350 w 1593850"/>
              <a:gd name="connsiteY2" fmla="*/ 44450 h 969433"/>
              <a:gd name="connsiteX3" fmla="*/ 101600 w 1593850"/>
              <a:gd name="connsiteY3" fmla="*/ 38100 h 969433"/>
              <a:gd name="connsiteX4" fmla="*/ 63500 w 1593850"/>
              <a:gd name="connsiteY4" fmla="*/ 57150 h 969433"/>
              <a:gd name="connsiteX5" fmla="*/ 19050 w 1593850"/>
              <a:gd name="connsiteY5" fmla="*/ 114300 h 969433"/>
              <a:gd name="connsiteX6" fmla="*/ 6350 w 1593850"/>
              <a:gd name="connsiteY6" fmla="*/ 196850 h 969433"/>
              <a:gd name="connsiteX7" fmla="*/ 0 w 1593850"/>
              <a:gd name="connsiteY7" fmla="*/ 215900 h 969433"/>
              <a:gd name="connsiteX8" fmla="*/ 6350 w 1593850"/>
              <a:gd name="connsiteY8" fmla="*/ 285750 h 969433"/>
              <a:gd name="connsiteX9" fmla="*/ 44450 w 1593850"/>
              <a:gd name="connsiteY9" fmla="*/ 355600 h 969433"/>
              <a:gd name="connsiteX10" fmla="*/ 95250 w 1593850"/>
              <a:gd name="connsiteY10" fmla="*/ 406400 h 969433"/>
              <a:gd name="connsiteX11" fmla="*/ 158750 w 1593850"/>
              <a:gd name="connsiteY11" fmla="*/ 450850 h 969433"/>
              <a:gd name="connsiteX12" fmla="*/ 203200 w 1593850"/>
              <a:gd name="connsiteY12" fmla="*/ 476250 h 969433"/>
              <a:gd name="connsiteX13" fmla="*/ 222250 w 1593850"/>
              <a:gd name="connsiteY13" fmla="*/ 501650 h 969433"/>
              <a:gd name="connsiteX14" fmla="*/ 260350 w 1593850"/>
              <a:gd name="connsiteY14" fmla="*/ 533400 h 969433"/>
              <a:gd name="connsiteX15" fmla="*/ 285750 w 1593850"/>
              <a:gd name="connsiteY15" fmla="*/ 571500 h 969433"/>
              <a:gd name="connsiteX16" fmla="*/ 298450 w 1593850"/>
              <a:gd name="connsiteY16" fmla="*/ 590550 h 969433"/>
              <a:gd name="connsiteX17" fmla="*/ 317500 w 1593850"/>
              <a:gd name="connsiteY17" fmla="*/ 615950 h 969433"/>
              <a:gd name="connsiteX18" fmla="*/ 330200 w 1593850"/>
              <a:gd name="connsiteY18" fmla="*/ 641350 h 969433"/>
              <a:gd name="connsiteX19" fmla="*/ 374650 w 1593850"/>
              <a:gd name="connsiteY19" fmla="*/ 704850 h 969433"/>
              <a:gd name="connsiteX20" fmla="*/ 406400 w 1593850"/>
              <a:gd name="connsiteY20" fmla="*/ 762000 h 969433"/>
              <a:gd name="connsiteX21" fmla="*/ 450850 w 1593850"/>
              <a:gd name="connsiteY21" fmla="*/ 806450 h 969433"/>
              <a:gd name="connsiteX22" fmla="*/ 508000 w 1593850"/>
              <a:gd name="connsiteY22" fmla="*/ 876300 h 969433"/>
              <a:gd name="connsiteX23" fmla="*/ 527050 w 1593850"/>
              <a:gd name="connsiteY23" fmla="*/ 895350 h 969433"/>
              <a:gd name="connsiteX24" fmla="*/ 546100 w 1593850"/>
              <a:gd name="connsiteY24" fmla="*/ 901700 h 969433"/>
              <a:gd name="connsiteX25" fmla="*/ 565150 w 1593850"/>
              <a:gd name="connsiteY25" fmla="*/ 914400 h 969433"/>
              <a:gd name="connsiteX26" fmla="*/ 609600 w 1593850"/>
              <a:gd name="connsiteY26" fmla="*/ 933450 h 969433"/>
              <a:gd name="connsiteX27" fmla="*/ 654050 w 1593850"/>
              <a:gd name="connsiteY27" fmla="*/ 946150 h 969433"/>
              <a:gd name="connsiteX28" fmla="*/ 723900 w 1593850"/>
              <a:gd name="connsiteY28" fmla="*/ 952500 h 969433"/>
              <a:gd name="connsiteX29" fmla="*/ 863600 w 1593850"/>
              <a:gd name="connsiteY29" fmla="*/ 965200 h 969433"/>
              <a:gd name="connsiteX30" fmla="*/ 1054100 w 1593850"/>
              <a:gd name="connsiteY30" fmla="*/ 939800 h 969433"/>
              <a:gd name="connsiteX31" fmla="*/ 1073150 w 1593850"/>
              <a:gd name="connsiteY31" fmla="*/ 927100 h 969433"/>
              <a:gd name="connsiteX32" fmla="*/ 1079500 w 1593850"/>
              <a:gd name="connsiteY32" fmla="*/ 908050 h 969433"/>
              <a:gd name="connsiteX33" fmla="*/ 1123950 w 1593850"/>
              <a:gd name="connsiteY33" fmla="*/ 857250 h 969433"/>
              <a:gd name="connsiteX34" fmla="*/ 1130300 w 1593850"/>
              <a:gd name="connsiteY34" fmla="*/ 838200 h 969433"/>
              <a:gd name="connsiteX35" fmla="*/ 1136650 w 1593850"/>
              <a:gd name="connsiteY35" fmla="*/ 812800 h 969433"/>
              <a:gd name="connsiteX36" fmla="*/ 1168400 w 1593850"/>
              <a:gd name="connsiteY36" fmla="*/ 768350 h 969433"/>
              <a:gd name="connsiteX37" fmla="*/ 1187450 w 1593850"/>
              <a:gd name="connsiteY37" fmla="*/ 749300 h 969433"/>
              <a:gd name="connsiteX38" fmla="*/ 1257300 w 1593850"/>
              <a:gd name="connsiteY38" fmla="*/ 654050 h 969433"/>
              <a:gd name="connsiteX39" fmla="*/ 1282700 w 1593850"/>
              <a:gd name="connsiteY39" fmla="*/ 641350 h 969433"/>
              <a:gd name="connsiteX40" fmla="*/ 1308100 w 1593850"/>
              <a:gd name="connsiteY40" fmla="*/ 615950 h 969433"/>
              <a:gd name="connsiteX41" fmla="*/ 1377950 w 1593850"/>
              <a:gd name="connsiteY41" fmla="*/ 584200 h 969433"/>
              <a:gd name="connsiteX42" fmla="*/ 1422400 w 1593850"/>
              <a:gd name="connsiteY42" fmla="*/ 558800 h 969433"/>
              <a:gd name="connsiteX43" fmla="*/ 1447800 w 1593850"/>
              <a:gd name="connsiteY43" fmla="*/ 546100 h 969433"/>
              <a:gd name="connsiteX44" fmla="*/ 1485900 w 1593850"/>
              <a:gd name="connsiteY44" fmla="*/ 520700 h 969433"/>
              <a:gd name="connsiteX45" fmla="*/ 1524000 w 1593850"/>
              <a:gd name="connsiteY45" fmla="*/ 476250 h 969433"/>
              <a:gd name="connsiteX46" fmla="*/ 1549400 w 1593850"/>
              <a:gd name="connsiteY46" fmla="*/ 457200 h 969433"/>
              <a:gd name="connsiteX47" fmla="*/ 1568450 w 1593850"/>
              <a:gd name="connsiteY47" fmla="*/ 425450 h 969433"/>
              <a:gd name="connsiteX48" fmla="*/ 1581150 w 1593850"/>
              <a:gd name="connsiteY48" fmla="*/ 381000 h 969433"/>
              <a:gd name="connsiteX49" fmla="*/ 1593850 w 1593850"/>
              <a:gd name="connsiteY49" fmla="*/ 349250 h 969433"/>
              <a:gd name="connsiteX50" fmla="*/ 1587500 w 1593850"/>
              <a:gd name="connsiteY50" fmla="*/ 228600 h 969433"/>
              <a:gd name="connsiteX51" fmla="*/ 1581150 w 1593850"/>
              <a:gd name="connsiteY51" fmla="*/ 209550 h 969433"/>
              <a:gd name="connsiteX52" fmla="*/ 1568450 w 1593850"/>
              <a:gd name="connsiteY52" fmla="*/ 190500 h 969433"/>
              <a:gd name="connsiteX53" fmla="*/ 1549400 w 1593850"/>
              <a:gd name="connsiteY53" fmla="*/ 139700 h 969433"/>
              <a:gd name="connsiteX54" fmla="*/ 1504950 w 1593850"/>
              <a:gd name="connsiteY54" fmla="*/ 133350 h 969433"/>
              <a:gd name="connsiteX55" fmla="*/ 1454150 w 1593850"/>
              <a:gd name="connsiteY55" fmla="*/ 120650 h 969433"/>
              <a:gd name="connsiteX56" fmla="*/ 1371600 w 1593850"/>
              <a:gd name="connsiteY56" fmla="*/ 88900 h 969433"/>
              <a:gd name="connsiteX57" fmla="*/ 1346200 w 1593850"/>
              <a:gd name="connsiteY57" fmla="*/ 82550 h 969433"/>
              <a:gd name="connsiteX58" fmla="*/ 1282700 w 1593850"/>
              <a:gd name="connsiteY58" fmla="*/ 57150 h 969433"/>
              <a:gd name="connsiteX59" fmla="*/ 1200150 w 1593850"/>
              <a:gd name="connsiteY59" fmla="*/ 44450 h 969433"/>
              <a:gd name="connsiteX60" fmla="*/ 1181100 w 1593850"/>
              <a:gd name="connsiteY60" fmla="*/ 31750 h 969433"/>
              <a:gd name="connsiteX61" fmla="*/ 1136650 w 1593850"/>
              <a:gd name="connsiteY61" fmla="*/ 12700 h 969433"/>
              <a:gd name="connsiteX62" fmla="*/ 1098550 w 1593850"/>
              <a:gd name="connsiteY62" fmla="*/ 6350 h 969433"/>
              <a:gd name="connsiteX63" fmla="*/ 1073150 w 1593850"/>
              <a:gd name="connsiteY63" fmla="*/ 0 h 969433"/>
              <a:gd name="connsiteX64" fmla="*/ 958850 w 1593850"/>
              <a:gd name="connsiteY64" fmla="*/ 6350 h 969433"/>
              <a:gd name="connsiteX65" fmla="*/ 869950 w 1593850"/>
              <a:gd name="connsiteY65" fmla="*/ 19050 h 969433"/>
              <a:gd name="connsiteX66" fmla="*/ 844550 w 1593850"/>
              <a:gd name="connsiteY66" fmla="*/ 25400 h 969433"/>
              <a:gd name="connsiteX67" fmla="*/ 787400 w 1593850"/>
              <a:gd name="connsiteY67" fmla="*/ 31750 h 969433"/>
              <a:gd name="connsiteX68" fmla="*/ 679450 w 1593850"/>
              <a:gd name="connsiteY68" fmla="*/ 44450 h 969433"/>
              <a:gd name="connsiteX69" fmla="*/ 596900 w 1593850"/>
              <a:gd name="connsiteY69" fmla="*/ 57150 h 969433"/>
              <a:gd name="connsiteX70" fmla="*/ 546100 w 1593850"/>
              <a:gd name="connsiteY70" fmla="*/ 63500 h 969433"/>
              <a:gd name="connsiteX71" fmla="*/ 501650 w 1593850"/>
              <a:gd name="connsiteY71" fmla="*/ 69850 h 969433"/>
              <a:gd name="connsiteX72" fmla="*/ 381000 w 1593850"/>
              <a:gd name="connsiteY72" fmla="*/ 82550 h 9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3850" h="969433">
                <a:moveTo>
                  <a:pt x="381000" y="82550"/>
                </a:moveTo>
                <a:cubicBezTo>
                  <a:pt x="336550" y="79375"/>
                  <a:pt x="324528" y="61658"/>
                  <a:pt x="234950" y="50800"/>
                </a:cubicBezTo>
                <a:cubicBezTo>
                  <a:pt x="201264" y="46717"/>
                  <a:pt x="167217" y="46567"/>
                  <a:pt x="133350" y="44450"/>
                </a:cubicBezTo>
                <a:cubicBezTo>
                  <a:pt x="122767" y="42333"/>
                  <a:pt x="112393" y="38100"/>
                  <a:pt x="101600" y="38100"/>
                </a:cubicBezTo>
                <a:cubicBezTo>
                  <a:pt x="91783" y="38100"/>
                  <a:pt x="69337" y="50729"/>
                  <a:pt x="63500" y="57150"/>
                </a:cubicBezTo>
                <a:cubicBezTo>
                  <a:pt x="47266" y="75008"/>
                  <a:pt x="19050" y="114300"/>
                  <a:pt x="19050" y="114300"/>
                </a:cubicBezTo>
                <a:cubicBezTo>
                  <a:pt x="3765" y="160154"/>
                  <a:pt x="20382" y="105642"/>
                  <a:pt x="6350" y="196850"/>
                </a:cubicBezTo>
                <a:cubicBezTo>
                  <a:pt x="5332" y="203466"/>
                  <a:pt x="2117" y="209550"/>
                  <a:pt x="0" y="215900"/>
                </a:cubicBezTo>
                <a:cubicBezTo>
                  <a:pt x="2117" y="239183"/>
                  <a:pt x="400" y="263140"/>
                  <a:pt x="6350" y="285750"/>
                </a:cubicBezTo>
                <a:cubicBezTo>
                  <a:pt x="7428" y="289845"/>
                  <a:pt x="32429" y="342377"/>
                  <a:pt x="44450" y="355600"/>
                </a:cubicBezTo>
                <a:cubicBezTo>
                  <a:pt x="60559" y="373320"/>
                  <a:pt x="75632" y="392667"/>
                  <a:pt x="95250" y="406400"/>
                </a:cubicBezTo>
                <a:cubicBezTo>
                  <a:pt x="116417" y="421217"/>
                  <a:pt x="135640" y="439295"/>
                  <a:pt x="158750" y="450850"/>
                </a:cubicBezTo>
                <a:cubicBezTo>
                  <a:pt x="168711" y="455830"/>
                  <a:pt x="194225" y="467275"/>
                  <a:pt x="203200" y="476250"/>
                </a:cubicBezTo>
                <a:cubicBezTo>
                  <a:pt x="210684" y="483734"/>
                  <a:pt x="215362" y="493615"/>
                  <a:pt x="222250" y="501650"/>
                </a:cubicBezTo>
                <a:cubicBezTo>
                  <a:pt x="238548" y="520664"/>
                  <a:pt x="240753" y="520335"/>
                  <a:pt x="260350" y="533400"/>
                </a:cubicBezTo>
                <a:lnTo>
                  <a:pt x="285750" y="571500"/>
                </a:lnTo>
                <a:cubicBezTo>
                  <a:pt x="289983" y="577850"/>
                  <a:pt x="293871" y="584445"/>
                  <a:pt x="298450" y="590550"/>
                </a:cubicBezTo>
                <a:cubicBezTo>
                  <a:pt x="304800" y="599017"/>
                  <a:pt x="311891" y="606975"/>
                  <a:pt x="317500" y="615950"/>
                </a:cubicBezTo>
                <a:cubicBezTo>
                  <a:pt x="322517" y="623977"/>
                  <a:pt x="325330" y="633233"/>
                  <a:pt x="330200" y="641350"/>
                </a:cubicBezTo>
                <a:cubicBezTo>
                  <a:pt x="345835" y="667409"/>
                  <a:pt x="357283" y="681694"/>
                  <a:pt x="374650" y="704850"/>
                </a:cubicBezTo>
                <a:cubicBezTo>
                  <a:pt x="383593" y="731678"/>
                  <a:pt x="382382" y="733615"/>
                  <a:pt x="406400" y="762000"/>
                </a:cubicBezTo>
                <a:cubicBezTo>
                  <a:pt x="419935" y="777996"/>
                  <a:pt x="441479" y="787708"/>
                  <a:pt x="450850" y="806450"/>
                </a:cubicBezTo>
                <a:cubicBezTo>
                  <a:pt x="472921" y="850592"/>
                  <a:pt x="456857" y="825157"/>
                  <a:pt x="508000" y="876300"/>
                </a:cubicBezTo>
                <a:cubicBezTo>
                  <a:pt x="514350" y="882650"/>
                  <a:pt x="518531" y="892510"/>
                  <a:pt x="527050" y="895350"/>
                </a:cubicBezTo>
                <a:cubicBezTo>
                  <a:pt x="533400" y="897467"/>
                  <a:pt x="540113" y="898707"/>
                  <a:pt x="546100" y="901700"/>
                </a:cubicBezTo>
                <a:cubicBezTo>
                  <a:pt x="552926" y="905113"/>
                  <a:pt x="558524" y="910614"/>
                  <a:pt x="565150" y="914400"/>
                </a:cubicBezTo>
                <a:cubicBezTo>
                  <a:pt x="583409" y="924834"/>
                  <a:pt x="590853" y="927826"/>
                  <a:pt x="609600" y="933450"/>
                </a:cubicBezTo>
                <a:cubicBezTo>
                  <a:pt x="624360" y="937878"/>
                  <a:pt x="638850" y="943617"/>
                  <a:pt x="654050" y="946150"/>
                </a:cubicBezTo>
                <a:cubicBezTo>
                  <a:pt x="677111" y="949994"/>
                  <a:pt x="700601" y="950558"/>
                  <a:pt x="723900" y="952500"/>
                </a:cubicBezTo>
                <a:cubicBezTo>
                  <a:pt x="849021" y="962927"/>
                  <a:pt x="762727" y="953992"/>
                  <a:pt x="863600" y="965200"/>
                </a:cubicBezTo>
                <a:cubicBezTo>
                  <a:pt x="1058377" y="957709"/>
                  <a:pt x="980970" y="992036"/>
                  <a:pt x="1054100" y="939800"/>
                </a:cubicBezTo>
                <a:cubicBezTo>
                  <a:pt x="1060310" y="935364"/>
                  <a:pt x="1066800" y="931333"/>
                  <a:pt x="1073150" y="927100"/>
                </a:cubicBezTo>
                <a:cubicBezTo>
                  <a:pt x="1075267" y="920750"/>
                  <a:pt x="1076179" y="913862"/>
                  <a:pt x="1079500" y="908050"/>
                </a:cubicBezTo>
                <a:cubicBezTo>
                  <a:pt x="1091160" y="887646"/>
                  <a:pt x="1107556" y="873644"/>
                  <a:pt x="1123950" y="857250"/>
                </a:cubicBezTo>
                <a:cubicBezTo>
                  <a:pt x="1126067" y="850900"/>
                  <a:pt x="1128461" y="844636"/>
                  <a:pt x="1130300" y="838200"/>
                </a:cubicBezTo>
                <a:cubicBezTo>
                  <a:pt x="1132698" y="829809"/>
                  <a:pt x="1133212" y="820822"/>
                  <a:pt x="1136650" y="812800"/>
                </a:cubicBezTo>
                <a:cubicBezTo>
                  <a:pt x="1139522" y="806099"/>
                  <a:pt x="1166541" y="770518"/>
                  <a:pt x="1168400" y="768350"/>
                </a:cubicBezTo>
                <a:cubicBezTo>
                  <a:pt x="1174244" y="761532"/>
                  <a:pt x="1181937" y="756389"/>
                  <a:pt x="1187450" y="749300"/>
                </a:cubicBezTo>
                <a:cubicBezTo>
                  <a:pt x="1202776" y="729595"/>
                  <a:pt x="1240574" y="662413"/>
                  <a:pt x="1257300" y="654050"/>
                </a:cubicBezTo>
                <a:cubicBezTo>
                  <a:pt x="1265767" y="649817"/>
                  <a:pt x="1275127" y="647030"/>
                  <a:pt x="1282700" y="641350"/>
                </a:cubicBezTo>
                <a:cubicBezTo>
                  <a:pt x="1292279" y="634166"/>
                  <a:pt x="1298137" y="622592"/>
                  <a:pt x="1308100" y="615950"/>
                </a:cubicBezTo>
                <a:cubicBezTo>
                  <a:pt x="1367009" y="576678"/>
                  <a:pt x="1340189" y="600383"/>
                  <a:pt x="1377950" y="584200"/>
                </a:cubicBezTo>
                <a:cubicBezTo>
                  <a:pt x="1416328" y="567752"/>
                  <a:pt x="1390514" y="577021"/>
                  <a:pt x="1422400" y="558800"/>
                </a:cubicBezTo>
                <a:cubicBezTo>
                  <a:pt x="1430619" y="554104"/>
                  <a:pt x="1439683" y="550970"/>
                  <a:pt x="1447800" y="546100"/>
                </a:cubicBezTo>
                <a:cubicBezTo>
                  <a:pt x="1460888" y="538247"/>
                  <a:pt x="1473852" y="530071"/>
                  <a:pt x="1485900" y="520700"/>
                </a:cubicBezTo>
                <a:cubicBezTo>
                  <a:pt x="1517005" y="496507"/>
                  <a:pt x="1494175" y="506075"/>
                  <a:pt x="1524000" y="476250"/>
                </a:cubicBezTo>
                <a:cubicBezTo>
                  <a:pt x="1531484" y="468766"/>
                  <a:pt x="1540933" y="463550"/>
                  <a:pt x="1549400" y="457200"/>
                </a:cubicBezTo>
                <a:cubicBezTo>
                  <a:pt x="1555750" y="446617"/>
                  <a:pt x="1563703" y="436843"/>
                  <a:pt x="1568450" y="425450"/>
                </a:cubicBezTo>
                <a:cubicBezTo>
                  <a:pt x="1574377" y="411226"/>
                  <a:pt x="1576277" y="395619"/>
                  <a:pt x="1581150" y="381000"/>
                </a:cubicBezTo>
                <a:cubicBezTo>
                  <a:pt x="1584755" y="370186"/>
                  <a:pt x="1589617" y="359833"/>
                  <a:pt x="1593850" y="349250"/>
                </a:cubicBezTo>
                <a:cubicBezTo>
                  <a:pt x="1591733" y="309033"/>
                  <a:pt x="1591146" y="268707"/>
                  <a:pt x="1587500" y="228600"/>
                </a:cubicBezTo>
                <a:cubicBezTo>
                  <a:pt x="1586894" y="221934"/>
                  <a:pt x="1584143" y="215537"/>
                  <a:pt x="1581150" y="209550"/>
                </a:cubicBezTo>
                <a:cubicBezTo>
                  <a:pt x="1577737" y="202724"/>
                  <a:pt x="1572683" y="196850"/>
                  <a:pt x="1568450" y="190500"/>
                </a:cubicBezTo>
                <a:cubicBezTo>
                  <a:pt x="1566223" y="181593"/>
                  <a:pt x="1559040" y="145056"/>
                  <a:pt x="1549400" y="139700"/>
                </a:cubicBezTo>
                <a:cubicBezTo>
                  <a:pt x="1536316" y="132431"/>
                  <a:pt x="1519626" y="136285"/>
                  <a:pt x="1504950" y="133350"/>
                </a:cubicBezTo>
                <a:cubicBezTo>
                  <a:pt x="1487834" y="129927"/>
                  <a:pt x="1469762" y="128456"/>
                  <a:pt x="1454150" y="120650"/>
                </a:cubicBezTo>
                <a:cubicBezTo>
                  <a:pt x="1421181" y="104165"/>
                  <a:pt x="1415687" y="99922"/>
                  <a:pt x="1371600" y="88900"/>
                </a:cubicBezTo>
                <a:cubicBezTo>
                  <a:pt x="1363133" y="86783"/>
                  <a:pt x="1354419" y="85485"/>
                  <a:pt x="1346200" y="82550"/>
                </a:cubicBezTo>
                <a:cubicBezTo>
                  <a:pt x="1324731" y="74882"/>
                  <a:pt x="1305054" y="61621"/>
                  <a:pt x="1282700" y="57150"/>
                </a:cubicBezTo>
                <a:cubicBezTo>
                  <a:pt x="1234216" y="47453"/>
                  <a:pt x="1261660" y="52139"/>
                  <a:pt x="1200150" y="44450"/>
                </a:cubicBezTo>
                <a:cubicBezTo>
                  <a:pt x="1193800" y="40217"/>
                  <a:pt x="1187726" y="35536"/>
                  <a:pt x="1181100" y="31750"/>
                </a:cubicBezTo>
                <a:cubicBezTo>
                  <a:pt x="1168746" y="24691"/>
                  <a:pt x="1151222" y="15938"/>
                  <a:pt x="1136650" y="12700"/>
                </a:cubicBezTo>
                <a:cubicBezTo>
                  <a:pt x="1124081" y="9907"/>
                  <a:pt x="1111175" y="8875"/>
                  <a:pt x="1098550" y="6350"/>
                </a:cubicBezTo>
                <a:cubicBezTo>
                  <a:pt x="1089992" y="4638"/>
                  <a:pt x="1081617" y="2117"/>
                  <a:pt x="1073150" y="0"/>
                </a:cubicBezTo>
                <a:cubicBezTo>
                  <a:pt x="1035050" y="2117"/>
                  <a:pt x="996896" y="3423"/>
                  <a:pt x="958850" y="6350"/>
                </a:cubicBezTo>
                <a:cubicBezTo>
                  <a:pt x="939828" y="7813"/>
                  <a:pt x="891268" y="14786"/>
                  <a:pt x="869950" y="19050"/>
                </a:cubicBezTo>
                <a:cubicBezTo>
                  <a:pt x="861392" y="20762"/>
                  <a:pt x="853176" y="24073"/>
                  <a:pt x="844550" y="25400"/>
                </a:cubicBezTo>
                <a:cubicBezTo>
                  <a:pt x="825606" y="28315"/>
                  <a:pt x="806450" y="29633"/>
                  <a:pt x="787400" y="31750"/>
                </a:cubicBezTo>
                <a:cubicBezTo>
                  <a:pt x="730787" y="45903"/>
                  <a:pt x="784740" y="33921"/>
                  <a:pt x="679450" y="44450"/>
                </a:cubicBezTo>
                <a:cubicBezTo>
                  <a:pt x="645310" y="47864"/>
                  <a:pt x="629930" y="52431"/>
                  <a:pt x="596900" y="57150"/>
                </a:cubicBezTo>
                <a:cubicBezTo>
                  <a:pt x="580006" y="59563"/>
                  <a:pt x="563015" y="61245"/>
                  <a:pt x="546100" y="63500"/>
                </a:cubicBezTo>
                <a:cubicBezTo>
                  <a:pt x="531264" y="65478"/>
                  <a:pt x="516604" y="69227"/>
                  <a:pt x="501650" y="69850"/>
                </a:cubicBezTo>
                <a:cubicBezTo>
                  <a:pt x="465698" y="71348"/>
                  <a:pt x="425450" y="85725"/>
                  <a:pt x="381000" y="82550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308100" y="484317"/>
            <a:ext cx="803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       12.01115      C          3        sp2 aromatic carbon in 5 membered ring next to S</a:t>
            </a:r>
            <a:endParaRPr lang="en-US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03250" y="2740577"/>
            <a:ext cx="854075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’C’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</a:t>
            </a:r>
            <a:r>
              <a:rPr lang="en-US" sz="1700" dirty="0" err="1"/>
              <a:t>nb</a:t>
            </a:r>
            <a:r>
              <a:rPr lang="en-US" sz="1700" dirty="0"/>
              <a:t>== </a:t>
            </a:r>
            <a:r>
              <a:rPr lang="en-US" sz="1700" b="1" dirty="0">
                <a:solidFill>
                  <a:srgbClr val="FFC000"/>
                </a:solidFill>
              </a:rPr>
              <a:t>3</a:t>
            </a:r>
            <a:r>
              <a:rPr lang="en-US" sz="1700" dirty="0"/>
              <a:t>:</a:t>
            </a:r>
          </a:p>
          <a:p>
            <a:r>
              <a:rPr lang="en-US" sz="1700" dirty="0"/>
              <a:t>	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# 5 Member Ring</a:t>
            </a:r>
            <a:endParaRPr lang="en-US" sz="1700" dirty="0"/>
          </a:p>
          <a:p>
            <a:r>
              <a:rPr lang="en-US" sz="1700" dirty="0"/>
              <a:t>	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700" dirty="0"/>
              <a:t>ring_size == </a:t>
            </a:r>
            <a:r>
              <a:rPr lang="en-US" sz="1700" b="1" dirty="0">
                <a:solidFill>
                  <a:srgbClr val="FFC000"/>
                </a:solidFill>
              </a:rPr>
              <a:t>5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’S’</a:t>
            </a:r>
            <a:r>
              <a:rPr lang="en-US" sz="1800" dirty="0"/>
              <a:t>) &gt;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sz="1800" b="1" dirty="0"/>
              <a:t>:</a:t>
            </a:r>
          </a:p>
          <a:p>
            <a:r>
              <a:rPr lang="en-US" sz="1700" dirty="0"/>
              <a:t>	 	</a:t>
            </a:r>
            <a:r>
              <a:rPr lang="en-US" sz="1600" dirty="0"/>
              <a:t>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700" dirty="0">
                <a:solidFill>
                  <a:srgbClr val="92D050"/>
                </a:solidFill>
              </a:rPr>
              <a:t>’cs’</a:t>
            </a:r>
            <a:endParaRPr lang="en-US" sz="1700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1DE3A5-6B51-9C4C-FAC7-6B29DF206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1" y="1052709"/>
          <a:ext cx="1566862" cy="1272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930677" imgH="755496" progId="ChemDraw.Document.6.0">
                  <p:embed/>
                </p:oleObj>
              </mc:Choice>
              <mc:Fallback>
                <p:oleObj name="CS ChemDraw Drawing" r:id="rId2" imgW="930677" imgH="755496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51DE3A5-6B51-9C4C-FAC7-6B29DF2061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22751" y="1052709"/>
                        <a:ext cx="1566862" cy="1272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66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       12.01115      C          3        sp2 aromatic carbon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9135" y="2741624"/>
            <a:ext cx="756821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’C’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nb</a:t>
            </a:r>
            <a:r>
              <a:rPr lang="en-US" sz="1600" dirty="0"/>
              <a:t> 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dirty="0"/>
              <a:t>:</a:t>
            </a:r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6 Member Ring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/>
              <a:t>ring_size</a:t>
            </a:r>
            <a:r>
              <a:rPr lang="en-US" sz="1600" dirty="0"/>
              <a:t> == </a:t>
            </a:r>
            <a:r>
              <a:rPr lang="en-US" sz="1600" b="1" dirty="0">
                <a:solidFill>
                  <a:srgbClr val="FFC000"/>
                </a:solidFill>
              </a:rPr>
              <a:t>6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not </a:t>
            </a:r>
            <a:r>
              <a:rPr lang="en-US" sz="1600" dirty="0" err="1"/>
              <a:t>use_graphene_types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’cp’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600" dirty="0"/>
              <a:t>ring_size == </a:t>
            </a:r>
            <a:r>
              <a:rPr lang="en-US" sz="1600" b="1" dirty="0">
                <a:solidFill>
                  <a:srgbClr val="FFC000"/>
                </a:solidFill>
              </a:rPr>
              <a:t>6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600" dirty="0"/>
              <a:t>rings1.count(</a:t>
            </a:r>
            <a:r>
              <a:rPr lang="en-US" sz="1600" b="1" dirty="0">
                <a:solidFill>
                  <a:srgbClr val="FFC000"/>
                </a:solidFill>
              </a:rPr>
              <a:t>6</a:t>
            </a:r>
            <a:r>
              <a:rPr lang="en-US" sz="1600" dirty="0"/>
              <a:t>) &lt;= </a:t>
            </a:r>
            <a:r>
              <a:rPr lang="en-US" sz="1600" b="1" dirty="0">
                <a:solidFill>
                  <a:srgbClr val="FFC000"/>
                </a:solidFill>
              </a:rPr>
              <a:t>2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’cp’</a:t>
            </a:r>
            <a:endParaRPr lang="en-US" sz="1600" dirty="0"/>
          </a:p>
          <a:p>
            <a:endParaRPr lang="en-US" sz="1700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F44BF9A-201E-4DA6-9B46-A17679FA8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8267" y="1052709"/>
          <a:ext cx="310038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101122" imgH="1675990" progId="ChemDraw.Document.6.0">
                  <p:embed/>
                </p:oleObj>
              </mc:Choice>
              <mc:Fallback>
                <p:oleObj name="CS ChemDraw Drawing" r:id="rId2" imgW="3101122" imgH="1675990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F44BF9A-201E-4DA6-9B46-A17679FA87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08267" y="1052709"/>
                        <a:ext cx="3100387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99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c3h    12.011150    C           4        Sp3 carbon in 3-membered ring with hydrogens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c3m   12.011150    C           4        Sp3 carbon in 3-membered ring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c4h    12.011150    C           4        Sp3 carbon in 4-membered ring with hydrogens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c4m   12.011150    C           4        Sp3 carbon in 4-membered ring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ca      12.011150    C           4        General amino acid alpha carbon (sp3)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cg      12.011150    C           4        Sp3 alpha carbon in glycine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co      12.011150    C           4        Sp3 carbon in acetals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coh    12.011150    C           4        Sp3 carbon in acetals with hydrogen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cn</a:t>
            </a:r>
            <a:r>
              <a:rPr lang="en-US" sz="1400" b="1" dirty="0">
                <a:solidFill>
                  <a:srgbClr val="559F5A"/>
                </a:solidFill>
              </a:rPr>
              <a:t>      12.011150    C           4        Sp3 Carbon bonded to N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c1      12.011150    C           4        Sp3 carbon bonded to 1 H, 3 Heavy atoms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c2      12.011150    C           4        Sp3 carbon bonded to 2 H's, 2 heavy atoms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c3      12.011150    C           4        Sp3 carbon in methyl (CH3) group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        12.011150    C           4        Sp3 aliphatic carbon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c$      12.011150    C           4        Carbon atom for automatic parameter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</a:t>
            </a:r>
            <a:r>
              <a:rPr lang="en-US" dirty="0" err="1"/>
              <a:t>cvff</a:t>
            </a:r>
            <a:r>
              <a:rPr lang="en-US" dirty="0"/>
              <a:t> Sp3 Carbons</a:t>
            </a:r>
          </a:p>
        </p:txBody>
      </p:sp>
    </p:spTree>
    <p:extLst>
      <p:ext uri="{BB962C8B-B14F-4D97-AF65-F5344CB8AC3E}">
        <p14:creationId xmlns:p14="http://schemas.microsoft.com/office/powerpoint/2010/main" val="195793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c3h      12.01115      C          4        sp3 carbon in 3-membered ring with hydrogens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’c3h’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86F04F-8F4A-456E-8B53-CA96B058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472406"/>
            <a:ext cx="2095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673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https://en.wikipedia.org/wiki/Epoxide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c3m     12.01115      C          4        sp3 carbon in 3-membered ring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86F04F-8F4A-456E-8B53-CA96B058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472406"/>
            <a:ext cx="2095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673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https://en.wikipedia.org/wiki/Epoxide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A02D5-7540-0C08-CDF9-528FBA7F74B3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’c3m’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c4h      12.01115      C          4        sp3 carbon in 4-membered ring with hydrogens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’c4h’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B1BA-0017-0025-FB69-37E2F20C3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7" t="512" r="62975"/>
          <a:stretch/>
        </p:blipFill>
        <p:spPr>
          <a:xfrm>
            <a:off x="3733800" y="970904"/>
            <a:ext cx="1200150" cy="18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3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c4m     12.01115      C          4        sp3 carbon in 4-membered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’c4m’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B1BA-0017-0025-FB69-37E2F20C3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7" t="512" r="62975"/>
          <a:stretch/>
        </p:blipFill>
        <p:spPr>
          <a:xfrm>
            <a:off x="3733800" y="970904"/>
            <a:ext cx="1200150" cy="18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2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“ca”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209800" y="4886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      12.011150    C           4        General amino acid alpha carbon (sp3)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9851" y="3488473"/>
            <a:ext cx="771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4</a:t>
            </a:r>
            <a:r>
              <a:rPr lang="en-US" sz="1200" dirty="0"/>
              <a:t>:</a:t>
            </a:r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alpha carbon in amino acid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200" dirty="0"/>
              <a:t>ring_size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’H’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 </a:t>
            </a:r>
            <a:r>
              <a:rPr lang="en-US" sz="1200" dirty="0"/>
              <a:t>: 	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’ca’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69850" y="27015"/>
            <a:ext cx="227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https://en.wikipedia.org/wiki/Amino_acid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https://foldit.fandom.com/wiki/Alpha_carbon</a:t>
            </a:r>
            <a:endParaRPr lang="en-US" dirty="0"/>
          </a:p>
          <a:p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299F86B-FBDD-41F6-B455-44ABD5F5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9" y="1042678"/>
            <a:ext cx="2124522" cy="212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7576486E-BF57-4B6D-98BE-68B7B7D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33" y="10426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C3047D-4B3C-463F-A3FB-EB77E477BCA3}"/>
              </a:ext>
            </a:extLst>
          </p:cNvPr>
          <p:cNvCxnSpPr/>
          <p:nvPr/>
        </p:nvCxnSpPr>
        <p:spPr>
          <a:xfrm flipH="1" flipV="1">
            <a:off x="5556250" y="2330450"/>
            <a:ext cx="1092200" cy="28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50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054308" y="442240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cg        12.01115      C          4        sp3 alpha carbon in glycine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13510" y="2597458"/>
            <a:ext cx="908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carbon in glycine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formula </a:t>
            </a:r>
            <a:r>
              <a:rPr lang="en-US"/>
              <a:t>== </a:t>
            </a:r>
            <a:r>
              <a:rPr lang="en-US">
                <a:solidFill>
                  <a:srgbClr val="92D050"/>
                </a:solidFill>
              </a:rPr>
              <a:t>’C2-H5-N1-O2’</a:t>
            </a:r>
            <a:r>
              <a:rPr lang="en-US"/>
              <a:t>:</a:t>
            </a:r>
            <a:endParaRPr lang="en-US" dirty="0"/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’cg’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851477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https://en.wikipedia.org/wiki/Glycine</a:t>
            </a:r>
            <a:endParaRPr lang="en-US" dirty="0"/>
          </a:p>
          <a:p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CDD15C8-12EC-4E89-84A3-07AC72DA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83" y="1290514"/>
            <a:ext cx="1958340" cy="11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B4A4E758-8658-4476-BBB6-6162198C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0" y="1192489"/>
            <a:ext cx="2026920" cy="13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5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Sp1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ct    12.011150    C           2        Sp carbon involved in triple bond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cvff</a:t>
            </a:r>
            <a:r>
              <a:rPr lang="en-US" dirty="0"/>
              <a:t> Sp Carbon</a:t>
            </a:r>
          </a:p>
        </p:txBody>
      </p:sp>
    </p:spTree>
    <p:extLst>
      <p:ext uri="{BB962C8B-B14F-4D97-AF65-F5344CB8AC3E}">
        <p14:creationId xmlns:p14="http://schemas.microsoft.com/office/powerpoint/2010/main" val="19668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        12.01115      C          4        sp3 carbon in acetals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18199" y="2523790"/>
            <a:ext cx="8781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ketals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400" dirty="0"/>
              <a:t>ring_size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’co’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8739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https://en.wikipedia.org/wiki/Acetal</a:t>
            </a:r>
            <a:endParaRPr lang="en-US" dirty="0"/>
          </a:p>
          <a:p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660305-0CC8-4C50-ADA5-1AC1305F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255" y="1042678"/>
            <a:ext cx="2557627" cy="14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06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“coh”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     12.01115      C          4        sp3 carbon in acetals with hydrogen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42426" y="2523790"/>
            <a:ext cx="8970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“C”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4: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acetals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’coh’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851477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https://en.wikipedia.org/wiki/Acetal</a:t>
            </a:r>
            <a:endParaRPr lang="en-US" dirty="0"/>
          </a:p>
          <a:p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660305-0CC8-4C50-ADA5-1AC1305F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43" y="1233937"/>
            <a:ext cx="2557627" cy="14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54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</a:t>
            </a:r>
            <a:r>
              <a:rPr lang="en-US" dirty="0" err="1"/>
              <a:t>cn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8351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cn</a:t>
            </a:r>
            <a:r>
              <a:rPr lang="en-US" sz="1800" dirty="0"/>
              <a:t>      12.011150    C           4        Sp3 Carbon bonded to 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cn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581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       12.01115      C          4        sp3 carbon with 1 H 3 heavies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c1        12.01115      C          4        sp3 carbon with 1 H 3 heavies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EED"/>
                </a:solidFill>
              </a:rPr>
              <a:t>count_heavies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’c1’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4524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        12.01115      C          4        sp3 carbon with 2 H's, 2 Heavy’s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c2        12.01115      C          4        sp3 carbon with 2 H's, 2 Heavy’s</a:t>
            </a:r>
          </a:p>
          <a:p>
            <a:r>
              <a:rPr lang="en-US" sz="1800" dirty="0"/>
              <a:t>	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’H’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’c2’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5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        12.01115      C          4        sp3 carbon with 3 </a:t>
            </a:r>
            <a:r>
              <a:rPr lang="en-US" dirty="0" err="1"/>
              <a:t>hHs</a:t>
            </a:r>
            <a:r>
              <a:rPr lang="en-US" dirty="0"/>
              <a:t> 1 heavy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        12.01115      C          4        sp3 carbon with 3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hHs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 heavy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’H’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1</a:t>
            </a:r>
            <a:r>
              <a:rPr lang="en-US" sz="1800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’c3’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59F5A"/>
                </a:solidFill>
              </a:rPr>
              <a:t>hi        1.007970    H           1        Hydrogen in charged imidazole ring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hc</a:t>
            </a:r>
            <a:r>
              <a:rPr lang="en-US" sz="1200" b="1" dirty="0">
                <a:solidFill>
                  <a:srgbClr val="559F5A"/>
                </a:solidFill>
              </a:rPr>
              <a:t>       1.007970    H           1        Hydrogen bonded to carbon</a:t>
            </a:r>
          </a:p>
          <a:p>
            <a:r>
              <a:rPr lang="en-US" sz="1200" b="1" dirty="0"/>
              <a:t>h         1.007970    H           1        Hydrogen bonded to C. Masses from CRC 1973/74 pages B-250.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ho       1.007970    H           1        Hydrogen bonded to O   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hn</a:t>
            </a:r>
            <a:r>
              <a:rPr lang="en-US" sz="1200" b="1" dirty="0">
                <a:solidFill>
                  <a:srgbClr val="559F5A"/>
                </a:solidFill>
              </a:rPr>
              <a:t>       1.007970    H           1        Hydrogen bonded to N   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hw</a:t>
            </a:r>
            <a:r>
              <a:rPr lang="en-US" sz="1200" b="1" dirty="0">
                <a:solidFill>
                  <a:srgbClr val="559F5A"/>
                </a:solidFill>
              </a:rPr>
              <a:t>      1.007970    H           1        Hydrogen in water molecule</a:t>
            </a:r>
          </a:p>
          <a:p>
            <a:r>
              <a:rPr lang="en-US" sz="1200" b="1" dirty="0"/>
              <a:t>h*       1.007970    H           1        Hydrogen in water molecule</a:t>
            </a:r>
          </a:p>
          <a:p>
            <a:r>
              <a:rPr lang="en-US" sz="1200" b="1" dirty="0" err="1"/>
              <a:t>hspc</a:t>
            </a:r>
            <a:r>
              <a:rPr lang="en-US" sz="1200" b="1" dirty="0"/>
              <a:t>   1.007970    H           1        Hydrogen in SPC water molecule   </a:t>
            </a:r>
          </a:p>
          <a:p>
            <a:r>
              <a:rPr lang="en-US" sz="1200" b="1" dirty="0" err="1"/>
              <a:t>htip</a:t>
            </a:r>
            <a:r>
              <a:rPr lang="en-US" sz="1200" b="1" dirty="0"/>
              <a:t>    1.007970    H           1        Hydrogen in TIP water molecule    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hs</a:t>
            </a:r>
            <a:r>
              <a:rPr lang="en-US" sz="1200" b="1" dirty="0">
                <a:solidFill>
                  <a:srgbClr val="559F5A"/>
                </a:solidFill>
              </a:rPr>
              <a:t>       1.007970    H           1        Hydrogen bonded to S 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hp       1.007970    H           1        Hydrogen bonded to P  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h$      1.007970    H           1        Hydrogen atom for automatic parameter assignment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h+      1.007970    H           1        Charged hydrogen in cations</a:t>
            </a:r>
          </a:p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6743700" y="1929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</a:t>
            </a:r>
            <a:r>
              <a:rPr lang="en-US" dirty="0" err="1"/>
              <a:t>cvff</a:t>
            </a:r>
            <a:r>
              <a:rPr lang="en-US" dirty="0"/>
              <a:t> Hydrogens</a:t>
            </a:r>
          </a:p>
        </p:txBody>
      </p:sp>
    </p:spTree>
    <p:extLst>
      <p:ext uri="{BB962C8B-B14F-4D97-AF65-F5344CB8AC3E}">
        <p14:creationId xmlns:p14="http://schemas.microsoft.com/office/powerpoint/2010/main" val="406719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“hi”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29608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       1.00797      H          1        Hydrogen in charged imidazole ring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96421" y="2644517"/>
            <a:ext cx="820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‘H’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200" dirty="0"/>
              <a:t>rings1.count(</a:t>
            </a:r>
            <a:r>
              <a:rPr lang="en-US" sz="1200" b="1" dirty="0">
                <a:solidFill>
                  <a:srgbClr val="FFC000"/>
                </a:solidFill>
              </a:rPr>
              <a:t>5</a:t>
            </a:r>
            <a:r>
              <a:rPr lang="en-US" sz="1200" dirty="0"/>
              <a:t>) &gt;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AEED"/>
                </a:solidFill>
              </a:rPr>
              <a:t>count_neigh_info</a:t>
            </a:r>
            <a:r>
              <a:rPr lang="en-US" sz="1200" dirty="0">
                <a:solidFill>
                  <a:srgbClr val="00AEED"/>
                </a:solidFill>
              </a:rPr>
              <a:t>(</a:t>
            </a:r>
            <a:r>
              <a:rPr lang="en-US" sz="1200" dirty="0"/>
              <a:t>neigh2, element=</a:t>
            </a:r>
            <a:r>
              <a:rPr lang="en-US" sz="1200" dirty="0">
                <a:solidFill>
                  <a:srgbClr val="89C653"/>
                </a:solidFill>
              </a:rPr>
              <a:t>‘N’</a:t>
            </a:r>
            <a:r>
              <a:rPr lang="en-US" sz="1200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5</a:t>
            </a:r>
            <a:r>
              <a:rPr lang="en-US" sz="1200" dirty="0"/>
              <a:t>, </a:t>
            </a:r>
            <a:r>
              <a:rPr lang="en-US" sz="1200" dirty="0" err="1"/>
              <a:t>nb</a:t>
            </a:r>
            <a:r>
              <a:rPr lang="en-US" sz="1200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 False</a:t>
            </a:r>
            <a:r>
              <a:rPr lang="en-US" sz="1200" dirty="0"/>
              <a:t>) &gt;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/>
              <a:t>formula == </a:t>
            </a:r>
            <a:r>
              <a:rPr lang="en-US" sz="1200" b="1" dirty="0">
                <a:solidFill>
                  <a:srgbClr val="89C653"/>
                </a:solidFill>
              </a:rPr>
              <a:t>‘C3-H4-N2’</a:t>
            </a:r>
            <a:r>
              <a:rPr lang="en-US" sz="1200" b="1" dirty="0"/>
              <a:t>:</a:t>
            </a:r>
            <a:endParaRPr lang="en-US" sz="1200" dirty="0"/>
          </a:p>
          <a:p>
            <a:r>
              <a:rPr lang="en-US" sz="1200" dirty="0"/>
              <a:t>        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’hi’</a:t>
            </a:r>
            <a:endParaRPr lang="en-US" sz="1200" dirty="0"/>
          </a:p>
        </p:txBody>
      </p:sp>
      <p:pic>
        <p:nvPicPr>
          <p:cNvPr id="6" name="Picture 2" descr="Full structural formula">
            <a:extLst>
              <a:ext uri="{FF2B5EF4-FFF2-40B4-BE49-F238E27FC236}">
                <a16:creationId xmlns:a16="http://schemas.microsoft.com/office/drawing/2014/main" id="{83C7C9E0-B07D-4AA7-9A1F-A7F1E1EA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all-and-stick model">
            <a:extLst>
              <a:ext uri="{FF2B5EF4-FFF2-40B4-BE49-F238E27FC236}">
                <a16:creationId xmlns:a16="http://schemas.microsoft.com/office/drawing/2014/main" id="{9C850DBA-8FF4-44E9-8AD3-6E105FBE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44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hc</a:t>
            </a:r>
            <a:r>
              <a:rPr lang="en-US" dirty="0"/>
              <a:t>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hc      1.00797      H          1        hydrogen bonded to carbon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5319" y="1821701"/>
            <a:ext cx="4381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     # bonded to C</a:t>
            </a:r>
            <a:r>
              <a:rPr lang="en-US" sz="1400" dirty="0"/>
              <a:t>	</a:t>
            </a:r>
          </a:p>
          <a:p>
            <a:r>
              <a:rPr lang="en-US" sz="1400" dirty="0"/>
              <a:t>        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elements1[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]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hc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50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hw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hw</a:t>
            </a:r>
            <a:r>
              <a:rPr lang="en-US" sz="1400" b="1" dirty="0"/>
              <a:t>      1.00797      H          1        hydrogen in water (+0.41 in this model !)</a:t>
            </a:r>
          </a:p>
          <a:p>
            <a:r>
              <a:rPr lang="en-US" sz="1400" dirty="0" err="1"/>
              <a:t>hspc</a:t>
            </a:r>
            <a:r>
              <a:rPr lang="en-US" sz="1400" dirty="0"/>
              <a:t>   1.007970    H           1        Hydrogen in SPC water molecule   </a:t>
            </a:r>
          </a:p>
          <a:p>
            <a:r>
              <a:rPr lang="en-US" sz="1400" dirty="0" err="1"/>
              <a:t>htip</a:t>
            </a:r>
            <a:r>
              <a:rPr lang="en-US" sz="1400" dirty="0"/>
              <a:t>    1.007970    H           1        Hydrogen in TIP water molecule    </a:t>
            </a:r>
          </a:p>
          <a:p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5319" y="1821701"/>
            <a:ext cx="438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formula[atom-id] == </a:t>
            </a:r>
            <a:r>
              <a:rPr lang="en-US" sz="1400" dirty="0">
                <a:solidFill>
                  <a:srgbClr val="92D050"/>
                </a:solidFill>
              </a:rPr>
              <a:t>’H2-O1’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hw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614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Sp1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210616" y="463893"/>
            <a:ext cx="68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      12.01115      C          2        sp carbon involved in a triple bond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D8C34-6AB9-471C-A230-80077C00BFC4}"/>
              </a:ext>
            </a:extLst>
          </p:cNvPr>
          <p:cNvSpPr txBox="1"/>
          <p:nvPr/>
        </p:nvSpPr>
        <p:spPr>
          <a:xfrm>
            <a:off x="1587500" y="2653549"/>
            <a:ext cx="641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 err="1"/>
              <a:t>ring_size</a:t>
            </a:r>
            <a:r>
              <a:rPr lang="en-US" dirty="0"/>
              <a:t> == 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“C”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nb</a:t>
            </a:r>
            <a:r>
              <a:rPr lang="en-US" dirty="0"/>
              <a:t> &lt;=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Sp1 Carbon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nta</a:t>
            </a:r>
            <a:r>
              <a:rPr lang="en-US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“</a:t>
            </a:r>
            <a:r>
              <a:rPr lang="en-US" dirty="0" err="1">
                <a:solidFill>
                  <a:srgbClr val="92D050"/>
                </a:solidFill>
              </a:rPr>
              <a:t>ct</a:t>
            </a:r>
            <a:r>
              <a:rPr lang="en-US" dirty="0">
                <a:solidFill>
                  <a:srgbClr val="92D050"/>
                </a:solidFill>
              </a:rPr>
              <a:t>”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61A5AE-58FD-4355-92E5-AA34734FA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36624"/>
              </p:ext>
            </p:extLst>
          </p:nvPr>
        </p:nvGraphicFramePr>
        <p:xfrm>
          <a:off x="3025898" y="1575858"/>
          <a:ext cx="3255069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185324" imgH="155096" progId="ChemDraw.Document.6.0">
                  <p:embed/>
                </p:oleObj>
              </mc:Choice>
              <mc:Fallback>
                <p:oleObj name="CS ChemDraw Drawing" r:id="rId2" imgW="1185324" imgH="1550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5898" y="1575858"/>
                        <a:ext cx="3255069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19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      1.00797      H          1        hydrogen bonded to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0185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1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559F5A"/>
                </a:solidFill>
              </a:rPr>
              <a:t>o'    15.999400     O           1        Oxygen in carbonyl (C=O) group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o-    15.999400    O           1        Oxygen in charged carboxylate (COO-) group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oz    15.999400    O           1        Oxygen in Zeolite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237383" y="40918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cvff</a:t>
            </a:r>
            <a:r>
              <a:rPr lang="en-US" dirty="0"/>
              <a:t> 1-Connect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32456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 o’ ” and “ o- 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o'    15.999400     O           1        Oxygen in carbonyl (C=O) group</a:t>
            </a:r>
          </a:p>
          <a:p>
            <a:r>
              <a:rPr lang="pt-BR" sz="1800" dirty="0"/>
              <a:t>o-    15.999400    O           1        Oxygen in charged carboxylate (COO-) group</a:t>
            </a:r>
          </a:p>
          <a:p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3436" y="1509764"/>
            <a:ext cx="70954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“O”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num of connects == 1: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o'    15.999400     O           1        Oxygen in carbonyl (C=O) group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’C’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ring1 = </a:t>
            </a:r>
            <a:r>
              <a:rPr lang="en-US" sz="1600" b="1" dirty="0">
                <a:solidFill>
                  <a:srgbClr val="FFC000"/>
                </a:solidFill>
              </a:rPr>
              <a:t>0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89C653"/>
                </a:solidFill>
              </a:rPr>
              <a:t>’C’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“ o’ ’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o-    15.999400    O           1        Oxygen in charged carboxylate (COO-) group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’C’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ring1 = </a:t>
            </a:r>
            <a:r>
              <a:rPr lang="en-US" sz="1600" b="1" dirty="0">
                <a:solidFill>
                  <a:srgbClr val="FFC000"/>
                </a:solidFill>
              </a:rPr>
              <a:t>0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89C653"/>
                </a:solidFill>
              </a:rPr>
              <a:t>’O’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’o-’</a:t>
            </a:r>
            <a:endParaRPr lang="en-US" sz="1600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FE14A46-D18B-4A20-9A5D-FCA44098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16" y="1309459"/>
            <a:ext cx="1287389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D345D-4055-4343-958C-E3F443F91DFF}"/>
              </a:ext>
            </a:extLst>
          </p:cNvPr>
          <p:cNvSpPr txBox="1"/>
          <p:nvPr/>
        </p:nvSpPr>
        <p:spPr>
          <a:xfrm>
            <a:off x="7599317" y="2387084"/>
            <a:ext cx="10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D5500-E119-F346-4DBB-84308C741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01" y="2995590"/>
            <a:ext cx="1214437" cy="1119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4983B6-CC46-0CEB-1C98-01F4CFAC5570}"/>
              </a:ext>
            </a:extLst>
          </p:cNvPr>
          <p:cNvSpPr txBox="1"/>
          <p:nvPr/>
        </p:nvSpPr>
        <p:spPr>
          <a:xfrm>
            <a:off x="7067221" y="4036824"/>
            <a:ext cx="200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Carboxylate (COO-)</a:t>
            </a:r>
          </a:p>
        </p:txBody>
      </p:sp>
    </p:spTree>
    <p:extLst>
      <p:ext uri="{BB962C8B-B14F-4D97-AF65-F5344CB8AC3E}">
        <p14:creationId xmlns:p14="http://schemas.microsoft.com/office/powerpoint/2010/main" val="3028558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 oz 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oz    15.999400    O           1        Oxygen in Zeolite</a:t>
            </a:r>
          </a:p>
          <a:p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46743" y="2883530"/>
            <a:ext cx="70954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“O”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num of connects == 1: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o'    15.999400     O           1        Oxygen in carbonyl (C=O) group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’Si’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’oz’</a:t>
            </a:r>
            <a:endParaRPr lang="en-US" sz="16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1F8F86-16F5-4F91-3831-8A0C75F1B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4" y="1182242"/>
            <a:ext cx="333375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4EBCA4-3E09-5366-2766-EBC88EAEA209}"/>
              </a:ext>
            </a:extLst>
          </p:cNvPr>
          <p:cNvSpPr txBox="1"/>
          <p:nvPr/>
        </p:nvSpPr>
        <p:spPr>
          <a:xfrm>
            <a:off x="127000" y="4367659"/>
            <a:ext cx="532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https://en.wikipedia.org/wiki/Zeolite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15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2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59F5A"/>
                </a:solidFill>
              </a:rPr>
              <a:t>o*      15.999400    O           2        Oxygen in water molecule </a:t>
            </a:r>
          </a:p>
          <a:p>
            <a:r>
              <a:rPr lang="en-US" sz="1200" b="1" dirty="0" err="1"/>
              <a:t>ospc</a:t>
            </a:r>
            <a:r>
              <a:rPr lang="en-US" sz="1200" b="1" dirty="0"/>
              <a:t>  15.999400    O           2        Oxygen in SPC water molecule     </a:t>
            </a:r>
          </a:p>
          <a:p>
            <a:r>
              <a:rPr lang="en-US" sz="1200" b="1" dirty="0" err="1"/>
              <a:t>otip</a:t>
            </a:r>
            <a:r>
              <a:rPr lang="en-US" sz="1200" b="1" dirty="0"/>
              <a:t>   15.999400    O           2        Oxygen in TIP3P water molecule 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oe     15.999400     O           2        Sp3 oxygen in ester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oc     15.999400     O           2        Sp3 oxygen in ether or acetals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        15.999400    O           2        Sp3 oxygen in ether or ester groups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o3e   15.999400    O           2        Sp3 oxygen in three membered ring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o4e   15.999400    O           2        Sp3 oxygen in four membered ring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op     15.999400    O           2        Oxygen in aromatic rings. e.g. furan 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oh      15.999400    O          2        Oxygen in hydroxyl (OH) group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of      15.999400    O           2        Oxygen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o$     15.999400    O           2        Oxygen atom for automatic parameter assignment </a:t>
            </a:r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142A8-BF00-4453-8FDE-5108C61F4A3C}"/>
              </a:ext>
            </a:extLst>
          </p:cNvPr>
          <p:cNvSpPr txBox="1"/>
          <p:nvPr/>
        </p:nvSpPr>
        <p:spPr>
          <a:xfrm>
            <a:off x="6400800" y="4129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</a:t>
            </a:r>
            <a:r>
              <a:rPr lang="en-US" dirty="0" err="1"/>
              <a:t>cvff</a:t>
            </a:r>
            <a:r>
              <a:rPr lang="en-US" dirty="0"/>
              <a:t>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2963279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“o*”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559F5A"/>
                </a:solidFill>
              </a:rPr>
              <a:t>o*      15.999400    O           2        Oxygen in water molecule </a:t>
            </a:r>
          </a:p>
          <a:p>
            <a:r>
              <a:rPr lang="en-US" sz="1800" b="1" dirty="0" err="1"/>
              <a:t>ospc</a:t>
            </a:r>
            <a:r>
              <a:rPr lang="en-US" sz="1800" b="1" dirty="0"/>
              <a:t>  15.999400    O           2        Oxygen in SPC water molecule     </a:t>
            </a:r>
          </a:p>
          <a:p>
            <a:r>
              <a:rPr lang="en-US" sz="1800" b="1" dirty="0" err="1"/>
              <a:t>otip</a:t>
            </a:r>
            <a:r>
              <a:rPr lang="en-US" sz="1800" b="1" dirty="0"/>
              <a:t>   15.999400    O           2        Oxygen in TIP3P water molecule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136468" y="3188548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formula == </a:t>
            </a:r>
            <a:r>
              <a:rPr lang="en-US" sz="1800" dirty="0">
                <a:solidFill>
                  <a:srgbClr val="92D050"/>
                </a:solidFill>
              </a:rPr>
              <a:t>’H2-O1’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’o*’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D8EC4B-C9BB-4507-8586-7233B6E2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86" y="1644920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962237-D624-43ED-A972-E7DC3D16A293}"/>
              </a:ext>
            </a:extLst>
          </p:cNvPr>
          <p:cNvSpPr txBox="1"/>
          <p:nvPr/>
        </p:nvSpPr>
        <p:spPr>
          <a:xfrm>
            <a:off x="-1" y="4275738"/>
            <a:ext cx="437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https://en.wikipedia.org/wiki/Water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96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 “oe” USING FOR ESTERS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oe     15.999400    O           2        Sp3 oxygen in ester</a:t>
            </a:r>
            <a:endParaRPr lang="en-US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D5DBA-AA91-4BD8-A7ED-12366AA150FF}"/>
              </a:ext>
            </a:extLst>
          </p:cNvPr>
          <p:cNvSpPr txBox="1"/>
          <p:nvPr/>
        </p:nvSpPr>
        <p:spPr>
          <a:xfrm>
            <a:off x="-34547" y="4161495"/>
            <a:ext cx="8731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https://en.wikipedia.org/wiki/Ester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https://chem.libretexts.org/Courses/Athabasca_University/Chemistry_350%3A_Organic_Chemistry_I/01%3A_Structure_and_Bonding/1.11%3A_Hybridization_of_Nitrogen_Oxygen_Phosphorus_and_Sulfur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F22D2-0032-45EE-B58E-60131D5D49D1}"/>
              </a:ext>
            </a:extLst>
          </p:cNvPr>
          <p:cNvSpPr txBox="1"/>
          <p:nvPr/>
        </p:nvSpPr>
        <p:spPr>
          <a:xfrm>
            <a:off x="-1" y="3674090"/>
            <a:ext cx="9958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o_2     15.99940      O          2        ester oxygen</a:t>
            </a:r>
          </a:p>
          <a:p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 err="1"/>
              <a:t>ring_size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type1 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ring1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type2 = </a:t>
            </a:r>
            <a:r>
              <a:rPr lang="en-US" sz="1000" dirty="0">
                <a:solidFill>
                  <a:srgbClr val="92D050"/>
                </a:solidFill>
              </a:rPr>
              <a:t>’C’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ring2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>
                <a:solidFill>
                  <a:srgbClr val="00AEED"/>
                </a:solidFill>
              </a:rPr>
              <a:t>count_2ndneigh_elemringnb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, 0, 1)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’o_2’</a:t>
            </a:r>
            <a:endParaRPr lang="en-US" sz="1000" dirty="0"/>
          </a:p>
          <a:p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4562EB-8F13-4129-9239-0C3E214F7FEF}"/>
              </a:ext>
            </a:extLst>
          </p:cNvPr>
          <p:cNvGrpSpPr/>
          <p:nvPr/>
        </p:nvGrpSpPr>
        <p:grpSpPr>
          <a:xfrm>
            <a:off x="-71532" y="1037406"/>
            <a:ext cx="4643532" cy="1503862"/>
            <a:chOff x="914400" y="1268817"/>
            <a:chExt cx="4643532" cy="1503862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1AE45727-831C-4398-B8BC-737ACCBC3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68817"/>
              <a:ext cx="1682157" cy="1291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C80254E0-64F3-4065-86CC-A6418ED5D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783" y="1268817"/>
              <a:ext cx="2005149" cy="1503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0DCEB6-4A23-43BD-944E-CE3C767583EF}"/>
                </a:ext>
              </a:extLst>
            </p:cNvPr>
            <p:cNvSpPr/>
            <p:nvPr/>
          </p:nvSpPr>
          <p:spPr>
            <a:xfrm flipH="1">
              <a:off x="4336746" y="1974411"/>
              <a:ext cx="395403" cy="32934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B0AF3-D389-4F29-BE22-92771F067380}"/>
                </a:ext>
              </a:extLst>
            </p:cNvPr>
            <p:cNvSpPr/>
            <p:nvPr/>
          </p:nvSpPr>
          <p:spPr>
            <a:xfrm flipH="1">
              <a:off x="1909019" y="2058799"/>
              <a:ext cx="592517" cy="487139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9CD2FAD-C175-48FA-AFBF-6B4ADB4BD2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501537" y="1809738"/>
              <a:ext cx="1638095" cy="49263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3B492C-60FD-4746-A058-56CA7F5B18BA}"/>
              </a:ext>
            </a:extLst>
          </p:cNvPr>
          <p:cNvSpPr txBox="1"/>
          <p:nvPr/>
        </p:nvSpPr>
        <p:spPr>
          <a:xfrm>
            <a:off x="849565" y="1394872"/>
            <a:ext cx="2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Ester Oxygen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4CAF53-7367-543A-4778-42584F25DC1B}"/>
              </a:ext>
            </a:extLst>
          </p:cNvPr>
          <p:cNvSpPr/>
          <p:nvPr/>
        </p:nvSpPr>
        <p:spPr>
          <a:xfrm>
            <a:off x="3680642" y="119144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F8562-3F7B-41A5-1ECC-1322741BAC07}"/>
              </a:ext>
            </a:extLst>
          </p:cNvPr>
          <p:cNvSpPr txBox="1"/>
          <p:nvPr/>
        </p:nvSpPr>
        <p:spPr>
          <a:xfrm>
            <a:off x="70385" y="2843093"/>
            <a:ext cx="995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all</a:t>
            </a:r>
            <a:r>
              <a:rPr lang="en-US" sz="1200" dirty="0"/>
              <a:t>(rings1)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if </a:t>
            </a:r>
            <a:r>
              <a:rPr lang="en-US" sz="1200" dirty="0"/>
              <a:t>elements2.count(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’oe’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CDD988-9715-3EC3-EF33-9A19119B509C}"/>
              </a:ext>
            </a:extLst>
          </p:cNvPr>
          <p:cNvSpPr/>
          <p:nvPr/>
        </p:nvSpPr>
        <p:spPr>
          <a:xfrm>
            <a:off x="3974340" y="1741614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C5B5B8-3521-05E3-98AB-F0F9D0322167}"/>
              </a:ext>
            </a:extLst>
          </p:cNvPr>
          <p:cNvSpPr/>
          <p:nvPr/>
        </p:nvSpPr>
        <p:spPr>
          <a:xfrm>
            <a:off x="2795550" y="172131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4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“oc” USING FOR ACETALS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C9CD8C-FB9F-4FC9-9DF5-532BC108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4" y="169141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D07C6-97A6-4F5F-81B1-ABE1A0E1BE40}"/>
              </a:ext>
            </a:extLst>
          </p:cNvPr>
          <p:cNvSpPr txBox="1"/>
          <p:nvPr/>
        </p:nvSpPr>
        <p:spPr>
          <a:xfrm>
            <a:off x="241264" y="746846"/>
            <a:ext cx="180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Ether: R–O–R′, where R and R′ represent the alkyl or aryl groups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0" y="3912319"/>
            <a:ext cx="44747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https://en.wikipedia.org/wiki/Ether</a:t>
            </a:r>
            <a:endParaRPr lang="en-US" sz="1400" dirty="0"/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https://en.wikipedia.org/wiki/Alkyl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5"/>
              </a:rPr>
              <a:t>https://en.wikipedia.org/wiki/Acetal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48C944-9319-4966-970A-7CEA035E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4" y="2270151"/>
            <a:ext cx="952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AE3EB-F47E-4B0A-BDE7-53656667E3BD}"/>
              </a:ext>
            </a:extLst>
          </p:cNvPr>
          <p:cNvSpPr txBox="1"/>
          <p:nvPr/>
        </p:nvSpPr>
        <p:spPr>
          <a:xfrm>
            <a:off x="343603" y="310003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alkyl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B00383E-6E4B-45E6-87AA-15BE7724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29" y="2102995"/>
            <a:ext cx="15657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B6A573-BD0D-4CD4-AA53-9F767616EA53}"/>
              </a:ext>
            </a:extLst>
          </p:cNvPr>
          <p:cNvSpPr txBox="1"/>
          <p:nvPr/>
        </p:nvSpPr>
        <p:spPr>
          <a:xfrm>
            <a:off x="2432535" y="242688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aryl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139950" y="449274"/>
            <a:ext cx="727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oc     15.999400     O           2        Sp3 oxygen in ether or acetals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787D3-A715-8A11-DB5D-E660B11A8C28}"/>
              </a:ext>
            </a:extLst>
          </p:cNvPr>
          <p:cNvSpPr txBox="1"/>
          <p:nvPr/>
        </p:nvSpPr>
        <p:spPr>
          <a:xfrm>
            <a:off x="2049047" y="2924079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elements2.count(</a:t>
            </a:r>
            <a:r>
              <a:rPr lang="en-US" sz="1800" dirty="0">
                <a:solidFill>
                  <a:srgbClr val="92D050"/>
                </a:solidFill>
              </a:rPr>
              <a:t>’O’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1 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’oc’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BBFD6-AF8C-AD42-6040-B3E56D9B2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819" y="1252432"/>
            <a:ext cx="2095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18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“o” USING FOR GENERAL ETHERS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C9CD8C-FB9F-4FC9-9DF5-532BC108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4" y="558606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D07C6-97A6-4F5F-81B1-ABE1A0E1BE40}"/>
              </a:ext>
            </a:extLst>
          </p:cNvPr>
          <p:cNvSpPr txBox="1"/>
          <p:nvPr/>
        </p:nvSpPr>
        <p:spPr>
          <a:xfrm>
            <a:off x="184114" y="1273107"/>
            <a:ext cx="180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Ether: R–O–R′, where R and R′ represent the alkyl or aryl groups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0" y="3912319"/>
            <a:ext cx="44747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https://en.wikipedia.org/wiki/Ether</a:t>
            </a:r>
            <a:endParaRPr lang="en-US" sz="1400" dirty="0"/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https://en.wikipedia.org/wiki/Alkyl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5"/>
              </a:rPr>
              <a:t>https://en.wikipedia.org/wiki/Acetal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48C944-9319-4966-970A-7CEA035E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4" y="2270151"/>
            <a:ext cx="952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AE3EB-F47E-4B0A-BDE7-53656667E3BD}"/>
              </a:ext>
            </a:extLst>
          </p:cNvPr>
          <p:cNvSpPr txBox="1"/>
          <p:nvPr/>
        </p:nvSpPr>
        <p:spPr>
          <a:xfrm>
            <a:off x="343603" y="310003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alkyl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B00383E-6E4B-45E6-87AA-15BE7724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29" y="2102995"/>
            <a:ext cx="15657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B6A573-BD0D-4CD4-AA53-9F767616EA53}"/>
              </a:ext>
            </a:extLst>
          </p:cNvPr>
          <p:cNvSpPr txBox="1"/>
          <p:nvPr/>
        </p:nvSpPr>
        <p:spPr>
          <a:xfrm>
            <a:off x="2432535" y="242688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aryl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139950" y="449274"/>
            <a:ext cx="727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        15.999400    O           2        Sp3 oxygen in ether or ester groups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787D3-A715-8A11-DB5D-E660B11A8C28}"/>
              </a:ext>
            </a:extLst>
          </p:cNvPr>
          <p:cNvSpPr txBox="1"/>
          <p:nvPr/>
        </p:nvSpPr>
        <p:spPr>
          <a:xfrm>
            <a:off x="2049047" y="2924079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’o’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BBFD6-AF8C-AD42-6040-B3E56D9B2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819" y="1252432"/>
            <a:ext cx="2095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39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“o3e”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o3e     15.99940      O          2        sp3 oxygen  in three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205927" y="208231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’o3e’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2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3B94F-5611-428E-9F5F-C4320B69145E}"/>
              </a:ext>
            </a:extLst>
          </p:cNvPr>
          <p:cNvSpPr txBox="1"/>
          <p:nvPr/>
        </p:nvSpPr>
        <p:spPr>
          <a:xfrm>
            <a:off x="6921500" y="6770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13-cvff Sp2 Carbons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F62B4-9BC5-E29D-B84C-7CA456713EAC}"/>
              </a:ext>
            </a:extLst>
          </p:cNvPr>
          <p:cNvSpPr txBox="1"/>
          <p:nvPr/>
        </p:nvSpPr>
        <p:spPr>
          <a:xfrm>
            <a:off x="285750" y="679450"/>
            <a:ext cx="81851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c+    12.011150     C           3         C in guanidinium group 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cr</a:t>
            </a:r>
            <a:r>
              <a:rPr lang="en-US" sz="1400" b="1" dirty="0">
                <a:solidFill>
                  <a:srgbClr val="559F5A"/>
                </a:solidFill>
              </a:rPr>
              <a:t>     12.011150     C           3         Carbon in guanidinium group (HN=C(NH2)2)   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c-     12.011150     C           3         Carbon in charged carboxylate (COO-) group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c'     12.011150     C            3        Sp2 carbon in carbonyl (C=O) group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c*    12.011150     C            3        Carbon in carbonyl  group,   </a:t>
            </a:r>
            <a:r>
              <a:rPr lang="en-US" sz="1400" b="1" dirty="0" err="1">
                <a:solidFill>
                  <a:srgbClr val="559F5A"/>
                </a:solidFill>
              </a:rPr>
              <a:t>non_amides</a:t>
            </a:r>
            <a:endParaRPr lang="en-US" sz="1400" b="1" dirty="0">
              <a:solidFill>
                <a:srgbClr val="559F5A"/>
              </a:solidFill>
            </a:endParaRPr>
          </a:p>
          <a:p>
            <a:r>
              <a:rPr lang="en-US" sz="1400" dirty="0"/>
              <a:t>c"    12.011150      C           3         Carbon in carbonyl  group,   </a:t>
            </a:r>
            <a:r>
              <a:rPr lang="en-US" sz="1400" dirty="0" err="1"/>
              <a:t>non_amides</a:t>
            </a:r>
            <a:endParaRPr lang="en-US" sz="1400" b="1" dirty="0">
              <a:solidFill>
                <a:srgbClr val="559F5A"/>
              </a:solidFill>
            </a:endParaRPr>
          </a:p>
          <a:p>
            <a:r>
              <a:rPr lang="en-US" sz="1400" b="1" dirty="0">
                <a:solidFill>
                  <a:srgbClr val="559F5A"/>
                </a:solidFill>
              </a:rPr>
              <a:t>c5     12.011150    C           3         Sp2 aromatic carbon in five membered ring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cs     12.011150     C           3         Sp2 carbon involved in thiophene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cp    12.011150     C           3         Sp2 aromatic carbon (partial double bonds)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ci      12.011150     C           3         Aromatic carbon in a charged imidazole ring (HIS+)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c=     12.011150     C          3         Non-aromatic end doubly bonded carbon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c=1   12.011150     C          3         Non-aromatic, next to end doubly bonded carbon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c=2   12.011150     C          3         Non-aromatic doubly bonded carbon </a:t>
            </a:r>
          </a:p>
          <a:p>
            <a:endParaRPr lang="en-US" sz="1400" b="1" dirty="0">
              <a:solidFill>
                <a:srgbClr val="559F5A"/>
              </a:solidFill>
            </a:endParaRPr>
          </a:p>
          <a:p>
            <a:endParaRPr lang="en-US" sz="1400" b="1" dirty="0">
              <a:solidFill>
                <a:srgbClr val="559F5A"/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1634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“o4e”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o4e     15.99940      O          2        sp3 oxygen  in  four  membered 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64AA9-FF0F-A48F-AE86-DFCA26D84554}"/>
              </a:ext>
            </a:extLst>
          </p:cNvPr>
          <p:cNvSpPr txBox="1"/>
          <p:nvPr/>
        </p:nvSpPr>
        <p:spPr>
          <a:xfrm>
            <a:off x="2205927" y="208231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’o4e’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81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05100" y="43377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op       15.99940      O          2        sp2 aromatic in 5 membered ring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D59B7BC-9184-4643-9946-C89B58080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2490" y="1089378"/>
          <a:ext cx="3612986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62810" imgH="1837416" progId="ChemDraw.Document.6.0">
                  <p:embed/>
                </p:oleObj>
              </mc:Choice>
              <mc:Fallback>
                <p:oleObj name="CS ChemDraw Drawing" r:id="rId2" imgW="4062810" imgH="1837416" progId="ChemDraw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D59B7BC-9184-4643-9946-C89B58080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490" y="1089378"/>
                        <a:ext cx="3612986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225D635-F1E4-457C-B16A-2E87C3364C10}"/>
              </a:ext>
            </a:extLst>
          </p:cNvPr>
          <p:cNvSpPr/>
          <p:nvPr/>
        </p:nvSpPr>
        <p:spPr>
          <a:xfrm>
            <a:off x="3812058" y="1489660"/>
            <a:ext cx="1593850" cy="969433"/>
          </a:xfrm>
          <a:custGeom>
            <a:avLst/>
            <a:gdLst>
              <a:gd name="connsiteX0" fmla="*/ 381000 w 1593850"/>
              <a:gd name="connsiteY0" fmla="*/ 82550 h 969433"/>
              <a:gd name="connsiteX1" fmla="*/ 234950 w 1593850"/>
              <a:gd name="connsiteY1" fmla="*/ 50800 h 969433"/>
              <a:gd name="connsiteX2" fmla="*/ 133350 w 1593850"/>
              <a:gd name="connsiteY2" fmla="*/ 44450 h 969433"/>
              <a:gd name="connsiteX3" fmla="*/ 101600 w 1593850"/>
              <a:gd name="connsiteY3" fmla="*/ 38100 h 969433"/>
              <a:gd name="connsiteX4" fmla="*/ 63500 w 1593850"/>
              <a:gd name="connsiteY4" fmla="*/ 57150 h 969433"/>
              <a:gd name="connsiteX5" fmla="*/ 19050 w 1593850"/>
              <a:gd name="connsiteY5" fmla="*/ 114300 h 969433"/>
              <a:gd name="connsiteX6" fmla="*/ 6350 w 1593850"/>
              <a:gd name="connsiteY6" fmla="*/ 196850 h 969433"/>
              <a:gd name="connsiteX7" fmla="*/ 0 w 1593850"/>
              <a:gd name="connsiteY7" fmla="*/ 215900 h 969433"/>
              <a:gd name="connsiteX8" fmla="*/ 6350 w 1593850"/>
              <a:gd name="connsiteY8" fmla="*/ 285750 h 969433"/>
              <a:gd name="connsiteX9" fmla="*/ 44450 w 1593850"/>
              <a:gd name="connsiteY9" fmla="*/ 355600 h 969433"/>
              <a:gd name="connsiteX10" fmla="*/ 95250 w 1593850"/>
              <a:gd name="connsiteY10" fmla="*/ 406400 h 969433"/>
              <a:gd name="connsiteX11" fmla="*/ 158750 w 1593850"/>
              <a:gd name="connsiteY11" fmla="*/ 450850 h 969433"/>
              <a:gd name="connsiteX12" fmla="*/ 203200 w 1593850"/>
              <a:gd name="connsiteY12" fmla="*/ 476250 h 969433"/>
              <a:gd name="connsiteX13" fmla="*/ 222250 w 1593850"/>
              <a:gd name="connsiteY13" fmla="*/ 501650 h 969433"/>
              <a:gd name="connsiteX14" fmla="*/ 260350 w 1593850"/>
              <a:gd name="connsiteY14" fmla="*/ 533400 h 969433"/>
              <a:gd name="connsiteX15" fmla="*/ 285750 w 1593850"/>
              <a:gd name="connsiteY15" fmla="*/ 571500 h 969433"/>
              <a:gd name="connsiteX16" fmla="*/ 298450 w 1593850"/>
              <a:gd name="connsiteY16" fmla="*/ 590550 h 969433"/>
              <a:gd name="connsiteX17" fmla="*/ 317500 w 1593850"/>
              <a:gd name="connsiteY17" fmla="*/ 615950 h 969433"/>
              <a:gd name="connsiteX18" fmla="*/ 330200 w 1593850"/>
              <a:gd name="connsiteY18" fmla="*/ 641350 h 969433"/>
              <a:gd name="connsiteX19" fmla="*/ 374650 w 1593850"/>
              <a:gd name="connsiteY19" fmla="*/ 704850 h 969433"/>
              <a:gd name="connsiteX20" fmla="*/ 406400 w 1593850"/>
              <a:gd name="connsiteY20" fmla="*/ 762000 h 969433"/>
              <a:gd name="connsiteX21" fmla="*/ 450850 w 1593850"/>
              <a:gd name="connsiteY21" fmla="*/ 806450 h 969433"/>
              <a:gd name="connsiteX22" fmla="*/ 508000 w 1593850"/>
              <a:gd name="connsiteY22" fmla="*/ 876300 h 969433"/>
              <a:gd name="connsiteX23" fmla="*/ 527050 w 1593850"/>
              <a:gd name="connsiteY23" fmla="*/ 895350 h 969433"/>
              <a:gd name="connsiteX24" fmla="*/ 546100 w 1593850"/>
              <a:gd name="connsiteY24" fmla="*/ 901700 h 969433"/>
              <a:gd name="connsiteX25" fmla="*/ 565150 w 1593850"/>
              <a:gd name="connsiteY25" fmla="*/ 914400 h 969433"/>
              <a:gd name="connsiteX26" fmla="*/ 609600 w 1593850"/>
              <a:gd name="connsiteY26" fmla="*/ 933450 h 969433"/>
              <a:gd name="connsiteX27" fmla="*/ 654050 w 1593850"/>
              <a:gd name="connsiteY27" fmla="*/ 946150 h 969433"/>
              <a:gd name="connsiteX28" fmla="*/ 723900 w 1593850"/>
              <a:gd name="connsiteY28" fmla="*/ 952500 h 969433"/>
              <a:gd name="connsiteX29" fmla="*/ 863600 w 1593850"/>
              <a:gd name="connsiteY29" fmla="*/ 965200 h 969433"/>
              <a:gd name="connsiteX30" fmla="*/ 1054100 w 1593850"/>
              <a:gd name="connsiteY30" fmla="*/ 939800 h 969433"/>
              <a:gd name="connsiteX31" fmla="*/ 1073150 w 1593850"/>
              <a:gd name="connsiteY31" fmla="*/ 927100 h 969433"/>
              <a:gd name="connsiteX32" fmla="*/ 1079500 w 1593850"/>
              <a:gd name="connsiteY32" fmla="*/ 908050 h 969433"/>
              <a:gd name="connsiteX33" fmla="*/ 1123950 w 1593850"/>
              <a:gd name="connsiteY33" fmla="*/ 857250 h 969433"/>
              <a:gd name="connsiteX34" fmla="*/ 1130300 w 1593850"/>
              <a:gd name="connsiteY34" fmla="*/ 838200 h 969433"/>
              <a:gd name="connsiteX35" fmla="*/ 1136650 w 1593850"/>
              <a:gd name="connsiteY35" fmla="*/ 812800 h 969433"/>
              <a:gd name="connsiteX36" fmla="*/ 1168400 w 1593850"/>
              <a:gd name="connsiteY36" fmla="*/ 768350 h 969433"/>
              <a:gd name="connsiteX37" fmla="*/ 1187450 w 1593850"/>
              <a:gd name="connsiteY37" fmla="*/ 749300 h 969433"/>
              <a:gd name="connsiteX38" fmla="*/ 1257300 w 1593850"/>
              <a:gd name="connsiteY38" fmla="*/ 654050 h 969433"/>
              <a:gd name="connsiteX39" fmla="*/ 1282700 w 1593850"/>
              <a:gd name="connsiteY39" fmla="*/ 641350 h 969433"/>
              <a:gd name="connsiteX40" fmla="*/ 1308100 w 1593850"/>
              <a:gd name="connsiteY40" fmla="*/ 615950 h 969433"/>
              <a:gd name="connsiteX41" fmla="*/ 1377950 w 1593850"/>
              <a:gd name="connsiteY41" fmla="*/ 584200 h 969433"/>
              <a:gd name="connsiteX42" fmla="*/ 1422400 w 1593850"/>
              <a:gd name="connsiteY42" fmla="*/ 558800 h 969433"/>
              <a:gd name="connsiteX43" fmla="*/ 1447800 w 1593850"/>
              <a:gd name="connsiteY43" fmla="*/ 546100 h 969433"/>
              <a:gd name="connsiteX44" fmla="*/ 1485900 w 1593850"/>
              <a:gd name="connsiteY44" fmla="*/ 520700 h 969433"/>
              <a:gd name="connsiteX45" fmla="*/ 1524000 w 1593850"/>
              <a:gd name="connsiteY45" fmla="*/ 476250 h 969433"/>
              <a:gd name="connsiteX46" fmla="*/ 1549400 w 1593850"/>
              <a:gd name="connsiteY46" fmla="*/ 457200 h 969433"/>
              <a:gd name="connsiteX47" fmla="*/ 1568450 w 1593850"/>
              <a:gd name="connsiteY47" fmla="*/ 425450 h 969433"/>
              <a:gd name="connsiteX48" fmla="*/ 1581150 w 1593850"/>
              <a:gd name="connsiteY48" fmla="*/ 381000 h 969433"/>
              <a:gd name="connsiteX49" fmla="*/ 1593850 w 1593850"/>
              <a:gd name="connsiteY49" fmla="*/ 349250 h 969433"/>
              <a:gd name="connsiteX50" fmla="*/ 1587500 w 1593850"/>
              <a:gd name="connsiteY50" fmla="*/ 228600 h 969433"/>
              <a:gd name="connsiteX51" fmla="*/ 1581150 w 1593850"/>
              <a:gd name="connsiteY51" fmla="*/ 209550 h 969433"/>
              <a:gd name="connsiteX52" fmla="*/ 1568450 w 1593850"/>
              <a:gd name="connsiteY52" fmla="*/ 190500 h 969433"/>
              <a:gd name="connsiteX53" fmla="*/ 1549400 w 1593850"/>
              <a:gd name="connsiteY53" fmla="*/ 139700 h 969433"/>
              <a:gd name="connsiteX54" fmla="*/ 1504950 w 1593850"/>
              <a:gd name="connsiteY54" fmla="*/ 133350 h 969433"/>
              <a:gd name="connsiteX55" fmla="*/ 1454150 w 1593850"/>
              <a:gd name="connsiteY55" fmla="*/ 120650 h 969433"/>
              <a:gd name="connsiteX56" fmla="*/ 1371600 w 1593850"/>
              <a:gd name="connsiteY56" fmla="*/ 88900 h 969433"/>
              <a:gd name="connsiteX57" fmla="*/ 1346200 w 1593850"/>
              <a:gd name="connsiteY57" fmla="*/ 82550 h 969433"/>
              <a:gd name="connsiteX58" fmla="*/ 1282700 w 1593850"/>
              <a:gd name="connsiteY58" fmla="*/ 57150 h 969433"/>
              <a:gd name="connsiteX59" fmla="*/ 1200150 w 1593850"/>
              <a:gd name="connsiteY59" fmla="*/ 44450 h 969433"/>
              <a:gd name="connsiteX60" fmla="*/ 1181100 w 1593850"/>
              <a:gd name="connsiteY60" fmla="*/ 31750 h 969433"/>
              <a:gd name="connsiteX61" fmla="*/ 1136650 w 1593850"/>
              <a:gd name="connsiteY61" fmla="*/ 12700 h 969433"/>
              <a:gd name="connsiteX62" fmla="*/ 1098550 w 1593850"/>
              <a:gd name="connsiteY62" fmla="*/ 6350 h 969433"/>
              <a:gd name="connsiteX63" fmla="*/ 1073150 w 1593850"/>
              <a:gd name="connsiteY63" fmla="*/ 0 h 969433"/>
              <a:gd name="connsiteX64" fmla="*/ 958850 w 1593850"/>
              <a:gd name="connsiteY64" fmla="*/ 6350 h 969433"/>
              <a:gd name="connsiteX65" fmla="*/ 869950 w 1593850"/>
              <a:gd name="connsiteY65" fmla="*/ 19050 h 969433"/>
              <a:gd name="connsiteX66" fmla="*/ 844550 w 1593850"/>
              <a:gd name="connsiteY66" fmla="*/ 25400 h 969433"/>
              <a:gd name="connsiteX67" fmla="*/ 787400 w 1593850"/>
              <a:gd name="connsiteY67" fmla="*/ 31750 h 969433"/>
              <a:gd name="connsiteX68" fmla="*/ 679450 w 1593850"/>
              <a:gd name="connsiteY68" fmla="*/ 44450 h 969433"/>
              <a:gd name="connsiteX69" fmla="*/ 596900 w 1593850"/>
              <a:gd name="connsiteY69" fmla="*/ 57150 h 969433"/>
              <a:gd name="connsiteX70" fmla="*/ 546100 w 1593850"/>
              <a:gd name="connsiteY70" fmla="*/ 63500 h 969433"/>
              <a:gd name="connsiteX71" fmla="*/ 501650 w 1593850"/>
              <a:gd name="connsiteY71" fmla="*/ 69850 h 969433"/>
              <a:gd name="connsiteX72" fmla="*/ 381000 w 1593850"/>
              <a:gd name="connsiteY72" fmla="*/ 82550 h 9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3850" h="969433">
                <a:moveTo>
                  <a:pt x="381000" y="82550"/>
                </a:moveTo>
                <a:cubicBezTo>
                  <a:pt x="336550" y="79375"/>
                  <a:pt x="324528" y="61658"/>
                  <a:pt x="234950" y="50800"/>
                </a:cubicBezTo>
                <a:cubicBezTo>
                  <a:pt x="201264" y="46717"/>
                  <a:pt x="167217" y="46567"/>
                  <a:pt x="133350" y="44450"/>
                </a:cubicBezTo>
                <a:cubicBezTo>
                  <a:pt x="122767" y="42333"/>
                  <a:pt x="112393" y="38100"/>
                  <a:pt x="101600" y="38100"/>
                </a:cubicBezTo>
                <a:cubicBezTo>
                  <a:pt x="91783" y="38100"/>
                  <a:pt x="69337" y="50729"/>
                  <a:pt x="63500" y="57150"/>
                </a:cubicBezTo>
                <a:cubicBezTo>
                  <a:pt x="47266" y="75008"/>
                  <a:pt x="19050" y="114300"/>
                  <a:pt x="19050" y="114300"/>
                </a:cubicBezTo>
                <a:cubicBezTo>
                  <a:pt x="3765" y="160154"/>
                  <a:pt x="20382" y="105642"/>
                  <a:pt x="6350" y="196850"/>
                </a:cubicBezTo>
                <a:cubicBezTo>
                  <a:pt x="5332" y="203466"/>
                  <a:pt x="2117" y="209550"/>
                  <a:pt x="0" y="215900"/>
                </a:cubicBezTo>
                <a:cubicBezTo>
                  <a:pt x="2117" y="239183"/>
                  <a:pt x="400" y="263140"/>
                  <a:pt x="6350" y="285750"/>
                </a:cubicBezTo>
                <a:cubicBezTo>
                  <a:pt x="7428" y="289845"/>
                  <a:pt x="32429" y="342377"/>
                  <a:pt x="44450" y="355600"/>
                </a:cubicBezTo>
                <a:cubicBezTo>
                  <a:pt x="60559" y="373320"/>
                  <a:pt x="75632" y="392667"/>
                  <a:pt x="95250" y="406400"/>
                </a:cubicBezTo>
                <a:cubicBezTo>
                  <a:pt x="116417" y="421217"/>
                  <a:pt x="135640" y="439295"/>
                  <a:pt x="158750" y="450850"/>
                </a:cubicBezTo>
                <a:cubicBezTo>
                  <a:pt x="168711" y="455830"/>
                  <a:pt x="194225" y="467275"/>
                  <a:pt x="203200" y="476250"/>
                </a:cubicBezTo>
                <a:cubicBezTo>
                  <a:pt x="210684" y="483734"/>
                  <a:pt x="215362" y="493615"/>
                  <a:pt x="222250" y="501650"/>
                </a:cubicBezTo>
                <a:cubicBezTo>
                  <a:pt x="238548" y="520664"/>
                  <a:pt x="240753" y="520335"/>
                  <a:pt x="260350" y="533400"/>
                </a:cubicBezTo>
                <a:lnTo>
                  <a:pt x="285750" y="571500"/>
                </a:lnTo>
                <a:cubicBezTo>
                  <a:pt x="289983" y="577850"/>
                  <a:pt x="293871" y="584445"/>
                  <a:pt x="298450" y="590550"/>
                </a:cubicBezTo>
                <a:cubicBezTo>
                  <a:pt x="304800" y="599017"/>
                  <a:pt x="311891" y="606975"/>
                  <a:pt x="317500" y="615950"/>
                </a:cubicBezTo>
                <a:cubicBezTo>
                  <a:pt x="322517" y="623977"/>
                  <a:pt x="325330" y="633233"/>
                  <a:pt x="330200" y="641350"/>
                </a:cubicBezTo>
                <a:cubicBezTo>
                  <a:pt x="345835" y="667409"/>
                  <a:pt x="357283" y="681694"/>
                  <a:pt x="374650" y="704850"/>
                </a:cubicBezTo>
                <a:cubicBezTo>
                  <a:pt x="383593" y="731678"/>
                  <a:pt x="382382" y="733615"/>
                  <a:pt x="406400" y="762000"/>
                </a:cubicBezTo>
                <a:cubicBezTo>
                  <a:pt x="419935" y="777996"/>
                  <a:pt x="441479" y="787708"/>
                  <a:pt x="450850" y="806450"/>
                </a:cubicBezTo>
                <a:cubicBezTo>
                  <a:pt x="472921" y="850592"/>
                  <a:pt x="456857" y="825157"/>
                  <a:pt x="508000" y="876300"/>
                </a:cubicBezTo>
                <a:cubicBezTo>
                  <a:pt x="514350" y="882650"/>
                  <a:pt x="518531" y="892510"/>
                  <a:pt x="527050" y="895350"/>
                </a:cubicBezTo>
                <a:cubicBezTo>
                  <a:pt x="533400" y="897467"/>
                  <a:pt x="540113" y="898707"/>
                  <a:pt x="546100" y="901700"/>
                </a:cubicBezTo>
                <a:cubicBezTo>
                  <a:pt x="552926" y="905113"/>
                  <a:pt x="558524" y="910614"/>
                  <a:pt x="565150" y="914400"/>
                </a:cubicBezTo>
                <a:cubicBezTo>
                  <a:pt x="583409" y="924834"/>
                  <a:pt x="590853" y="927826"/>
                  <a:pt x="609600" y="933450"/>
                </a:cubicBezTo>
                <a:cubicBezTo>
                  <a:pt x="624360" y="937878"/>
                  <a:pt x="638850" y="943617"/>
                  <a:pt x="654050" y="946150"/>
                </a:cubicBezTo>
                <a:cubicBezTo>
                  <a:pt x="677111" y="949994"/>
                  <a:pt x="700601" y="950558"/>
                  <a:pt x="723900" y="952500"/>
                </a:cubicBezTo>
                <a:cubicBezTo>
                  <a:pt x="849021" y="962927"/>
                  <a:pt x="762727" y="953992"/>
                  <a:pt x="863600" y="965200"/>
                </a:cubicBezTo>
                <a:cubicBezTo>
                  <a:pt x="1058377" y="957709"/>
                  <a:pt x="980970" y="992036"/>
                  <a:pt x="1054100" y="939800"/>
                </a:cubicBezTo>
                <a:cubicBezTo>
                  <a:pt x="1060310" y="935364"/>
                  <a:pt x="1066800" y="931333"/>
                  <a:pt x="1073150" y="927100"/>
                </a:cubicBezTo>
                <a:cubicBezTo>
                  <a:pt x="1075267" y="920750"/>
                  <a:pt x="1076179" y="913862"/>
                  <a:pt x="1079500" y="908050"/>
                </a:cubicBezTo>
                <a:cubicBezTo>
                  <a:pt x="1091160" y="887646"/>
                  <a:pt x="1107556" y="873644"/>
                  <a:pt x="1123950" y="857250"/>
                </a:cubicBezTo>
                <a:cubicBezTo>
                  <a:pt x="1126067" y="850900"/>
                  <a:pt x="1128461" y="844636"/>
                  <a:pt x="1130300" y="838200"/>
                </a:cubicBezTo>
                <a:cubicBezTo>
                  <a:pt x="1132698" y="829809"/>
                  <a:pt x="1133212" y="820822"/>
                  <a:pt x="1136650" y="812800"/>
                </a:cubicBezTo>
                <a:cubicBezTo>
                  <a:pt x="1139522" y="806099"/>
                  <a:pt x="1166541" y="770518"/>
                  <a:pt x="1168400" y="768350"/>
                </a:cubicBezTo>
                <a:cubicBezTo>
                  <a:pt x="1174244" y="761532"/>
                  <a:pt x="1181937" y="756389"/>
                  <a:pt x="1187450" y="749300"/>
                </a:cubicBezTo>
                <a:cubicBezTo>
                  <a:pt x="1202776" y="729595"/>
                  <a:pt x="1240574" y="662413"/>
                  <a:pt x="1257300" y="654050"/>
                </a:cubicBezTo>
                <a:cubicBezTo>
                  <a:pt x="1265767" y="649817"/>
                  <a:pt x="1275127" y="647030"/>
                  <a:pt x="1282700" y="641350"/>
                </a:cubicBezTo>
                <a:cubicBezTo>
                  <a:pt x="1292279" y="634166"/>
                  <a:pt x="1298137" y="622592"/>
                  <a:pt x="1308100" y="615950"/>
                </a:cubicBezTo>
                <a:cubicBezTo>
                  <a:pt x="1367009" y="576678"/>
                  <a:pt x="1340189" y="600383"/>
                  <a:pt x="1377950" y="584200"/>
                </a:cubicBezTo>
                <a:cubicBezTo>
                  <a:pt x="1416328" y="567752"/>
                  <a:pt x="1390514" y="577021"/>
                  <a:pt x="1422400" y="558800"/>
                </a:cubicBezTo>
                <a:cubicBezTo>
                  <a:pt x="1430619" y="554104"/>
                  <a:pt x="1439683" y="550970"/>
                  <a:pt x="1447800" y="546100"/>
                </a:cubicBezTo>
                <a:cubicBezTo>
                  <a:pt x="1460888" y="538247"/>
                  <a:pt x="1473852" y="530071"/>
                  <a:pt x="1485900" y="520700"/>
                </a:cubicBezTo>
                <a:cubicBezTo>
                  <a:pt x="1517005" y="496507"/>
                  <a:pt x="1494175" y="506075"/>
                  <a:pt x="1524000" y="476250"/>
                </a:cubicBezTo>
                <a:cubicBezTo>
                  <a:pt x="1531484" y="468766"/>
                  <a:pt x="1540933" y="463550"/>
                  <a:pt x="1549400" y="457200"/>
                </a:cubicBezTo>
                <a:cubicBezTo>
                  <a:pt x="1555750" y="446617"/>
                  <a:pt x="1563703" y="436843"/>
                  <a:pt x="1568450" y="425450"/>
                </a:cubicBezTo>
                <a:cubicBezTo>
                  <a:pt x="1574377" y="411226"/>
                  <a:pt x="1576277" y="395619"/>
                  <a:pt x="1581150" y="381000"/>
                </a:cubicBezTo>
                <a:cubicBezTo>
                  <a:pt x="1584755" y="370186"/>
                  <a:pt x="1589617" y="359833"/>
                  <a:pt x="1593850" y="349250"/>
                </a:cubicBezTo>
                <a:cubicBezTo>
                  <a:pt x="1591733" y="309033"/>
                  <a:pt x="1591146" y="268707"/>
                  <a:pt x="1587500" y="228600"/>
                </a:cubicBezTo>
                <a:cubicBezTo>
                  <a:pt x="1586894" y="221934"/>
                  <a:pt x="1584143" y="215537"/>
                  <a:pt x="1581150" y="209550"/>
                </a:cubicBezTo>
                <a:cubicBezTo>
                  <a:pt x="1577737" y="202724"/>
                  <a:pt x="1572683" y="196850"/>
                  <a:pt x="1568450" y="190500"/>
                </a:cubicBezTo>
                <a:cubicBezTo>
                  <a:pt x="1566223" y="181593"/>
                  <a:pt x="1559040" y="145056"/>
                  <a:pt x="1549400" y="139700"/>
                </a:cubicBezTo>
                <a:cubicBezTo>
                  <a:pt x="1536316" y="132431"/>
                  <a:pt x="1519626" y="136285"/>
                  <a:pt x="1504950" y="133350"/>
                </a:cubicBezTo>
                <a:cubicBezTo>
                  <a:pt x="1487834" y="129927"/>
                  <a:pt x="1469762" y="128456"/>
                  <a:pt x="1454150" y="120650"/>
                </a:cubicBezTo>
                <a:cubicBezTo>
                  <a:pt x="1421181" y="104165"/>
                  <a:pt x="1415687" y="99922"/>
                  <a:pt x="1371600" y="88900"/>
                </a:cubicBezTo>
                <a:cubicBezTo>
                  <a:pt x="1363133" y="86783"/>
                  <a:pt x="1354419" y="85485"/>
                  <a:pt x="1346200" y="82550"/>
                </a:cubicBezTo>
                <a:cubicBezTo>
                  <a:pt x="1324731" y="74882"/>
                  <a:pt x="1305054" y="61621"/>
                  <a:pt x="1282700" y="57150"/>
                </a:cubicBezTo>
                <a:cubicBezTo>
                  <a:pt x="1234216" y="47453"/>
                  <a:pt x="1261660" y="52139"/>
                  <a:pt x="1200150" y="44450"/>
                </a:cubicBezTo>
                <a:cubicBezTo>
                  <a:pt x="1193800" y="40217"/>
                  <a:pt x="1187726" y="35536"/>
                  <a:pt x="1181100" y="31750"/>
                </a:cubicBezTo>
                <a:cubicBezTo>
                  <a:pt x="1168746" y="24691"/>
                  <a:pt x="1151222" y="15938"/>
                  <a:pt x="1136650" y="12700"/>
                </a:cubicBezTo>
                <a:cubicBezTo>
                  <a:pt x="1124081" y="9907"/>
                  <a:pt x="1111175" y="8875"/>
                  <a:pt x="1098550" y="6350"/>
                </a:cubicBezTo>
                <a:cubicBezTo>
                  <a:pt x="1089992" y="4638"/>
                  <a:pt x="1081617" y="2117"/>
                  <a:pt x="1073150" y="0"/>
                </a:cubicBezTo>
                <a:cubicBezTo>
                  <a:pt x="1035050" y="2117"/>
                  <a:pt x="996896" y="3423"/>
                  <a:pt x="958850" y="6350"/>
                </a:cubicBezTo>
                <a:cubicBezTo>
                  <a:pt x="939828" y="7813"/>
                  <a:pt x="891268" y="14786"/>
                  <a:pt x="869950" y="19050"/>
                </a:cubicBezTo>
                <a:cubicBezTo>
                  <a:pt x="861392" y="20762"/>
                  <a:pt x="853176" y="24073"/>
                  <a:pt x="844550" y="25400"/>
                </a:cubicBezTo>
                <a:cubicBezTo>
                  <a:pt x="825606" y="28315"/>
                  <a:pt x="806450" y="29633"/>
                  <a:pt x="787400" y="31750"/>
                </a:cubicBezTo>
                <a:cubicBezTo>
                  <a:pt x="730787" y="45903"/>
                  <a:pt x="784740" y="33921"/>
                  <a:pt x="679450" y="44450"/>
                </a:cubicBezTo>
                <a:cubicBezTo>
                  <a:pt x="645310" y="47864"/>
                  <a:pt x="629930" y="52431"/>
                  <a:pt x="596900" y="57150"/>
                </a:cubicBezTo>
                <a:cubicBezTo>
                  <a:pt x="580006" y="59563"/>
                  <a:pt x="563015" y="61245"/>
                  <a:pt x="546100" y="63500"/>
                </a:cubicBezTo>
                <a:cubicBezTo>
                  <a:pt x="531264" y="65478"/>
                  <a:pt x="516604" y="69227"/>
                  <a:pt x="501650" y="69850"/>
                </a:cubicBezTo>
                <a:cubicBezTo>
                  <a:pt x="465698" y="71348"/>
                  <a:pt x="425450" y="85725"/>
                  <a:pt x="381000" y="82550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1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oh      15.999400    O           2        Oxygen in hydroxyl (OH) group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329783" y="3139098"/>
            <a:ext cx="8814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’o2h’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9173F-FD3D-487C-C911-DE10D672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4" y="952192"/>
            <a:ext cx="1351718" cy="1081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FF34DA-AC61-DAA3-4C15-5A0E5855264B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64560-333F-BA1F-3CA2-D63EFE1F5203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C819F94-4432-03B4-D62B-587D42DE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50" y="953160"/>
            <a:ext cx="1730503" cy="11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B16A808-0546-AB2A-9D61-E62C8C57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134911"/>
            <a:ext cx="1714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8006DC-A623-9859-B628-9F57EE624B6A}"/>
              </a:ext>
            </a:extLst>
          </p:cNvPr>
          <p:cNvSpPr txBox="1"/>
          <p:nvPr/>
        </p:nvSpPr>
        <p:spPr>
          <a:xfrm>
            <a:off x="5491334" y="2268455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32401661-5105-9A3E-6A46-1F393C23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88" y="1115861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E31603-1BFE-6C73-8F51-9E08811304F0}"/>
              </a:ext>
            </a:extLst>
          </p:cNvPr>
          <p:cNvSpPr txBox="1"/>
          <p:nvPr/>
        </p:nvSpPr>
        <p:spPr>
          <a:xfrm>
            <a:off x="7215153" y="2272176"/>
            <a:ext cx="18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D164A-0472-1A09-7662-C37C43FDC272}"/>
              </a:ext>
            </a:extLst>
          </p:cNvPr>
          <p:cNvSpPr txBox="1"/>
          <p:nvPr/>
        </p:nvSpPr>
        <p:spPr>
          <a:xfrm>
            <a:off x="3349846" y="2039251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Sulfuric acid</a:t>
            </a:r>
          </a:p>
        </p:txBody>
      </p:sp>
    </p:spTree>
    <p:extLst>
      <p:ext uri="{BB962C8B-B14F-4D97-AF65-F5344CB8AC3E}">
        <p14:creationId xmlns:p14="http://schemas.microsoft.com/office/powerpoint/2010/main" val="1712639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59F5A"/>
                </a:solidFill>
              </a:rPr>
              <a:t>nt</a:t>
            </a:r>
            <a:r>
              <a:rPr lang="en-US" b="1" dirty="0">
                <a:solidFill>
                  <a:srgbClr val="559F5A"/>
                </a:solidFill>
              </a:rPr>
              <a:t>      14.00670      N          1        </a:t>
            </a:r>
            <a:r>
              <a:rPr lang="en-US" b="1" dirty="0" err="1">
                <a:solidFill>
                  <a:srgbClr val="559F5A"/>
                </a:solidFill>
              </a:rPr>
              <a:t>sp</a:t>
            </a:r>
            <a:r>
              <a:rPr lang="en-US" b="1" dirty="0">
                <a:solidFill>
                  <a:srgbClr val="559F5A"/>
                </a:solidFill>
              </a:rPr>
              <a:t> nitrogen involved in a triple bond </a:t>
            </a:r>
          </a:p>
          <a:p>
            <a:r>
              <a:rPr lang="en-US" dirty="0" err="1"/>
              <a:t>nz</a:t>
            </a:r>
            <a:r>
              <a:rPr lang="en-US" dirty="0"/>
              <a:t>      14.00670      N          1        sp3 nitrogen bonded to two atoms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IFF 1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2214790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np     14.006700    N           2        Sp2 aromatic nitrogen (partial double bonds) </a:t>
            </a:r>
          </a:p>
          <a:p>
            <a:r>
              <a:rPr lang="en-US" b="1" dirty="0">
                <a:solidFill>
                  <a:srgbClr val="559F5A"/>
                </a:solidFill>
              </a:rPr>
              <a:t>n=     14.006700    N           2        Non-aromatic end double bonded nitrogen</a:t>
            </a:r>
          </a:p>
          <a:p>
            <a:r>
              <a:rPr lang="en-US" b="1" dirty="0">
                <a:solidFill>
                  <a:srgbClr val="559F5A"/>
                </a:solidFill>
              </a:rPr>
              <a:t>n=1   14.006700    N           2        Non-aromatic, next to end doubly bonded carbon</a:t>
            </a:r>
          </a:p>
          <a:p>
            <a:r>
              <a:rPr lang="en-US" b="1" dirty="0">
                <a:solidFill>
                  <a:srgbClr val="559F5A"/>
                </a:solidFill>
              </a:rPr>
              <a:t>n=2   14.006700    N           2        Non-aromatic doubly bonded nitrogen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cvff</a:t>
            </a:r>
            <a:r>
              <a:rPr lang="en-US" dirty="0"/>
              <a:t> 2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2377756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Nitrogen “np”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      14.00670      N          2        sp2 nitrogen in 5- or 6- membered ring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’np’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89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EEF1-217F-D80D-507C-6E7E4EA40744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       14.00670      N          2        non aromatic end doubly bonded nitrogen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4FC01-9FB1-0036-909E-E2FC36B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2016B-4085-959C-8175-7296600E0D4B}"/>
              </a:ext>
            </a:extLst>
          </p:cNvPr>
          <p:cNvGrpSpPr/>
          <p:nvPr/>
        </p:nvGrpSpPr>
        <p:grpSpPr>
          <a:xfrm>
            <a:off x="163608" y="1350830"/>
            <a:ext cx="2264798" cy="2851955"/>
            <a:chOff x="294575" y="945681"/>
            <a:chExt cx="2264798" cy="2851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B717-CD63-1B8D-8981-B6EE92FA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19" t="4989" r="15920" b="2449"/>
            <a:stretch/>
          </p:blipFill>
          <p:spPr>
            <a:xfrm>
              <a:off x="294575" y="1052709"/>
              <a:ext cx="2133831" cy="27449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AF7D0-5BB0-3452-EDB8-F3E56790C60E}"/>
                </a:ext>
              </a:extLst>
            </p:cNvPr>
            <p:cNvSpPr txBox="1"/>
            <p:nvPr/>
          </p:nvSpPr>
          <p:spPr>
            <a:xfrm>
              <a:off x="734519" y="1311639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59344-678D-AAD4-E8CB-BA0C9D67D89B}"/>
                </a:ext>
              </a:extLst>
            </p:cNvPr>
            <p:cNvSpPr txBox="1"/>
            <p:nvPr/>
          </p:nvSpPr>
          <p:spPr>
            <a:xfrm>
              <a:off x="1174463" y="14933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926E82-925D-35F7-A9C0-E169C73AAB4E}"/>
                </a:ext>
              </a:extLst>
            </p:cNvPr>
            <p:cNvSpPr txBox="1"/>
            <p:nvPr/>
          </p:nvSpPr>
          <p:spPr>
            <a:xfrm>
              <a:off x="734519" y="220841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C3429-1186-421B-0F62-1F3D760B29A3}"/>
                </a:ext>
              </a:extLst>
            </p:cNvPr>
            <p:cNvSpPr txBox="1"/>
            <p:nvPr/>
          </p:nvSpPr>
          <p:spPr>
            <a:xfrm>
              <a:off x="734519" y="2776808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5E4A15-E61C-523A-4FE6-A764D463D8F7}"/>
                </a:ext>
              </a:extLst>
            </p:cNvPr>
            <p:cNvSpPr txBox="1"/>
            <p:nvPr/>
          </p:nvSpPr>
          <p:spPr>
            <a:xfrm>
              <a:off x="1200150" y="2975400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8FE474-DE5C-1FFC-B9F1-F0101E2F2A8C}"/>
                </a:ext>
              </a:extLst>
            </p:cNvPr>
            <p:cNvSpPr txBox="1"/>
            <p:nvPr/>
          </p:nvSpPr>
          <p:spPr>
            <a:xfrm>
              <a:off x="1629242" y="2790734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EDA68-46EB-BDA5-AD69-362825039844}"/>
                </a:ext>
              </a:extLst>
            </p:cNvPr>
            <p:cNvSpPr txBox="1"/>
            <p:nvPr/>
          </p:nvSpPr>
          <p:spPr>
            <a:xfrm>
              <a:off x="1629242" y="224050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2D8C9-0873-5597-4475-29E515C446B4}"/>
                </a:ext>
              </a:extLst>
            </p:cNvPr>
            <p:cNvSpPr txBox="1"/>
            <p:nvPr/>
          </p:nvSpPr>
          <p:spPr>
            <a:xfrm>
              <a:off x="1200150" y="1965272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AB128-3CD4-1043-4883-D6901FF2AEEC}"/>
                </a:ext>
              </a:extLst>
            </p:cNvPr>
            <p:cNvSpPr txBox="1"/>
            <p:nvPr/>
          </p:nvSpPr>
          <p:spPr>
            <a:xfrm>
              <a:off x="764499" y="9456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D45ED-7766-C5A7-5D0A-BDFB53C474A4}"/>
                </a:ext>
              </a:extLst>
            </p:cNvPr>
            <p:cNvSpPr txBox="1"/>
            <p:nvPr/>
          </p:nvSpPr>
          <p:spPr>
            <a:xfrm>
              <a:off x="305427" y="2023750"/>
              <a:ext cx="42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4B4C-1181-4DC8-28B0-B6F5131B0157}"/>
                </a:ext>
              </a:extLst>
            </p:cNvPr>
            <p:cNvSpPr txBox="1"/>
            <p:nvPr/>
          </p:nvSpPr>
          <p:spPr>
            <a:xfrm>
              <a:off x="339349" y="2961474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94B13-C6A5-58C1-D791-9F281362CCAF}"/>
                </a:ext>
              </a:extLst>
            </p:cNvPr>
            <p:cNvSpPr txBox="1"/>
            <p:nvPr/>
          </p:nvSpPr>
          <p:spPr>
            <a:xfrm>
              <a:off x="1070217" y="342810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76C347-BF53-41E6-1FD3-5388E2795E29}"/>
                </a:ext>
              </a:extLst>
            </p:cNvPr>
            <p:cNvSpPr txBox="1"/>
            <p:nvPr/>
          </p:nvSpPr>
          <p:spPr>
            <a:xfrm>
              <a:off x="1947392" y="2975400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D15C4-36D7-2321-B90B-F87CD91AE1F2}"/>
                </a:ext>
              </a:extLst>
            </p:cNvPr>
            <p:cNvSpPr txBox="1"/>
            <p:nvPr/>
          </p:nvSpPr>
          <p:spPr>
            <a:xfrm>
              <a:off x="1976827" y="201762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D80BB8-A580-4F8C-4C68-D80FD37B3052}"/>
              </a:ext>
            </a:extLst>
          </p:cNvPr>
          <p:cNvCxnSpPr>
            <a:cxnSpLocks/>
          </p:cNvCxnSpPr>
          <p:nvPr/>
        </p:nvCxnSpPr>
        <p:spPr>
          <a:xfrm flipH="1">
            <a:off x="970810" y="1528495"/>
            <a:ext cx="1533628" cy="244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6BF71C-4ADF-AF45-2E08-02139A0B1E12}"/>
              </a:ext>
            </a:extLst>
          </p:cNvPr>
          <p:cNvSpPr txBox="1"/>
          <p:nvPr/>
        </p:nvSpPr>
        <p:spPr>
          <a:xfrm>
            <a:off x="2529938" y="3253302"/>
            <a:ext cx="759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nbs1.count(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1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’n=’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738F-168E-4987-3809-9ADA1467FD41}"/>
              </a:ext>
            </a:extLst>
          </p:cNvPr>
          <p:cNvSpPr txBox="1"/>
          <p:nvPr/>
        </p:nvSpPr>
        <p:spPr>
          <a:xfrm>
            <a:off x="2297439" y="931117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nb1 ==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BDEBF0-019B-E10C-9A68-DC5405773457}"/>
              </a:ext>
            </a:extLst>
          </p:cNvPr>
          <p:cNvCxnSpPr>
            <a:cxnSpLocks/>
          </p:cNvCxnSpPr>
          <p:nvPr/>
        </p:nvCxnSpPr>
        <p:spPr>
          <a:xfrm flipH="1">
            <a:off x="920959" y="1177426"/>
            <a:ext cx="1376480" cy="391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B372BB-F3E4-4029-9A00-A7FD749B1B51}"/>
              </a:ext>
            </a:extLst>
          </p:cNvPr>
          <p:cNvSpPr txBox="1"/>
          <p:nvPr/>
        </p:nvSpPr>
        <p:spPr>
          <a:xfrm>
            <a:off x="2560651" y="1303189"/>
            <a:ext cx="7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</a:t>
            </a:r>
          </a:p>
        </p:txBody>
      </p:sp>
    </p:spTree>
    <p:extLst>
      <p:ext uri="{BB962C8B-B14F-4D97-AF65-F5344CB8AC3E}">
        <p14:creationId xmlns:p14="http://schemas.microsoft.com/office/powerpoint/2010/main" val="1925591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EEF1-217F-D80D-507C-6E7E4EA40744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     14.00670      N          2        non aromatic, next to end doubly bonded carbon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4FC01-9FB1-0036-909E-E2FC36B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“n=1”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2016B-4085-959C-8175-7296600E0D4B}"/>
              </a:ext>
            </a:extLst>
          </p:cNvPr>
          <p:cNvGrpSpPr/>
          <p:nvPr/>
        </p:nvGrpSpPr>
        <p:grpSpPr>
          <a:xfrm>
            <a:off x="294575" y="945681"/>
            <a:ext cx="2264798" cy="2851955"/>
            <a:chOff x="294575" y="945681"/>
            <a:chExt cx="2264798" cy="2851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B717-CD63-1B8D-8981-B6EE92FA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19" t="4989" r="15920" b="2449"/>
            <a:stretch/>
          </p:blipFill>
          <p:spPr>
            <a:xfrm>
              <a:off x="294575" y="1052709"/>
              <a:ext cx="2133831" cy="27449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AF7D0-5BB0-3452-EDB8-F3E56790C60E}"/>
                </a:ext>
              </a:extLst>
            </p:cNvPr>
            <p:cNvSpPr txBox="1"/>
            <p:nvPr/>
          </p:nvSpPr>
          <p:spPr>
            <a:xfrm>
              <a:off x="734519" y="1311639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59344-678D-AAD4-E8CB-BA0C9D67D89B}"/>
                </a:ext>
              </a:extLst>
            </p:cNvPr>
            <p:cNvSpPr txBox="1"/>
            <p:nvPr/>
          </p:nvSpPr>
          <p:spPr>
            <a:xfrm>
              <a:off x="1174463" y="14933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926E82-925D-35F7-A9C0-E169C73AAB4E}"/>
                </a:ext>
              </a:extLst>
            </p:cNvPr>
            <p:cNvSpPr txBox="1"/>
            <p:nvPr/>
          </p:nvSpPr>
          <p:spPr>
            <a:xfrm>
              <a:off x="734519" y="220841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C3429-1186-421B-0F62-1F3D760B29A3}"/>
                </a:ext>
              </a:extLst>
            </p:cNvPr>
            <p:cNvSpPr txBox="1"/>
            <p:nvPr/>
          </p:nvSpPr>
          <p:spPr>
            <a:xfrm>
              <a:off x="734519" y="2776808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5E4A15-E61C-523A-4FE6-A764D463D8F7}"/>
                </a:ext>
              </a:extLst>
            </p:cNvPr>
            <p:cNvSpPr txBox="1"/>
            <p:nvPr/>
          </p:nvSpPr>
          <p:spPr>
            <a:xfrm>
              <a:off x="1200150" y="2975400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8FE474-DE5C-1FFC-B9F1-F0101E2F2A8C}"/>
                </a:ext>
              </a:extLst>
            </p:cNvPr>
            <p:cNvSpPr txBox="1"/>
            <p:nvPr/>
          </p:nvSpPr>
          <p:spPr>
            <a:xfrm>
              <a:off x="1629242" y="2790734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EDA68-46EB-BDA5-AD69-362825039844}"/>
                </a:ext>
              </a:extLst>
            </p:cNvPr>
            <p:cNvSpPr txBox="1"/>
            <p:nvPr/>
          </p:nvSpPr>
          <p:spPr>
            <a:xfrm>
              <a:off x="1629242" y="224050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2D8C9-0873-5597-4475-29E515C446B4}"/>
                </a:ext>
              </a:extLst>
            </p:cNvPr>
            <p:cNvSpPr txBox="1"/>
            <p:nvPr/>
          </p:nvSpPr>
          <p:spPr>
            <a:xfrm>
              <a:off x="1200150" y="1965272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AB128-3CD4-1043-4883-D6901FF2AEEC}"/>
                </a:ext>
              </a:extLst>
            </p:cNvPr>
            <p:cNvSpPr txBox="1"/>
            <p:nvPr/>
          </p:nvSpPr>
          <p:spPr>
            <a:xfrm>
              <a:off x="764499" y="9456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D45ED-7766-C5A7-5D0A-BDFB53C474A4}"/>
                </a:ext>
              </a:extLst>
            </p:cNvPr>
            <p:cNvSpPr txBox="1"/>
            <p:nvPr/>
          </p:nvSpPr>
          <p:spPr>
            <a:xfrm>
              <a:off x="305427" y="2023750"/>
              <a:ext cx="42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4B4C-1181-4DC8-28B0-B6F5131B0157}"/>
                </a:ext>
              </a:extLst>
            </p:cNvPr>
            <p:cNvSpPr txBox="1"/>
            <p:nvPr/>
          </p:nvSpPr>
          <p:spPr>
            <a:xfrm>
              <a:off x="339349" y="2961474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94B13-C6A5-58C1-D791-9F281362CCAF}"/>
                </a:ext>
              </a:extLst>
            </p:cNvPr>
            <p:cNvSpPr txBox="1"/>
            <p:nvPr/>
          </p:nvSpPr>
          <p:spPr>
            <a:xfrm>
              <a:off x="1070217" y="342810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76C347-BF53-41E6-1FD3-5388E2795E29}"/>
                </a:ext>
              </a:extLst>
            </p:cNvPr>
            <p:cNvSpPr txBox="1"/>
            <p:nvPr/>
          </p:nvSpPr>
          <p:spPr>
            <a:xfrm>
              <a:off x="1947392" y="2975400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D15C4-36D7-2321-B90B-F87CD91AE1F2}"/>
                </a:ext>
              </a:extLst>
            </p:cNvPr>
            <p:cNvSpPr txBox="1"/>
            <p:nvPr/>
          </p:nvSpPr>
          <p:spPr>
            <a:xfrm>
              <a:off x="1976827" y="201762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D6BF71C-4ADF-AF45-2E08-02139A0B1E12}"/>
              </a:ext>
            </a:extLst>
          </p:cNvPr>
          <p:cNvSpPr txBox="1"/>
          <p:nvPr/>
        </p:nvSpPr>
        <p:spPr>
          <a:xfrm>
            <a:off x="2518260" y="3517061"/>
            <a:ext cx="759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nbs2.count(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1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’n=’</a:t>
            </a:r>
            <a:endParaRPr lang="en-US" dirty="0"/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0D7B7-8DD0-9A4C-8C8A-C676DB477887}"/>
              </a:ext>
            </a:extLst>
          </p:cNvPr>
          <p:cNvCxnSpPr>
            <a:cxnSpLocks/>
          </p:cNvCxnSpPr>
          <p:nvPr/>
        </p:nvCxnSpPr>
        <p:spPr>
          <a:xfrm flipH="1">
            <a:off x="1481761" y="1480116"/>
            <a:ext cx="2372096" cy="12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9D118E6-7850-309C-2FB5-4C15482CD162}"/>
              </a:ext>
            </a:extLst>
          </p:cNvPr>
          <p:cNvSpPr txBox="1"/>
          <p:nvPr/>
        </p:nvSpPr>
        <p:spPr>
          <a:xfrm>
            <a:off x="2987547" y="911530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nb2 ==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5F67F6-EE32-A78D-A617-35AEF55D931A}"/>
              </a:ext>
            </a:extLst>
          </p:cNvPr>
          <p:cNvCxnSpPr>
            <a:cxnSpLocks/>
          </p:cNvCxnSpPr>
          <p:nvPr/>
        </p:nvCxnSpPr>
        <p:spPr>
          <a:xfrm flipH="1">
            <a:off x="990458" y="1096196"/>
            <a:ext cx="1996658" cy="62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02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89265" y="484317"/>
            <a:ext cx="82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n=2     14.00670      N          2        non aromatic doubly bonded nitrogen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4642" y="2842509"/>
            <a:ext cx="854075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’N’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num of connects == </a:t>
            </a:r>
            <a:r>
              <a:rPr lang="en-US" sz="1700" b="1" dirty="0">
                <a:solidFill>
                  <a:srgbClr val="FFC000"/>
                </a:solidFill>
              </a:rPr>
              <a:t>2</a:t>
            </a:r>
            <a:r>
              <a:rPr lang="en-US" sz="1700" dirty="0"/>
              <a:t>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  # n=2     14.00670      N          2        non aromatic doubly bonded nitrogen 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2000" dirty="0"/>
              <a:t>ring_size == </a:t>
            </a:r>
            <a:r>
              <a:rPr lang="en-US" sz="2000" b="1" dirty="0">
                <a:solidFill>
                  <a:srgbClr val="FFC000"/>
                </a:solidFill>
              </a:rPr>
              <a:t>0</a:t>
            </a:r>
            <a:r>
              <a:rPr lang="en-US" sz="2000" dirty="0"/>
              <a:t>:</a:t>
            </a:r>
          </a:p>
          <a:p>
            <a:r>
              <a:rPr lang="en-US" sz="2000" dirty="0"/>
              <a:t>	 	 </a:t>
            </a:r>
            <a:r>
              <a:rPr lang="en-US" sz="2000" dirty="0" err="1"/>
              <a:t>nta</a:t>
            </a:r>
            <a:r>
              <a:rPr lang="en-US" sz="2000" dirty="0"/>
              <a:t>[atom-id] = </a:t>
            </a:r>
            <a:r>
              <a:rPr lang="en-US" sz="2000" dirty="0">
                <a:solidFill>
                  <a:srgbClr val="92D050"/>
                </a:solidFill>
              </a:rPr>
              <a:t>’n=2’</a:t>
            </a:r>
            <a:endParaRPr lang="en-US" sz="17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72144E-FEA7-667F-D486-051638E8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“n=2”</a:t>
            </a:r>
          </a:p>
        </p:txBody>
      </p:sp>
    </p:spTree>
    <p:extLst>
      <p:ext uri="{BB962C8B-B14F-4D97-AF65-F5344CB8AC3E}">
        <p14:creationId xmlns:p14="http://schemas.microsoft.com/office/powerpoint/2010/main" val="252302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1439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559F5A"/>
                </a:solidFill>
              </a:rPr>
              <a:t>n1       14.006700    N          3        Sp2 nitrogen in charged arginine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n2       14.006700    N          3        Sp2 nitrogen (NH2 in the guanidinium group (HN=C(NH2)2))</a:t>
            </a:r>
          </a:p>
          <a:p>
            <a:r>
              <a:rPr lang="en-US" sz="1100" b="1" dirty="0"/>
              <a:t>nr        14.006700    N          3        Sp2 nitrogen (NH2) in guanidinium group (HN=C(NH2)2)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ni</a:t>
            </a:r>
            <a:r>
              <a:rPr lang="en-US" sz="1100" b="1" dirty="0">
                <a:solidFill>
                  <a:srgbClr val="559F5A"/>
                </a:solidFill>
              </a:rPr>
              <a:t>        14.006700    N          3        Sp2 nitrogen in a charged imidazole ring (HIS+) 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nho</a:t>
            </a:r>
            <a:r>
              <a:rPr lang="en-US" sz="1100" b="1" dirty="0">
                <a:solidFill>
                  <a:srgbClr val="559F5A"/>
                </a:solidFill>
              </a:rPr>
              <a:t>     14.006700    N          3        Sp2 nitrogen in 6-  membered ring next to a carbonyl group and with a hydrogen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npc</a:t>
            </a:r>
            <a:r>
              <a:rPr lang="en-US" sz="1100" b="1" dirty="0">
                <a:solidFill>
                  <a:srgbClr val="559F5A"/>
                </a:solidFill>
              </a:rPr>
              <a:t>     14.006700    N          3        Sp2 nitrogen in 5- or 6- membered ring  bonded to a heavy atom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nh</a:t>
            </a:r>
            <a:r>
              <a:rPr lang="en-US" sz="1100" b="1" dirty="0">
                <a:solidFill>
                  <a:srgbClr val="559F5A"/>
                </a:solidFill>
              </a:rPr>
              <a:t>       14.006700    N          3        Sp2 nitrogen in 5-or 6-  membered ring  with  hydrogen attached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nh</a:t>
            </a:r>
            <a:r>
              <a:rPr lang="en-US" sz="1100" b="1" dirty="0">
                <a:solidFill>
                  <a:srgbClr val="559F5A"/>
                </a:solidFill>
              </a:rPr>
              <a:t>+     14.006700    N          3        Protonated  nitrogen in 6- membered ring  with  hydrogen attached </a:t>
            </a:r>
            <a:r>
              <a:rPr lang="en-US" sz="1100" b="1" dirty="0">
                <a:solidFill>
                  <a:schemeClr val="accent6"/>
                </a:solidFill>
              </a:rPr>
              <a:t>(WOULD HAVE 4Nb – set with 4 connected)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n3n     14.00670      N          3        Sp2 nitrogen in 3- membered ring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n3m    14.006700    N         3        Sp3 nitrogen in 3- membered ring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n4n     14.00670      N          3        Sp2 nitrogen in 4- membered ring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n4m    14.006700    N         3        Sp3 nitrogen in 4- membered ring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         14.006700    N          3        Sp2 nitrogen with 1 H, 2 heavy atoms (amide group)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nn</a:t>
            </a:r>
            <a:r>
              <a:rPr lang="en-US" sz="1100" b="1" dirty="0">
                <a:solidFill>
                  <a:srgbClr val="559F5A"/>
                </a:solidFill>
              </a:rPr>
              <a:t>       14.006700    N          3        Sp2 nitrogen in aromatic amines</a:t>
            </a:r>
          </a:p>
          <a:p>
            <a:r>
              <a:rPr lang="en-US" sz="1100" b="1" dirty="0" err="1"/>
              <a:t>nb</a:t>
            </a:r>
            <a:r>
              <a:rPr lang="en-US" sz="1100" b="1" dirty="0"/>
              <a:t>       14.006700    N          3        Sp2 nitrogen in aromatic amines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na</a:t>
            </a:r>
            <a:r>
              <a:rPr lang="en-US" sz="1100" b="1" dirty="0">
                <a:solidFill>
                  <a:srgbClr val="559F5A"/>
                </a:solidFill>
              </a:rPr>
              <a:t>       14.006700    N          3        Sp3 nitrogen in amines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no       14.006700    N          3        Sp2 nitrogen in nitro group 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n3       14.006700    N          3        Sp3 nitrogen with three substituents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n$       14.006700    N          3        Nitrogen atom for automatic parameter assignment</a:t>
            </a:r>
          </a:p>
          <a:p>
            <a:r>
              <a:rPr lang="en-US" sz="11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6523990" y="9214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 </a:t>
            </a:r>
            <a:r>
              <a:rPr lang="en-US" dirty="0" err="1"/>
              <a:t>cvff</a:t>
            </a:r>
            <a:r>
              <a:rPr lang="en-US" dirty="0"/>
              <a:t> 3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51950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“c+”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57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       12.01115      C          3        C in guanidinium group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5F1E-923F-4063-BCDC-D3AF3C64A627}"/>
              </a:ext>
            </a:extLst>
          </p:cNvPr>
          <p:cNvSpPr txBox="1"/>
          <p:nvPr/>
        </p:nvSpPr>
        <p:spPr>
          <a:xfrm>
            <a:off x="-69998" y="4452222"/>
            <a:ext cx="454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https://en.wikipedia.org/wiki/Guanidine</a:t>
            </a:r>
            <a:endParaRPr lang="en-US" sz="1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3232605"/>
            <a:ext cx="9064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Guanidinium group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’C1-H5-N3’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’c+’</a:t>
            </a:r>
            <a:endParaRPr lang="en-US" sz="1400" dirty="0"/>
          </a:p>
        </p:txBody>
      </p:sp>
      <p:pic>
        <p:nvPicPr>
          <p:cNvPr id="12" name="Picture 2" descr="Skeletal formula of guanidine with the implicit carbon shown, and all explicit hydrogens added.">
            <a:extLst>
              <a:ext uri="{FF2B5EF4-FFF2-40B4-BE49-F238E27FC236}">
                <a16:creationId xmlns:a16="http://schemas.microsoft.com/office/drawing/2014/main" id="{34C8E7A7-9F83-F67B-15AF-B19DADB5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163" y="956788"/>
            <a:ext cx="2113433" cy="19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08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n1        14.00670      N          3        sp2 nitrogen in charged arginine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935394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’C6-H14-N4-O2’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’n_2’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https://en.wikipedia.org/wiki/Arginine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4CD3A-24D2-E69A-1A1F-6FD2D488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62" y="850518"/>
            <a:ext cx="20955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51E0E-65DC-1666-CC81-DE68485CC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33" y="1369134"/>
            <a:ext cx="508635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810E0-E777-0B76-0F06-DBC1ECAF4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668" y="1853727"/>
            <a:ext cx="2095499" cy="158114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FA485EF-2399-7818-D38B-B8ADA7E7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“n1”</a:t>
            </a:r>
          </a:p>
        </p:txBody>
      </p:sp>
    </p:spTree>
    <p:extLst>
      <p:ext uri="{BB962C8B-B14F-4D97-AF65-F5344CB8AC3E}">
        <p14:creationId xmlns:p14="http://schemas.microsoft.com/office/powerpoint/2010/main" val="272752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n2        14.00670      N          3        sp2 nitrogen (NH2) in guanidinium group (HN=C(NH2)2)</a:t>
            </a:r>
          </a:p>
          <a:p>
            <a:r>
              <a:rPr lang="en-US" sz="1400" dirty="0"/>
              <a:t>nr        14.00670       N          3        sp2 nitrogen (NH2) in guanidinium group (HN=C(NH2)2)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/>
              <a:t>type_list.count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’C1-H5-N3’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https://en.wikipedia.org/wiki/Guanidine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4742B-A588-BB6C-D2A7-FEEAE605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15" y="1146923"/>
            <a:ext cx="1047750" cy="6000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FFCF4F-E718-132E-5CB1-A16B7546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“n2” or “nr”</a:t>
            </a:r>
          </a:p>
        </p:txBody>
      </p:sp>
    </p:spTree>
    <p:extLst>
      <p:ext uri="{BB962C8B-B14F-4D97-AF65-F5344CB8AC3E}">
        <p14:creationId xmlns:p14="http://schemas.microsoft.com/office/powerpoint/2010/main" val="2777866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ni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ni</a:t>
            </a:r>
            <a:r>
              <a:rPr lang="en-US" sz="1800" dirty="0"/>
              <a:t>         14.00670      N           3        nitrogen in charged imidazole ring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4402A-113A-F526-0EE3-27AD8A210863}"/>
              </a:ext>
            </a:extLst>
          </p:cNvPr>
          <p:cNvSpPr txBox="1"/>
          <p:nvPr/>
        </p:nvSpPr>
        <p:spPr>
          <a:xfrm>
            <a:off x="658749" y="2496061"/>
            <a:ext cx="8597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400" dirty="0"/>
              <a:t>ring == </a:t>
            </a:r>
            <a:r>
              <a:rPr lang="en-US" sz="1400" b="1" dirty="0">
                <a:solidFill>
                  <a:srgbClr val="FFC000"/>
                </a:solidFill>
              </a:rPr>
              <a:t>5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‘C'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 5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/>
              <a:t>formula == </a:t>
            </a:r>
            <a:r>
              <a:rPr lang="en-US" sz="1400" b="1" dirty="0">
                <a:solidFill>
                  <a:srgbClr val="89C653"/>
                </a:solidFill>
              </a:rPr>
              <a:t>‘C3-H4-N2’</a:t>
            </a:r>
            <a:r>
              <a:rPr lang="en-US" sz="1400" b="1" dirty="0"/>
              <a:t>: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 if </a:t>
            </a:r>
            <a:r>
              <a:rPr lang="en-US" sz="1400" dirty="0"/>
              <a:t>ring == </a:t>
            </a:r>
            <a:r>
              <a:rPr lang="en-US" sz="1400" b="1" dirty="0">
                <a:solidFill>
                  <a:srgbClr val="FFC000"/>
                </a:solidFill>
              </a:rPr>
              <a:t>5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‘C'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 5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/>
              <a:t>formula == </a:t>
            </a:r>
            <a:r>
              <a:rPr lang="en-US" sz="1400" b="1" dirty="0">
                <a:solidFill>
                  <a:srgbClr val="89C653"/>
                </a:solidFill>
              </a:rPr>
              <a:t>‘C3-H4-N2’</a:t>
            </a:r>
            <a:r>
              <a:rPr lang="en-US" sz="1400" b="1" dirty="0"/>
              <a:t>: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2" descr="Full structural formula">
            <a:extLst>
              <a:ext uri="{FF2B5EF4-FFF2-40B4-BE49-F238E27FC236}">
                <a16:creationId xmlns:a16="http://schemas.microsoft.com/office/drawing/2014/main" id="{2F21CCF7-3681-3F14-405B-21A7E79F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all-and-stick model">
            <a:extLst>
              <a:ext uri="{FF2B5EF4-FFF2-40B4-BE49-F238E27FC236}">
                <a16:creationId xmlns:a16="http://schemas.microsoft.com/office/drawing/2014/main" id="{EDDAA5D0-2C51-EB04-3407-5C8A1C62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8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nho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7319" y="462314"/>
            <a:ext cx="923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nho</a:t>
            </a:r>
            <a:r>
              <a:rPr lang="en-US" sz="1800" dirty="0"/>
              <a:t>     14.00670      N           3        sp2 nitrogen in 6 membered ring next to a carbonyl</a:t>
            </a:r>
            <a:endParaRPr lang="en-US" sz="1800" b="1" dirty="0">
              <a:solidFill>
                <a:srgbClr val="559F5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B8AC7-7CB4-9B29-6A29-2C3C32A2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54" y="1004467"/>
            <a:ext cx="1287389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CAA15-BBA5-D596-E264-F5A2E97BC1F1}"/>
              </a:ext>
            </a:extLst>
          </p:cNvPr>
          <p:cNvSpPr txBox="1"/>
          <p:nvPr/>
        </p:nvSpPr>
        <p:spPr>
          <a:xfrm>
            <a:off x="8054250" y="1166200"/>
            <a:ext cx="10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4D8888-4D58-DEBB-1ED9-829FF82B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6" y="1030706"/>
            <a:ext cx="2274221" cy="2040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281D01-AF7F-866D-B36A-09DD7FE4020C}"/>
              </a:ext>
            </a:extLst>
          </p:cNvPr>
          <p:cNvSpPr txBox="1"/>
          <p:nvPr/>
        </p:nvSpPr>
        <p:spPr>
          <a:xfrm>
            <a:off x="119921" y="3598680"/>
            <a:ext cx="9013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o_2     15.99940      O          2        ester oxygen</a:t>
            </a:r>
          </a:p>
          <a:p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6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‘O'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/>
              <a:t>elements1: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nho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3979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npc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12427" y="462314"/>
            <a:ext cx="93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npc</a:t>
            </a:r>
            <a:r>
              <a:rPr lang="en-US" sz="1800" dirty="0"/>
              <a:t>     14.00670       N          3        sp2 nitrogen in 5- or 6- membered ring and with a heavy atom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629587" y="2346731"/>
            <a:ext cx="630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neighbors</a:t>
            </a:r>
            <a:r>
              <a:rPr lang="en-US" dirty="0"/>
              <a:t>) &gt; </a:t>
            </a:r>
            <a:r>
              <a:rPr lang="en-US" sz="1800" b="1" dirty="0">
                <a:solidFill>
                  <a:srgbClr val="FFC000"/>
                </a:solidFill>
              </a:rPr>
              <a:t>0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npc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912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</a:t>
            </a:r>
            <a:r>
              <a:rPr lang="en-US" sz="1800" dirty="0"/>
              <a:t>       14.00670      N           3        sp2 nitrogen in 5 or 6 membered 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2205927" y="2346731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nh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22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</a:t>
            </a:r>
            <a:r>
              <a:rPr lang="en-US" dirty="0"/>
              <a:t>+”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</a:t>
            </a:r>
            <a:r>
              <a:rPr lang="en-US" sz="1800" dirty="0"/>
              <a:t>+     14.00670      N           3        protonated nitrogen in 6 membered 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6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nh</a:t>
            </a:r>
            <a:r>
              <a:rPr lang="en-US" dirty="0">
                <a:solidFill>
                  <a:srgbClr val="92D050"/>
                </a:solidFill>
              </a:rPr>
              <a:t>+’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82C8E-19BD-2263-4EA5-E7D14A5D0030}"/>
              </a:ext>
            </a:extLst>
          </p:cNvPr>
          <p:cNvSpPr txBox="1"/>
          <p:nvPr/>
        </p:nvSpPr>
        <p:spPr>
          <a:xfrm>
            <a:off x="0" y="3998739"/>
            <a:ext cx="5786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https://openoregon.pressbooks.pub/introductoryorganic/chapter/amine-protonation/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54ED5-3D28-CE1D-D351-54AAE0D7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32382"/>
            <a:ext cx="3798522" cy="1299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00C4B-B7F5-F490-4F06-B08B224C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30" y="911388"/>
            <a:ext cx="1707691" cy="21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01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n3n      14.00670      N          3        sp2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c3h)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typelist: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’n3n’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B51AF-5773-F3C5-8FE2-C231CDA5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97" y="782156"/>
            <a:ext cx="2346273" cy="17895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BD7FCB8-7BB2-6454-CF30-75041068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“n3n”</a:t>
            </a:r>
          </a:p>
        </p:txBody>
      </p:sp>
    </p:spTree>
    <p:extLst>
      <p:ext uri="{BB962C8B-B14F-4D97-AF65-F5344CB8AC3E}">
        <p14:creationId xmlns:p14="http://schemas.microsoft.com/office/powerpoint/2010/main" val="33506342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n3m     14.00670      N          3        sp3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c3m)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’n3m’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A77BB-DB0B-B57D-B173-E23C8D3D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50" y="942734"/>
            <a:ext cx="2905671" cy="20649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2CD3A3B-A24D-EE18-2F47-F103685D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“n3m”</a:t>
            </a:r>
          </a:p>
        </p:txBody>
      </p:sp>
    </p:spTree>
    <p:extLst>
      <p:ext uri="{BB962C8B-B14F-4D97-AF65-F5344CB8AC3E}">
        <p14:creationId xmlns:p14="http://schemas.microsoft.com/office/powerpoint/2010/main" val="24312306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n4n      14.00670      N          3        sp2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c4h)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3327611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’n4n’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FB17A-B051-9290-478D-0EEAC310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04" y="745000"/>
            <a:ext cx="2767012" cy="2571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“n4n”</a:t>
            </a:r>
          </a:p>
        </p:txBody>
      </p:sp>
    </p:spTree>
    <p:extLst>
      <p:ext uri="{BB962C8B-B14F-4D97-AF65-F5344CB8AC3E}">
        <p14:creationId xmlns:p14="http://schemas.microsoft.com/office/powerpoint/2010/main" val="80322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        12.01115      C          3        C in neutral arginine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2407" y="2443192"/>
            <a:ext cx="86499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Arginine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400" dirty="0"/>
              <a:t>ring_size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      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cr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cr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80962" y="4014279"/>
            <a:ext cx="889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https://www2.chem.wisc.edu/deptfiles/genchem/netorial/modules/biomolecules/modules/protein1/prot14.htm#:~:text=There%20are%20three%20amino%20acids,%2C%20and%20histidine%20(His).&amp;text=Their%20side%20chains%20have%20carboxylic,negatively%20charged%20in%20the%20process.</a:t>
            </a:r>
          </a:p>
          <a:p>
            <a:endParaRPr lang="en-US" sz="1000" dirty="0"/>
          </a:p>
          <a:p>
            <a:r>
              <a:rPr lang="en-US" sz="1000" dirty="0">
                <a:hlinkClick r:id="rId2"/>
              </a:rPr>
              <a:t>https://en.wikipedia.org/wiki/Arginine</a:t>
            </a:r>
            <a:endParaRPr lang="en-US" sz="1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D58C1C-8047-1EFD-4B79-F32BDD77C351}"/>
              </a:ext>
            </a:extLst>
          </p:cNvPr>
          <p:cNvGrpSpPr/>
          <p:nvPr/>
        </p:nvGrpSpPr>
        <p:grpSpPr>
          <a:xfrm>
            <a:off x="950913" y="690592"/>
            <a:ext cx="1133475" cy="1752600"/>
            <a:chOff x="80962" y="-68818"/>
            <a:chExt cx="1133475" cy="1752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4E4A5-4406-4701-AC3F-E3502D1C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2" y="-68818"/>
              <a:ext cx="1133475" cy="17526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26FD4A-5B17-455A-B3AB-C4C8F713F4F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 flipV="1">
              <a:off x="647699" y="484317"/>
              <a:ext cx="566738" cy="32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B31EAF-9D22-61D9-02D1-EEB614DE5C17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647699" y="807482"/>
              <a:ext cx="566738" cy="35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FE6EB2-9CB4-B607-E8A5-6F62B4D4C882}"/>
              </a:ext>
            </a:extLst>
          </p:cNvPr>
          <p:cNvGrpSpPr/>
          <p:nvPr/>
        </p:nvGrpSpPr>
        <p:grpSpPr>
          <a:xfrm>
            <a:off x="3478213" y="1374742"/>
            <a:ext cx="2095500" cy="858076"/>
            <a:chOff x="2197100" y="913483"/>
            <a:chExt cx="2095500" cy="858076"/>
          </a:xfrm>
        </p:grpSpPr>
        <p:pic>
          <p:nvPicPr>
            <p:cNvPr id="3074" name="Picture 2" descr="Skeletal formula of arginine">
              <a:extLst>
                <a:ext uri="{FF2B5EF4-FFF2-40B4-BE49-F238E27FC236}">
                  <a16:creationId xmlns:a16="http://schemas.microsoft.com/office/drawing/2014/main" id="{462A57DE-CE85-0989-69BC-9054F1040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100" y="1009559"/>
              <a:ext cx="20955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43CDC20-B541-84C3-3C14-50074C06E5A4}"/>
                </a:ext>
              </a:extLst>
            </p:cNvPr>
            <p:cNvCxnSpPr>
              <a:cxnSpLocks/>
            </p:cNvCxnSpPr>
            <p:nvPr/>
          </p:nvCxnSpPr>
          <p:spPr>
            <a:xfrm>
              <a:off x="2197100" y="1012445"/>
              <a:ext cx="376237" cy="292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930DD6-2480-8644-F59B-F17552276D8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0" y="913483"/>
              <a:ext cx="116680" cy="4770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245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n4m     14.00670      N          3        sp3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c4m)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3327611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’n4m’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70CF2-8670-7166-A721-0F9FDAF5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6" y="878030"/>
            <a:ext cx="2847768" cy="264842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5D279C1-854E-F913-8CCD-C117B136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“n4m”</a:t>
            </a:r>
          </a:p>
        </p:txBody>
      </p:sp>
    </p:spTree>
    <p:extLst>
      <p:ext uri="{BB962C8B-B14F-4D97-AF65-F5344CB8AC3E}">
        <p14:creationId xmlns:p14="http://schemas.microsoft.com/office/powerpoint/2010/main" val="24608084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         14.006700    N          3        Sp2 nitrogen with 1 H, 2 heavy atoms (amide group)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50F7DF-F762-4D2E-7E0F-F7E42D1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“n”</a:t>
            </a:r>
          </a:p>
        </p:txBody>
      </p:sp>
    </p:spTree>
    <p:extLst>
      <p:ext uri="{BB962C8B-B14F-4D97-AF65-F5344CB8AC3E}">
        <p14:creationId xmlns:p14="http://schemas.microsoft.com/office/powerpoint/2010/main" val="26288359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nn</a:t>
            </a:r>
            <a:r>
              <a:rPr lang="en-US" sz="1400" b="1" dirty="0"/>
              <a:t>       14.00670       N          3        sp2 nitrogen in aromatic amines</a:t>
            </a:r>
          </a:p>
          <a:p>
            <a:r>
              <a:rPr lang="en-US" sz="1400" dirty="0" err="1"/>
              <a:t>nb</a:t>
            </a:r>
            <a:r>
              <a:rPr lang="en-US" sz="1400" dirty="0"/>
              <a:t>        14.00670      N          3        sp2 nitrogen in aromatic amines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2541564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any</a:t>
            </a:r>
            <a:r>
              <a:rPr lang="en-US" dirty="0"/>
              <a:t>(rings1) &gt; 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/>
              <a:t>nbs1 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nn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E5C83-514A-2613-CED8-64B0063A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783" y="1873570"/>
            <a:ext cx="2703028" cy="24647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99A5D1A-FF16-2C0D-0381-6D5CA182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949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na</a:t>
            </a:r>
            <a:r>
              <a:rPr lang="en-US" sz="1400" dirty="0"/>
              <a:t>        14.00670      N          3        sp3 nitrogen in amines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50F7DF-F762-4D2E-7E0F-F7E42D1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543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“no”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       14.006700    N          3        Sp2 nitrogen in nitro group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419100" y="2838045"/>
            <a:ext cx="7934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elements1.count(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</a:t>
            </a:r>
            <a:r>
              <a:rPr lang="en-US" dirty="0"/>
              <a:t> 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’no’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16B17-9200-2FA9-855C-16C55484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1143406"/>
            <a:ext cx="1428750" cy="116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5535A-FF3A-B372-8DDF-C1E592245192}"/>
              </a:ext>
            </a:extLst>
          </p:cNvPr>
          <p:cNvSpPr txBox="1"/>
          <p:nvPr/>
        </p:nvSpPr>
        <p:spPr>
          <a:xfrm>
            <a:off x="95250" y="4412660"/>
            <a:ext cx="842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https://en.wikipedia.org/wiki/Nitro_compound#:~:text=The%20nitro%20group%20is%20one,nitro%20group%20can%20be%20acidic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98488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nh</a:t>
            </a:r>
            <a:r>
              <a:rPr lang="en-US" sz="1400" b="1" dirty="0">
                <a:solidFill>
                  <a:srgbClr val="559F5A"/>
                </a:solidFill>
              </a:rPr>
              <a:t>+     14.00670      N         3        protonated nitrogen in 6 membered ring </a:t>
            </a:r>
            <a:r>
              <a:rPr lang="en-US" sz="1400" b="1" dirty="0">
                <a:solidFill>
                  <a:schemeClr val="accent6"/>
                </a:solidFill>
              </a:rPr>
              <a:t>(WOULD HAVE 4Nb – set with 4 connected)</a:t>
            </a:r>
            <a:endParaRPr lang="en-US" sz="1400" dirty="0"/>
          </a:p>
          <a:p>
            <a:r>
              <a:rPr lang="en-US" sz="1400" b="1" dirty="0">
                <a:solidFill>
                  <a:srgbClr val="559F5A"/>
                </a:solidFill>
              </a:rPr>
              <a:t>n4      14.00670      N          4        sp3 nitrogen in protonated amines</a:t>
            </a:r>
          </a:p>
          <a:p>
            <a:r>
              <a:rPr lang="en-US" sz="1400" dirty="0"/>
              <a:t>n+      14.00670      N          4        sp3 nitrogen in protonated amines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IFF 4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38623760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-1" y="477443"/>
            <a:ext cx="9401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s-      32.06400      S          1        partial double sulfur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IFF 1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6835456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59F5A"/>
                </a:solidFill>
              </a:rPr>
              <a:t>s3e   32.06400      S           2        Sulfur in three membered ring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s4e   32.06400      S           2        Sulfur in four membered ring</a:t>
            </a:r>
          </a:p>
          <a:p>
            <a:r>
              <a:rPr lang="en-US" sz="1600" b="1" dirty="0" err="1">
                <a:solidFill>
                  <a:srgbClr val="559F5A"/>
                </a:solidFill>
              </a:rPr>
              <a:t>sp</a:t>
            </a:r>
            <a:r>
              <a:rPr lang="en-US" sz="1600" b="1" dirty="0">
                <a:solidFill>
                  <a:srgbClr val="559F5A"/>
                </a:solidFill>
              </a:rPr>
              <a:t>     32.064000    S           2        Sulfur in thiophene</a:t>
            </a:r>
          </a:p>
          <a:p>
            <a:r>
              <a:rPr lang="en-US" sz="1600" b="1" dirty="0" err="1">
                <a:solidFill>
                  <a:srgbClr val="559F5A"/>
                </a:solidFill>
              </a:rPr>
              <a:t>sh</a:t>
            </a:r>
            <a:r>
              <a:rPr lang="en-US" sz="1600" b="1" dirty="0">
                <a:solidFill>
                  <a:srgbClr val="559F5A"/>
                </a:solidFill>
              </a:rPr>
              <a:t>     32.064000    S           2        Sulfur in sulfhydryl (-SH) group 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s1     32.064000    S           2        Sulfur involved in S-S disulfide bond</a:t>
            </a:r>
          </a:p>
          <a:p>
            <a:r>
              <a:rPr lang="en-US" sz="1600" b="1" dirty="0" err="1">
                <a:solidFill>
                  <a:srgbClr val="559F5A"/>
                </a:solidFill>
              </a:rPr>
              <a:t>sc</a:t>
            </a:r>
            <a:r>
              <a:rPr lang="en-US" sz="1600" b="1" dirty="0">
                <a:solidFill>
                  <a:srgbClr val="559F5A"/>
                </a:solidFill>
              </a:rPr>
              <a:t>     32.064000    S           2        Sp3 sulfur in </a:t>
            </a:r>
            <a:r>
              <a:rPr lang="en-US" sz="1600" b="1" dirty="0" err="1">
                <a:solidFill>
                  <a:srgbClr val="559F5A"/>
                </a:solidFill>
              </a:rPr>
              <a:t>methionines</a:t>
            </a:r>
            <a:r>
              <a:rPr lang="en-US" sz="1600" b="1" dirty="0">
                <a:solidFill>
                  <a:srgbClr val="559F5A"/>
                </a:solidFill>
              </a:rPr>
              <a:t> (C-S-C) group</a:t>
            </a:r>
          </a:p>
          <a:p>
            <a:r>
              <a:rPr lang="en-US" sz="1600" b="1" dirty="0"/>
              <a:t>s       32.064000    S           2        Sulfur in methionine (C-S-C) group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s'      32.064000    S           2        Sulfur in thioketone (&gt;C=S) group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s$     32.064000    S           2        Sulfur atom for automatic parameter assignment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</a:t>
            </a:r>
            <a:r>
              <a:rPr lang="en-US" dirty="0" err="1"/>
              <a:t>cvff</a:t>
            </a:r>
            <a:r>
              <a:rPr lang="en-US" dirty="0"/>
              <a:t> 2 connect Sulfur</a:t>
            </a:r>
          </a:p>
        </p:txBody>
      </p:sp>
    </p:spTree>
    <p:extLst>
      <p:ext uri="{BB962C8B-B14F-4D97-AF65-F5344CB8AC3E}">
        <p14:creationId xmlns:p14="http://schemas.microsoft.com/office/powerpoint/2010/main" val="1322060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s3e    32.06400      S          2        sulfur  in three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292121" y="1979596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’s3e’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“s3e”</a:t>
            </a:r>
          </a:p>
        </p:txBody>
      </p:sp>
    </p:spTree>
    <p:extLst>
      <p:ext uri="{BB962C8B-B14F-4D97-AF65-F5344CB8AC3E}">
        <p14:creationId xmlns:p14="http://schemas.microsoft.com/office/powerpoint/2010/main" val="326298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s4e    32.06400      S          2        sulfur  in four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74672" y="189605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’s4e’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“s4e”</a:t>
            </a:r>
          </a:p>
        </p:txBody>
      </p:sp>
    </p:spTree>
    <p:extLst>
      <p:ext uri="{BB962C8B-B14F-4D97-AF65-F5344CB8AC3E}">
        <p14:creationId xmlns:p14="http://schemas.microsoft.com/office/powerpoint/2010/main" val="108971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“c-”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57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c-        12.01115      C          3        C in charged carboxylate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5F1E-923F-4063-BCDC-D3AF3C64A627}"/>
              </a:ext>
            </a:extLst>
          </p:cNvPr>
          <p:cNvSpPr txBox="1"/>
          <p:nvPr/>
        </p:nvSpPr>
        <p:spPr>
          <a:xfrm>
            <a:off x="152387" y="1036507"/>
            <a:ext cx="18924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https://en.wikipedia.org/wiki/Carboxylate#:~:text=A%20carboxylate%20is%20the%20conjugate,or%20RCO2R%E2%80%B2</a:t>
            </a:r>
            <a:endParaRPr lang="en-US" sz="1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97436" y="3045857"/>
            <a:ext cx="99078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Carboxylate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400" dirty="0"/>
              <a:t> ring2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ring3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:</a:t>
            </a:r>
          </a:p>
          <a:p>
            <a:r>
              <a:rPr lang="en-US" sz="1400" dirty="0"/>
              <a:t>	 	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’c-’</a:t>
            </a: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E4F32A-681F-4F54-BA6C-24231048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45" y="807482"/>
            <a:ext cx="24288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06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sp</a:t>
            </a:r>
            <a:r>
              <a:rPr lang="en-US" sz="1400" dirty="0"/>
              <a:t>      32.06400      S          2        sulfur in an aromatic ring (e.g. thiophene)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74672" y="189605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 err="1"/>
              <a:t>ring_size</a:t>
            </a:r>
            <a:r>
              <a:rPr lang="en-US" sz="1800" dirty="0"/>
              <a:t> </a:t>
            </a:r>
            <a:r>
              <a:rPr lang="en-US" dirty="0"/>
              <a:t>&gt;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sp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sp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717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s'      32.064000    S           2        Sulfur in thioketone (&gt;C=S)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659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” s’ ”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 s’ 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194871" y="4153806"/>
            <a:ext cx="55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https://en.wikipedia.org/wiki/Methionine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5E44B-8248-33C4-FA31-A7126E58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37" y="1096233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375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sc</a:t>
            </a:r>
            <a:r>
              <a:rPr lang="en-US" sz="1400" b="1" dirty="0">
                <a:solidFill>
                  <a:srgbClr val="559F5A"/>
                </a:solidFill>
              </a:rPr>
              <a:t>      32.06400      S          2        sp3 sulfur in </a:t>
            </a:r>
            <a:r>
              <a:rPr lang="en-US" sz="1400" b="1" dirty="0" err="1">
                <a:solidFill>
                  <a:srgbClr val="559F5A"/>
                </a:solidFill>
              </a:rPr>
              <a:t>methionines</a:t>
            </a:r>
            <a:r>
              <a:rPr lang="en-US" sz="1400" b="1" dirty="0">
                <a:solidFill>
                  <a:srgbClr val="559F5A"/>
                </a:solidFill>
              </a:rPr>
              <a:t> (C-S-C) group</a:t>
            </a:r>
          </a:p>
          <a:p>
            <a:r>
              <a:rPr lang="en-US" sz="1400" b="1" dirty="0"/>
              <a:t>s       32.064000    S           2        Sulfur in methionine (C-S-C) group</a:t>
            </a:r>
          </a:p>
          <a:p>
            <a:endParaRPr lang="en-US" sz="1400" b="1" dirty="0">
              <a:solidFill>
                <a:srgbClr val="559F5A"/>
              </a:solidFill>
            </a:endParaRPr>
          </a:p>
          <a:p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659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sc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sc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194871" y="4153806"/>
            <a:ext cx="55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https://en.wikipedia.org/wiki/Methionine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5E44B-8248-33C4-FA31-A7126E58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37" y="1096233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003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</a:t>
            </a:r>
            <a:r>
              <a:rPr lang="en-US" sz="1400" dirty="0"/>
              <a:t>      32.06400      S          2        sp3 sulfur in sulfhydryl (-SH) group (e.g. cysteine) </a:t>
            </a:r>
            <a:endParaRPr lang="en-US" sz="1400" b="1" dirty="0">
              <a:solidFill>
                <a:srgbClr val="559F5A"/>
              </a:solidFill>
            </a:endParaRP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4" y="2571750"/>
            <a:ext cx="778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sh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sh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0" y="3770696"/>
            <a:ext cx="927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https://en.wikibooks.org/wiki/Structural_Biochemistry/Organic_Chemistry/Organic_Functional_Group/Sulfhydryl#:~:text=A%20sulfhydryl%20is%20a%20functional,great%20affinity%20for%20soft%20metals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E8D907-2D77-24C8-EFE6-EACDE6DE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38" y="443217"/>
            <a:ext cx="2095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718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s1      32.06400      S          2        sp3 sulfur involved in (S-S) group of disulfides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4651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’s1’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“s1”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1A5636-EFDE-DB36-C07B-CC344295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64" y="289021"/>
            <a:ext cx="142875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365479-592A-19EC-39DC-7FA2C251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64" y="2305089"/>
            <a:ext cx="1428750" cy="181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449705" y="3994879"/>
            <a:ext cx="406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https://en.wikipedia.org/wiki/Disulfide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21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559F5A"/>
                </a:solidFill>
              </a:rPr>
              <a:t>si    28.086000    Si          4        Silicon 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sz    28.086000    Si          1        Silicon atom in a Zeolite or Silicate</a:t>
            </a:r>
          </a:p>
        </p:txBody>
      </p:sp>
    </p:spTree>
    <p:extLst>
      <p:ext uri="{BB962C8B-B14F-4D97-AF65-F5344CB8AC3E}">
        <p14:creationId xmlns:p14="http://schemas.microsoft.com/office/powerpoint/2010/main" val="16817101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Phosphorous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p     30.973800      P           4        General phosphorous atom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pz</a:t>
            </a:r>
            <a:r>
              <a:rPr lang="en-US" sz="1400" b="1" dirty="0">
                <a:solidFill>
                  <a:srgbClr val="559F5A"/>
                </a:solidFill>
              </a:rPr>
              <a:t>    30.973800     P           1        Phosphorous atom in ALPO type structure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p$    30.973800    P           4        Phosphorous atom for automatic parameter assignment</a:t>
            </a:r>
            <a:endParaRPr lang="it-IT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748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singular element atom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f         18.998400    F            1        Fluorine bonded to a carbon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he      </a:t>
            </a:r>
            <a:r>
              <a:rPr lang="en-US" sz="1400" b="1">
                <a:solidFill>
                  <a:srgbClr val="559F5A"/>
                </a:solidFill>
              </a:rPr>
              <a:t>4.002600      He         </a:t>
            </a:r>
            <a:r>
              <a:rPr lang="en-US" sz="1400" b="1" dirty="0">
                <a:solidFill>
                  <a:srgbClr val="559F5A"/>
                </a:solidFill>
              </a:rPr>
              <a:t>0        Helium atom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dw     2.014000      D           1        Deuterium in heavy water (D2O)</a:t>
            </a:r>
            <a:endParaRPr lang="en-US" sz="1400" b="1" dirty="0">
              <a:solidFill>
                <a:srgbClr val="559F5A"/>
              </a:solidFill>
            </a:endParaRPr>
          </a:p>
          <a:p>
            <a:r>
              <a:rPr lang="de-DE" sz="1400" b="1" dirty="0">
                <a:solidFill>
                  <a:srgbClr val="559F5A"/>
                </a:solidFill>
              </a:rPr>
              <a:t>d        2.014000      D           1        General Deuterium Atom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Cl       35.453000    Cl          1        Chloride ion  Cl-</a:t>
            </a:r>
            <a:endParaRPr lang="de-DE" sz="1400" b="1" dirty="0">
              <a:solidFill>
                <a:srgbClr val="559F5A"/>
              </a:solidFill>
            </a:endParaRPr>
          </a:p>
          <a:p>
            <a:r>
              <a:rPr lang="en-US" sz="1400" b="1" dirty="0">
                <a:solidFill>
                  <a:srgbClr val="559F5A"/>
                </a:solidFill>
              </a:rPr>
              <a:t>ca+    40.079800    Ca                   Calcium ion Ca2+, mass = mass of Ca - 2*electron mass.</a:t>
            </a:r>
            <a:endParaRPr lang="de-DE" sz="1400" b="1" dirty="0">
              <a:solidFill>
                <a:srgbClr val="559F5A"/>
              </a:solidFill>
            </a:endParaRPr>
          </a:p>
          <a:p>
            <a:r>
              <a:rPr lang="en-US" sz="1400" b="1" dirty="0" err="1">
                <a:solidFill>
                  <a:srgbClr val="559F5A"/>
                </a:solidFill>
              </a:rPr>
              <a:t>br</a:t>
            </a:r>
            <a:r>
              <a:rPr lang="en-US" sz="1400" b="1" dirty="0">
                <a:solidFill>
                  <a:srgbClr val="559F5A"/>
                </a:solidFill>
              </a:rPr>
              <a:t>      79.909000    Br          1        Bromine bonded to a carbon</a:t>
            </a:r>
            <a:endParaRPr lang="de-DE" sz="1400" b="1" dirty="0">
              <a:solidFill>
                <a:srgbClr val="559F5A"/>
              </a:solidFill>
            </a:endParaRPr>
          </a:p>
          <a:p>
            <a:r>
              <a:rPr lang="en-US" sz="1400" b="1" dirty="0">
                <a:solidFill>
                  <a:srgbClr val="559F5A"/>
                </a:solidFill>
              </a:rPr>
              <a:t>Br      79.904000    Br          1        Bromide ion   Br-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ar      39.948           Ar          0        Argon atom</a:t>
            </a:r>
            <a:endParaRPr lang="en-US" sz="1400" b="1" dirty="0">
              <a:solidFill>
                <a:srgbClr val="559F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731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tin alphabet - Wikipedia">
            <a:extLst>
              <a:ext uri="{FF2B5EF4-FFF2-40B4-BE49-F238E27FC236}">
                <a16:creationId xmlns:a16="http://schemas.microsoft.com/office/drawing/2014/main" id="{D72DA195-7932-D208-D1D9-6175E8FC6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26"/>
          <a:stretch/>
        </p:blipFill>
        <p:spPr bwMode="auto">
          <a:xfrm>
            <a:off x="944593" y="0"/>
            <a:ext cx="7096901" cy="280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64368-BA14-B1C0-0D41-B83E7932D94A}"/>
              </a:ext>
            </a:extLst>
          </p:cNvPr>
          <p:cNvSpPr txBox="1"/>
          <p:nvPr/>
        </p:nvSpPr>
        <p:spPr>
          <a:xfrm>
            <a:off x="1836296" y="3143530"/>
            <a:ext cx="6273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highlight>
                  <a:srgbClr val="FFFF00"/>
                </a:highlight>
              </a:rPr>
              <a:t>I AM HERE</a:t>
            </a:r>
          </a:p>
        </p:txBody>
      </p:sp>
    </p:spTree>
    <p:extLst>
      <p:ext uri="{BB962C8B-B14F-4D97-AF65-F5344CB8AC3E}">
        <p14:creationId xmlns:p14="http://schemas.microsoft.com/office/powerpoint/2010/main" val="24728203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0DAC-E6FD-452E-9CE7-6D9E06B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86B3-F91B-43DF-901A-4E9833E9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Gregory Odegard</a:t>
            </a:r>
          </a:p>
          <a:p>
            <a:r>
              <a:rPr lang="en-US" dirty="0"/>
              <a:t>CMMR Lab Group</a:t>
            </a:r>
          </a:p>
          <a:p>
            <a:r>
              <a:rPr lang="en-US" dirty="0"/>
              <a:t>Superior: Dr. Gowtham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Prathamesh Deshpande, Sagar Patil, Hashim Al Mahud, Will Pisani, and Ivan Gallegos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B3A8-F6DB-4C0B-8E92-515BF8B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“c*” or ‘ c” 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50950" y="543485"/>
            <a:ext cx="714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c*    12.011150     C            3        Carbon in carbonyl  group,   </a:t>
            </a:r>
            <a:r>
              <a:rPr lang="en-US" sz="1800" dirty="0" err="1"/>
              <a:t>non_amides</a:t>
            </a:r>
            <a:endParaRPr lang="en-US" sz="1800" dirty="0"/>
          </a:p>
          <a:p>
            <a:r>
              <a:rPr lang="en-US" sz="1800" dirty="0"/>
              <a:t>c"    12.011150      C           3         Carbon in carbonyl  group,   </a:t>
            </a:r>
            <a:r>
              <a:rPr lang="en-US" sz="1800" dirty="0" err="1"/>
              <a:t>non_amides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64591" y="1463284"/>
            <a:ext cx="8268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000" dirty="0"/>
              <a:t>atom type ==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 err="1"/>
              <a:t>nb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3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000" dirty="0"/>
              <a:t>ring_size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nbs1[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]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“ c* ”</a:t>
            </a:r>
          </a:p>
          <a:p>
            <a:endParaRPr lang="en-US" sz="1000" dirty="0">
              <a:solidFill>
                <a:srgbClr val="92D050"/>
              </a:solidFill>
            </a:endParaRPr>
          </a:p>
          <a:p>
            <a:endParaRPr lang="en-US"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6" y="2023110"/>
            <a:ext cx="125078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2084" y="4140647"/>
            <a:ext cx="473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DDF9-4B4E-45E3-A856-39FBCDEAB377}"/>
              </a:ext>
            </a:extLst>
          </p:cNvPr>
          <p:cNvSpPr txBox="1"/>
          <p:nvPr/>
        </p:nvSpPr>
        <p:spPr>
          <a:xfrm>
            <a:off x="358577" y="326118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13F1DE-1F25-7488-63C3-68073251D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2393792"/>
            <a:ext cx="2095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93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“c’”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c'     12.011150     C            3        Sp2 carbon in carbonyl (C=O) group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64591" y="1141636"/>
            <a:ext cx="8268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000" dirty="0"/>
              <a:t>atom type ==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 err="1"/>
              <a:t>nb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3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000" dirty="0"/>
              <a:t>ring_size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&gt;=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nbs1[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]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“ c’ ”</a:t>
            </a:r>
          </a:p>
          <a:p>
            <a:endParaRPr lang="en-US" sz="1000" dirty="0">
              <a:solidFill>
                <a:srgbClr val="92D050"/>
              </a:solidFill>
            </a:endParaRPr>
          </a:p>
          <a:p>
            <a:endParaRPr lang="en-US"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2" y="1896248"/>
            <a:ext cx="125078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2084" y="4140647"/>
            <a:ext cx="473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DDF9-4B4E-45E3-A856-39FBCDEAB377}"/>
              </a:ext>
            </a:extLst>
          </p:cNvPr>
          <p:cNvSpPr txBox="1"/>
          <p:nvPr/>
        </p:nvSpPr>
        <p:spPr>
          <a:xfrm>
            <a:off x="180777" y="3247252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</p:spTree>
    <p:extLst>
      <p:ext uri="{BB962C8B-B14F-4D97-AF65-F5344CB8AC3E}">
        <p14:creationId xmlns:p14="http://schemas.microsoft.com/office/powerpoint/2010/main" val="333548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19522</TotalTime>
  <Words>6257</Words>
  <Application>Microsoft Office PowerPoint</Application>
  <PresentationFormat>On-screen Show (16:9)</PresentationFormat>
  <Paragraphs>671</Paragraphs>
  <Slides>79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Office Theme</vt:lpstr>
      <vt:lpstr>CS ChemDraw Drawing</vt:lpstr>
      <vt:lpstr>Atom Typing Color Nomenclature</vt:lpstr>
      <vt:lpstr>Sp1 Carbon</vt:lpstr>
      <vt:lpstr>Sp1 Carbon</vt:lpstr>
      <vt:lpstr>Sp2 Carbon</vt:lpstr>
      <vt:lpstr>Sp2 Carbon “c+”</vt:lpstr>
      <vt:lpstr>Sp2 Carbon “cr”</vt:lpstr>
      <vt:lpstr>Sp2 Carbon “c-”</vt:lpstr>
      <vt:lpstr>Sp2 Carbon “c*” or ‘ c” ‘</vt:lpstr>
      <vt:lpstr>Sp2 Carbon “c’”</vt:lpstr>
      <vt:lpstr>Sp2 Carbon “c5”</vt:lpstr>
      <vt:lpstr>Sp2 Carbon “cs”</vt:lpstr>
      <vt:lpstr>Sp2 Carbon “cp”</vt:lpstr>
      <vt:lpstr>Sp3 Carbon</vt:lpstr>
      <vt:lpstr>Sp3 Carbon “c3h”</vt:lpstr>
      <vt:lpstr>Sp3 Carbon “c3m”</vt:lpstr>
      <vt:lpstr>Sp3 Carbon “c4h”</vt:lpstr>
      <vt:lpstr>Sp3 Carbon “c4m”</vt:lpstr>
      <vt:lpstr>Sp3 Carbon “ca”</vt:lpstr>
      <vt:lpstr>Sp3 Carbon “cg”</vt:lpstr>
      <vt:lpstr>Sp3 Carbon “co”</vt:lpstr>
      <vt:lpstr>Sp3 Carbon “coh”</vt:lpstr>
      <vt:lpstr>Sp3 Carbon “cn”</vt:lpstr>
      <vt:lpstr>Sp3 Carbon “c1”</vt:lpstr>
      <vt:lpstr>Sp3 Carbon “c2”</vt:lpstr>
      <vt:lpstr>Sp3 Carbon “c3”</vt:lpstr>
      <vt:lpstr>Hydrogen</vt:lpstr>
      <vt:lpstr>Hydrogen “hi”</vt:lpstr>
      <vt:lpstr>Hydrogen “hc” </vt:lpstr>
      <vt:lpstr>Hydrogen “hw”</vt:lpstr>
      <vt:lpstr>Hydrogen “ho”</vt:lpstr>
      <vt:lpstr>Oxygen 1 Connects</vt:lpstr>
      <vt:lpstr>1-Connect Oxygen “ o’ ” and “ o- ” </vt:lpstr>
      <vt:lpstr>1-Connect Oxygen “ oz ” </vt:lpstr>
      <vt:lpstr>Oxygen 2 Connects</vt:lpstr>
      <vt:lpstr>2-Connect Oxygen “o*”</vt:lpstr>
      <vt:lpstr>2-Connect Oxygen  “oe” USING FOR ESTERS ONLY</vt:lpstr>
      <vt:lpstr>2-Connect Oxygen “oc” USING FOR ACETALS</vt:lpstr>
      <vt:lpstr>2-Connect Oxygen “o” USING FOR GENERAL ETHERS</vt:lpstr>
      <vt:lpstr>2-Connect Oxygen “o3e”</vt:lpstr>
      <vt:lpstr>2-Connect Oxygen “o4e”</vt:lpstr>
      <vt:lpstr>2-Connect Oxygen “op”</vt:lpstr>
      <vt:lpstr>2-Connect Oxygen “oh”</vt:lpstr>
      <vt:lpstr>1 connect Nitrogen</vt:lpstr>
      <vt:lpstr>2 connect Nitrogen</vt:lpstr>
      <vt:lpstr>2-Connect Nitrogen “np”</vt:lpstr>
      <vt:lpstr>2-Connect Nitrogen “n=”</vt:lpstr>
      <vt:lpstr>2-Connect Nitrogen “n=1”</vt:lpstr>
      <vt:lpstr>2-Connect Nitrogen “n=2”</vt:lpstr>
      <vt:lpstr>3 connect Nitrogen</vt:lpstr>
      <vt:lpstr>3-Connect Nitrogen “n1”</vt:lpstr>
      <vt:lpstr>3-Connect Nitrogen “n2” or “nr”</vt:lpstr>
      <vt:lpstr>3-Connect Nitrogen “ni”</vt:lpstr>
      <vt:lpstr>3-Connect Nitrogen “nho”</vt:lpstr>
      <vt:lpstr>3-Connect Nitrogen “npc”</vt:lpstr>
      <vt:lpstr>3-Connect Nitrogen “nh”</vt:lpstr>
      <vt:lpstr>3-Connect Nitrogen “nh+”</vt:lpstr>
      <vt:lpstr>3-Connect Nitrogen “n3n”</vt:lpstr>
      <vt:lpstr>3-Connect Nitrogen “n3m”</vt:lpstr>
      <vt:lpstr>3-Connect Nitrogen “n4n”</vt:lpstr>
      <vt:lpstr>3-Connect Nitrogen “n4m”</vt:lpstr>
      <vt:lpstr>3-Connect Nitrogen “n”</vt:lpstr>
      <vt:lpstr>3-Connect Nitrogen “nn”</vt:lpstr>
      <vt:lpstr>3-Connect Nitrogen “na”</vt:lpstr>
      <vt:lpstr>3-Connect Nitrogen “no”</vt:lpstr>
      <vt:lpstr>4 connect Nitrogen</vt:lpstr>
      <vt:lpstr>1 connect Sulfur</vt:lpstr>
      <vt:lpstr>2 connect Sulfur</vt:lpstr>
      <vt:lpstr>2-Connect Nitrogen “s3e”</vt:lpstr>
      <vt:lpstr>2-Connect Nitrogen “s4e”</vt:lpstr>
      <vt:lpstr>2-Connect Nitrogen “sp”</vt:lpstr>
      <vt:lpstr>2-Connect Nitrogen “ s’ ”</vt:lpstr>
      <vt:lpstr>2-Connect Nitrogen “sc”</vt:lpstr>
      <vt:lpstr>2-Connect Nitrogen “sh”</vt:lpstr>
      <vt:lpstr>2-Connect Nitrogen “s1”</vt:lpstr>
      <vt:lpstr>Silicon</vt:lpstr>
      <vt:lpstr>Phosphorous</vt:lpstr>
      <vt:lpstr>Simple singular element atom types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 Modeling of Carbon-Carbon Composite matrix material – Furan Resin</dc:title>
  <dc:creator>Josh Kemppainen</dc:creator>
  <cp:lastModifiedBy>Joshua Kemppainen</cp:lastModifiedBy>
  <cp:revision>1307</cp:revision>
  <dcterms:created xsi:type="dcterms:W3CDTF">2020-08-13T14:46:37Z</dcterms:created>
  <dcterms:modified xsi:type="dcterms:W3CDTF">2023-02-23T18:15:35Z</dcterms:modified>
</cp:coreProperties>
</file>