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5"/>
  </p:notesMasterIdLst>
  <p:handoutMasterIdLst>
    <p:handoutMasterId r:id="rId86"/>
  </p:handoutMasterIdLst>
  <p:sldIdLst>
    <p:sldId id="476" r:id="rId2"/>
    <p:sldId id="451" r:id="rId3"/>
    <p:sldId id="439" r:id="rId4"/>
    <p:sldId id="440" r:id="rId5"/>
    <p:sldId id="441" r:id="rId6"/>
    <p:sldId id="449" r:id="rId7"/>
    <p:sldId id="442" r:id="rId8"/>
    <p:sldId id="592" r:id="rId9"/>
    <p:sldId id="444" r:id="rId10"/>
    <p:sldId id="475" r:id="rId11"/>
    <p:sldId id="504" r:id="rId12"/>
    <p:sldId id="450" r:id="rId13"/>
    <p:sldId id="452" r:id="rId14"/>
    <p:sldId id="515" r:id="rId15"/>
    <p:sldId id="459" r:id="rId16"/>
    <p:sldId id="472" r:id="rId17"/>
    <p:sldId id="509" r:id="rId18"/>
    <p:sldId id="510" r:id="rId19"/>
    <p:sldId id="460" r:id="rId20"/>
    <p:sldId id="461" r:id="rId21"/>
    <p:sldId id="462" r:id="rId22"/>
    <p:sldId id="463" r:id="rId23"/>
    <p:sldId id="593" r:id="rId24"/>
    <p:sldId id="453" r:id="rId25"/>
    <p:sldId id="507" r:id="rId26"/>
    <p:sldId id="508" r:id="rId27"/>
    <p:sldId id="465" r:id="rId28"/>
    <p:sldId id="526" r:id="rId29"/>
    <p:sldId id="528" r:id="rId30"/>
    <p:sldId id="490" r:id="rId31"/>
    <p:sldId id="466" r:id="rId32"/>
    <p:sldId id="518" r:id="rId33"/>
    <p:sldId id="520" r:id="rId34"/>
    <p:sldId id="470" r:id="rId35"/>
    <p:sldId id="492" r:id="rId36"/>
    <p:sldId id="594" r:id="rId37"/>
    <p:sldId id="534" r:id="rId38"/>
    <p:sldId id="480" r:id="rId39"/>
    <p:sldId id="538" r:id="rId40"/>
    <p:sldId id="483" r:id="rId41"/>
    <p:sldId id="595" r:id="rId42"/>
    <p:sldId id="479" r:id="rId43"/>
    <p:sldId id="481" r:id="rId44"/>
    <p:sldId id="485" r:id="rId45"/>
    <p:sldId id="541" r:id="rId46"/>
    <p:sldId id="600" r:id="rId47"/>
    <p:sldId id="498" r:id="rId48"/>
    <p:sldId id="499" r:id="rId49"/>
    <p:sldId id="581" r:id="rId50"/>
    <p:sldId id="549" r:id="rId51"/>
    <p:sldId id="550" r:id="rId52"/>
    <p:sldId id="546" r:id="rId53"/>
    <p:sldId id="500" r:id="rId54"/>
    <p:sldId id="567" r:id="rId55"/>
    <p:sldId id="566" r:id="rId56"/>
    <p:sldId id="552" r:id="rId57"/>
    <p:sldId id="554" r:id="rId58"/>
    <p:sldId id="555" r:id="rId59"/>
    <p:sldId id="556" r:id="rId60"/>
    <p:sldId id="553" r:id="rId61"/>
    <p:sldId id="557" r:id="rId62"/>
    <p:sldId id="559" r:id="rId63"/>
    <p:sldId id="560" r:id="rId64"/>
    <p:sldId id="561" r:id="rId65"/>
    <p:sldId id="597" r:id="rId66"/>
    <p:sldId id="562" r:id="rId67"/>
    <p:sldId id="563" r:id="rId68"/>
    <p:sldId id="596" r:id="rId69"/>
    <p:sldId id="501" r:id="rId70"/>
    <p:sldId id="568" r:id="rId71"/>
    <p:sldId id="569" r:id="rId72"/>
    <p:sldId id="573" r:id="rId73"/>
    <p:sldId id="574" r:id="rId74"/>
    <p:sldId id="578" r:id="rId75"/>
    <p:sldId id="575" r:id="rId76"/>
    <p:sldId id="598" r:id="rId77"/>
    <p:sldId id="577" r:id="rId78"/>
    <p:sldId id="576" r:id="rId79"/>
    <p:sldId id="583" r:id="rId80"/>
    <p:sldId id="599" r:id="rId81"/>
    <p:sldId id="591" r:id="rId82"/>
    <p:sldId id="590" r:id="rId83"/>
    <p:sldId id="274" r:id="rId8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840"/>
    <p:restoredTop sz="85311" autoAdjust="0"/>
  </p:normalViewPr>
  <p:slideViewPr>
    <p:cSldViewPr snapToGrid="0" snapToObjects="1">
      <p:cViewPr>
        <p:scale>
          <a:sx n="125" d="100"/>
          <a:sy n="125" d="100"/>
        </p:scale>
        <p:origin x="1128" y="52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2/28/2023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2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ethylene_glycol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jpeg"/><Relationship Id="rId4" Type="http://schemas.openxmlformats.org/officeDocument/2006/relationships/hyperlink" Target="https://sketchfab.com/3d-models/polyethylene-glycol-peg-3b9fee27f4de4b34ba0c434c154ccca9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Zeolite" TargetMode="External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32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1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7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5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Nitro_compound#:~:text=The%20nitro%20group%20is%20one,nitro%20group%20can%20be%20acidic" TargetMode="External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9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/>
                </a:solidFill>
              </a:rPr>
              <a:t>Purple </a:t>
            </a:r>
            <a:r>
              <a:rPr lang="en-US" dirty="0">
                <a:solidFill>
                  <a:schemeClr val="accent4"/>
                </a:solidFill>
              </a:rPr>
              <a:t>means IFF additions that are found</a:t>
            </a:r>
          </a:p>
          <a:p>
            <a:r>
              <a:rPr lang="en-US" b="1" dirty="0">
                <a:solidFill>
                  <a:schemeClr val="accent5"/>
                </a:solidFill>
              </a:rPr>
              <a:t>Blue </a:t>
            </a:r>
            <a:r>
              <a:rPr lang="en-US" dirty="0">
                <a:solidFill>
                  <a:schemeClr val="accent5"/>
                </a:solidFill>
              </a:rPr>
              <a:t>means IFF additions that are not found</a:t>
            </a:r>
            <a:endParaRPr lang="en-US" b="1" dirty="0">
              <a:solidFill>
                <a:schemeClr val="accent5"/>
              </a:solidFill>
            </a:endParaRPr>
          </a:p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251DE3A5-6B51-9C4C-FAC7-6B29DF2061D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5F44BF9A-201E-4DA6-9B46-A17679FA876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c3h    12.011150    C           4        Sp3 carbon in 3-membered ring with hydrogens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c3m   12.011150    C           4        Sp3 carbon in 3-membered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c4h    12.011150    C           4        Sp3 carbon in 4-membered ring with hydrogens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c4m   12.011150    C           4        Sp3 carbon in 4-membered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ca      12.011150    C           4        General amino acid alpha carbon (sp3)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cg      12.011150    C           4        Sp3 alpha carbon in glycine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co      12.011150    C           4        Sp3 carbon in acetals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coh    12.011150    C           4        Sp3 carbon in acetals with hydrogen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cn</a:t>
            </a:r>
            <a:r>
              <a:rPr lang="en-US" sz="1400" b="1" dirty="0">
                <a:solidFill>
                  <a:srgbClr val="559F5A"/>
                </a:solidFill>
              </a:rPr>
              <a:t>      12.011150    C           4        Sp3 Carbon bonded to N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c1      12.011150    C           4        Sp3 carbon bonded to 1 H, 3 Heavy atoms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c2      12.011150    C           4        Sp3 carbon bonded to 2 H's, 2 heavy atoms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c3      12.011150    C           4        Sp3 carbon in methyl (CH3) group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        12.011150    C           4        Sp3 aliphatic carbon </a:t>
            </a:r>
          </a:p>
          <a:p>
            <a:r>
              <a:rPr lang="en-US" sz="1400" b="1" dirty="0">
                <a:solidFill>
                  <a:srgbClr val="C00000"/>
                </a:solidFill>
              </a:rPr>
              <a:t>c$      12.011150    C           4        Carbon atom for automatic parameter assignment</a:t>
            </a:r>
          </a:p>
          <a:p>
            <a:endParaRPr lang="en-US" sz="1400" b="1" dirty="0">
              <a:solidFill>
                <a:srgbClr val="C00000"/>
              </a:solidFill>
            </a:endParaRPr>
          </a:p>
          <a:p>
            <a:r>
              <a:rPr lang="en-US" sz="1400" b="1" dirty="0">
                <a:solidFill>
                  <a:schemeClr val="accent4"/>
                </a:solidFill>
              </a:rPr>
              <a:t>ce1   12.011150    C           4        Carbon atom in backbone or terminal group in PEO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</a:t>
            </a:r>
            <a:r>
              <a:rPr lang="en-US" dirty="0" err="1"/>
              <a:t>cvff</a:t>
            </a:r>
            <a:r>
              <a:rPr lang="en-US" dirty="0"/>
              <a:t>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“ce1” CODE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ce1     12.01115       C          4        Carbon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ce1     12.01115       C          4        Carbon atom in backbone or terminal group in PEO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type2 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type3 ==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/>
              <a:t> type4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:</a:t>
            </a:r>
          </a:p>
          <a:p>
            <a:r>
              <a:rPr lang="en-US" dirty="0"/>
              <a:t>	 	 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’ce1’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59961" y="4059018"/>
            <a:ext cx="926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1333162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9A387-7A0B-966B-D246-F6017BB0A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892" y="1089946"/>
            <a:ext cx="1887348" cy="1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37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“ca”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09800" y="4886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      12.011150    C 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’ca’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ct    12.011150    C           2        Sp carbon involved in triple bond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cvff</a:t>
            </a:r>
            <a:r>
              <a:rPr lang="en-US" dirty="0"/>
              <a:t>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8351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cn</a:t>
            </a:r>
            <a:r>
              <a:rPr lang="en-US" sz="1800" dirty="0"/>
              <a:t>      12.011150    C           4        Sp3 Carbon bonded to 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725810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hi        1.007970    H           1        Hydrogen in charged imidazole ring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hc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carbon</a:t>
            </a:r>
          </a:p>
          <a:p>
            <a:r>
              <a:rPr lang="en-US" sz="1200" b="1" dirty="0"/>
              <a:t>h         1.007970    H           1        Hydrogen bonded to C. Masses from CRC 1973/74 pages B-250.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       1.007970    H           1        Hydrogen bonded to O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hn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N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hw</a:t>
            </a:r>
            <a:r>
              <a:rPr lang="en-US" sz="1200" b="1" dirty="0">
                <a:solidFill>
                  <a:srgbClr val="559F5A"/>
                </a:solidFill>
              </a:rPr>
              <a:t>      1.007970    H           1        Hydrogen in water molecule</a:t>
            </a:r>
          </a:p>
          <a:p>
            <a:r>
              <a:rPr lang="en-US" sz="1200" b="1" dirty="0"/>
              <a:t>h*       1.007970    H           1        Hydrogen in water molecule</a:t>
            </a:r>
          </a:p>
          <a:p>
            <a:r>
              <a:rPr lang="en-US" sz="1200" b="1" dirty="0" err="1"/>
              <a:t>hspc</a:t>
            </a:r>
            <a:r>
              <a:rPr lang="en-US" sz="1200" b="1" dirty="0"/>
              <a:t>   1.007970    H           1        Hydrogen in SPC water molecule   </a:t>
            </a:r>
          </a:p>
          <a:p>
            <a:r>
              <a:rPr lang="en-US" sz="1200" b="1" dirty="0" err="1"/>
              <a:t>htip</a:t>
            </a:r>
            <a:r>
              <a:rPr lang="en-US" sz="1200" b="1" dirty="0"/>
              <a:t>    1.007970    H           1        Hydrogen in TIP water molecule    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</a:t>
            </a:r>
            <a:r>
              <a:rPr lang="en-US" sz="1200" b="1" dirty="0">
                <a:solidFill>
                  <a:srgbClr val="559F5A"/>
                </a:solidFill>
              </a:rPr>
              <a:t>       1.007970    H           1        Hydrogen bonded to S 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hp       1.007970    H           1        Hydrogen bonded to P  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h$      1.007970    H           1        Hydrogen atom for automatic parameter assignment</a:t>
            </a:r>
          </a:p>
          <a:p>
            <a:r>
              <a:rPr lang="en-US" sz="1200" b="1" dirty="0">
                <a:solidFill>
                  <a:srgbClr val="C00000"/>
                </a:solidFill>
              </a:rPr>
              <a:t>h+      1.007970    H           1        Charged hydrogen in cations</a:t>
            </a:r>
          </a:p>
          <a:p>
            <a:endParaRPr lang="en-US" sz="1200" b="1" dirty="0">
              <a:solidFill>
                <a:srgbClr val="C00000"/>
              </a:solidFill>
            </a:endParaRPr>
          </a:p>
          <a:p>
            <a:r>
              <a:rPr lang="en-US" sz="1200" b="1" dirty="0">
                <a:solidFill>
                  <a:schemeClr val="accent4"/>
                </a:solidFill>
              </a:rPr>
              <a:t>ha1    1.007970    H           1        Hydrogen atom in terminal OH group in PEO (+0.4)</a:t>
            </a:r>
          </a:p>
          <a:p>
            <a:r>
              <a:rPr lang="en-US" sz="1200" b="1" dirty="0">
                <a:solidFill>
                  <a:schemeClr val="accent4"/>
                </a:solidFill>
              </a:rPr>
              <a:t>he1    1.007970    H           1        Hydrogen atom in backbone or terminal group in PEO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hop    1.00800     H           1        Hydrogen atom in </a:t>
            </a:r>
            <a:r>
              <a:rPr lang="en-US" sz="1200" b="1" dirty="0" err="1">
                <a:solidFill>
                  <a:schemeClr val="accent5"/>
                </a:solidFill>
              </a:rPr>
              <a:t>hydrogenphosphate</a:t>
            </a:r>
            <a:r>
              <a:rPr lang="en-US" sz="1200" b="1" dirty="0">
                <a:solidFill>
                  <a:schemeClr val="accent5"/>
                </a:solidFill>
              </a:rPr>
              <a:t> and in hydroxide ion in apatite (+0.4 and +0.2)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ht5     1.00797     H           1        Hydrogen atom in TIP5P water model</a:t>
            </a:r>
          </a:p>
          <a:p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 </a:t>
            </a:r>
            <a:r>
              <a:rPr lang="en-US" dirty="0" err="1"/>
              <a:t>cvff</a:t>
            </a:r>
            <a:r>
              <a:rPr lang="en-US" dirty="0"/>
              <a:t>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he1     1.00797      H         1        Hydrogen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/>
              <a:t>type1 == </a:t>
            </a:r>
            <a:r>
              <a:rPr lang="en-US" sz="900" dirty="0">
                <a:solidFill>
                  <a:srgbClr val="92D050"/>
                </a:solidFill>
              </a:rPr>
              <a:t>’C’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en-US" sz="900" dirty="0"/>
              <a:t>ring1 == </a:t>
            </a:r>
            <a:r>
              <a:rPr lang="en-US" sz="900" b="1" dirty="0">
                <a:solidFill>
                  <a:srgbClr val="FFC000"/>
                </a:solidFill>
              </a:rPr>
              <a:t>0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) == </a:t>
            </a:r>
            <a:r>
              <a:rPr lang="en-US" sz="900" b="1" dirty="0">
                <a:solidFill>
                  <a:srgbClr val="FFC000"/>
                </a:solidFill>
              </a:rPr>
              <a:t>2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92D050"/>
                </a:solidFill>
              </a:rPr>
              <a:t>’C’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92D050"/>
                </a:solidFill>
              </a:rPr>
              <a:t>’O’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</a:t>
            </a:r>
            <a:r>
              <a:rPr lang="en-US" sz="900" b="1" dirty="0"/>
              <a:t>:</a:t>
            </a:r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nta</a:t>
            </a:r>
            <a:r>
              <a:rPr lang="en-US" sz="900" dirty="0"/>
              <a:t>[atom-id] = </a:t>
            </a:r>
            <a:r>
              <a:rPr lang="en-US" sz="900" dirty="0">
                <a:solidFill>
                  <a:srgbClr val="92D050"/>
                </a:solidFill>
              </a:rPr>
              <a:t>’he1’</a:t>
            </a:r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“he1” CODE FUNCTION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34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ha1     1.00797      H         1        Hydrogen atom in terminal OH group in PEO (+0.4)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EED"/>
                </a:solidFill>
              </a:rPr>
              <a:t>count_2ndneigh_elemring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, 0)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’he1’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3" y="1396631"/>
            <a:ext cx="2095500" cy="8953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“ha1” CODE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45E1D-DC3A-E623-7688-51E32784D6B7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4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7" name="Picture 2" descr="Polyethylene Glycol - an overview | ScienceDirect Topics">
            <a:extLst>
              <a:ext uri="{FF2B5EF4-FFF2-40B4-BE49-F238E27FC236}">
                <a16:creationId xmlns:a16="http://schemas.microsoft.com/office/drawing/2014/main" id="{A44494E6-D78B-1050-783D-EA1DFD4E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64" y="1104999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73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  <a:p>
            <a:r>
              <a:rPr lang="en-US" sz="1400" dirty="0" err="1"/>
              <a:t>hspc</a:t>
            </a:r>
            <a:r>
              <a:rPr lang="en-US" sz="1400" dirty="0"/>
              <a:t>   1.007970    H           1        Hydrogen in SPC water molecule   </a:t>
            </a:r>
          </a:p>
          <a:p>
            <a:r>
              <a:rPr lang="en-US" sz="1400" dirty="0" err="1"/>
              <a:t>htip</a:t>
            </a:r>
            <a:r>
              <a:rPr lang="en-US" sz="1400" dirty="0"/>
              <a:t>    1.007970    H           1        Hydrogen in TIP water molecule    </a:t>
            </a:r>
          </a:p>
          <a:p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1" dirty="0">
                <a:solidFill>
                  <a:srgbClr val="559F5A"/>
                </a:solidFill>
              </a:rPr>
              <a:t>o'    15.999400     O           1        Oxygen in carbonyl (C=O) group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o-    15.999400    O           1        Oxygen in charged carboxylate (COO-) group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oz    15.999400    O           1        Oxygen in Zeolite</a:t>
            </a:r>
          </a:p>
          <a:p>
            <a:endParaRPr lang="pt-BR" sz="1400" b="1" dirty="0">
              <a:solidFill>
                <a:srgbClr val="559F5A"/>
              </a:solidFill>
            </a:endParaRPr>
          </a:p>
          <a:p>
            <a:r>
              <a:rPr lang="it-IT" sz="1400" b="1" dirty="0">
                <a:solidFill>
                  <a:schemeClr val="accent5"/>
                </a:solidFill>
              </a:rPr>
              <a:t>oc1   15.99940     O           1        Oxygen atom silicate ion in Ca3SiO5 (-1.0) </a:t>
            </a:r>
          </a:p>
          <a:p>
            <a:r>
              <a:rPr lang="it-IT" sz="1400" b="1" dirty="0">
                <a:solidFill>
                  <a:schemeClr val="accent5"/>
                </a:solidFill>
              </a:rPr>
              <a:t>oc2   15.99940     O           0        Oxide ion in Ca3SiO5 (-1.5)</a:t>
            </a:r>
          </a:p>
          <a:p>
            <a:r>
              <a:rPr lang="it-IT" sz="1400" b="1" dirty="0">
                <a:solidFill>
                  <a:schemeClr val="accent5"/>
                </a:solidFill>
              </a:rPr>
              <a:t>oc4   15.99940     O           1        Oxygen atom in apical position in Ca3Al2O6 (-1.35)</a:t>
            </a:r>
          </a:p>
          <a:p>
            <a:r>
              <a:rPr lang="pt-BR" sz="1400" b="1" dirty="0">
                <a:solidFill>
                  <a:schemeClr val="accent5"/>
                </a:solidFill>
              </a:rPr>
              <a:t>oap1  15.99940     O           1        Oxygen atom in (hydrogen)phosphate ion in hydroxyapatite (-0.8 to -0.6)</a:t>
            </a:r>
          </a:p>
          <a:p>
            <a:r>
              <a:rPr lang="pt-BR" sz="1400" b="1" dirty="0">
                <a:solidFill>
                  <a:schemeClr val="accent5"/>
                </a:solidFill>
              </a:rPr>
              <a:t>oap2  15.99940     O           1        Oxygen atom in hydroxide ion in hydroxyapatite (-1.1)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cvff</a:t>
            </a:r>
            <a:r>
              <a:rPr lang="en-US" dirty="0"/>
              <a:t>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 o’ ” and “ o- 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o'    15.999400     O           1        Oxygen in carbonyl (C=O) group</a:t>
            </a:r>
          </a:p>
          <a:p>
            <a:r>
              <a:rPr lang="pt-BR" sz="1800" dirty="0"/>
              <a:t>o-    15.999400    O           1        Oxygen in charged carboxylate (COO-) group</a:t>
            </a:r>
          </a:p>
          <a:p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o'    15.999400     O           1        Oxygen in carbonyl (C=O)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“ o’ 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o-    15.999400    O           1        Oxygen in charged carboxylate (COO-)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’o-’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516" y="1309459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7599317" y="2387084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CD5500-E119-F346-4DBB-84308C7415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5201" y="2995590"/>
            <a:ext cx="1214437" cy="111918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4983B6-CC46-0CEB-1C98-01F4CFAC5570}"/>
              </a:ext>
            </a:extLst>
          </p:cNvPr>
          <p:cNvSpPr txBox="1"/>
          <p:nvPr/>
        </p:nvSpPr>
        <p:spPr>
          <a:xfrm>
            <a:off x="7067221" y="4036824"/>
            <a:ext cx="20069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Carboxylate (COO-)</a:t>
            </a:r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 oz ”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oz    15.999400    O           1        Oxygen in Zeolite</a:t>
            </a:r>
          </a:p>
          <a:p>
            <a:endParaRPr lang="pt-BR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46743" y="2883530"/>
            <a:ext cx="7095456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</a:t>
            </a:r>
            <a:r>
              <a:rPr lang="pt-BR" sz="1600" dirty="0">
                <a:solidFill>
                  <a:schemeClr val="bg1">
                    <a:lumMod val="65000"/>
                  </a:schemeClr>
                </a:solidFill>
              </a:rPr>
              <a:t>o'    15.999400     O           1        Oxygen in carbonyl (C=O)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’Si’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’oz’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F1F8F86-16F5-4F91-3831-8A0C75F1BC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7374" y="1182242"/>
            <a:ext cx="3333750" cy="9715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D4EBCA4-3E09-5366-2766-EBC88EAEA209}"/>
              </a:ext>
            </a:extLst>
          </p:cNvPr>
          <p:cNvSpPr txBox="1"/>
          <p:nvPr/>
        </p:nvSpPr>
        <p:spPr>
          <a:xfrm>
            <a:off x="127000" y="4367659"/>
            <a:ext cx="532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https://en.wikipedia.org/wiki/Zeolite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215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rgbClr val="559F5A"/>
                </a:solidFill>
              </a:rPr>
              <a:t>o*      15.999400    O           2        Oxygen in water molecule </a:t>
            </a:r>
          </a:p>
          <a:p>
            <a:r>
              <a:rPr lang="en-US" sz="1000" b="1" dirty="0" err="1"/>
              <a:t>ospc</a:t>
            </a:r>
            <a:r>
              <a:rPr lang="en-US" sz="1000" b="1" dirty="0"/>
              <a:t>  15.999400    O           2        Oxygen in SPC water molecule     </a:t>
            </a:r>
          </a:p>
          <a:p>
            <a:r>
              <a:rPr lang="en-US" sz="1000" b="1" dirty="0" err="1"/>
              <a:t>otip</a:t>
            </a:r>
            <a:r>
              <a:rPr lang="en-US" sz="1000" b="1" dirty="0"/>
              <a:t>   15.999400    O           2        Oxygen in TIP3P water molecule 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oe     15.999400     O           2        Sp3 oxygen in ester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oc     15.999400     O           2        Sp3 oxygen in ether or acetals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        15.999400    O           2        Sp3 oxygen in ether or ester groups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o3e   15.999400    O           2        Sp3 oxygen in three membered ring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o4e   15.999400    O           2        Sp3 oxygen in four membered ring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op     15.999400    O           2        Oxygen in aromatic rings. e.g. furan 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oh      15.999400    O          2        Oxygen in hydroxyl (OH) group</a:t>
            </a:r>
          </a:p>
          <a:p>
            <a:r>
              <a:rPr lang="en-US" sz="1000" b="1" dirty="0">
                <a:solidFill>
                  <a:srgbClr val="559F5A"/>
                </a:solidFill>
              </a:rPr>
              <a:t>of      15.999400    O           2        Oxygen </a:t>
            </a:r>
          </a:p>
          <a:p>
            <a:r>
              <a:rPr lang="en-US" sz="1000" b="1" dirty="0">
                <a:solidFill>
                  <a:srgbClr val="FF0000"/>
                </a:solidFill>
              </a:rPr>
              <a:t>o$     15.999400    O           2        Oxygen atom for automatic parameter assignment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chemeClr val="accent4"/>
                </a:solidFill>
              </a:rPr>
              <a:t>oa1   15.999400    O           2        Oxygen atom in terminal OH group in PEO (-0.6)</a:t>
            </a:r>
          </a:p>
          <a:p>
            <a:r>
              <a:rPr lang="en-US" sz="1000" b="1" dirty="0"/>
              <a:t>oat5  14.999400    O           2        Oxygen atom in terminal OH group in PEO with lone pairs et5 attached (et5=-0.18)</a:t>
            </a:r>
          </a:p>
          <a:p>
            <a:r>
              <a:rPr lang="en-US" sz="1000" b="1" dirty="0">
                <a:solidFill>
                  <a:schemeClr val="accent4"/>
                </a:solidFill>
              </a:rPr>
              <a:t>oe1   15.999400    O           2        Oxygen atom in PEO backbone</a:t>
            </a:r>
          </a:p>
          <a:p>
            <a:r>
              <a:rPr lang="en-US" sz="1000" b="1" dirty="0"/>
              <a:t>oet5  14.999400    O           2        Oxygen atom in PEO backbone with lone pairs et5 attached (et5=-0.12)</a:t>
            </a:r>
          </a:p>
          <a:p>
            <a:endParaRPr lang="en-US" sz="1000" b="1" dirty="0">
              <a:solidFill>
                <a:srgbClr val="FF0000"/>
              </a:solidFill>
            </a:endParaRPr>
          </a:p>
          <a:p>
            <a:r>
              <a:rPr lang="en-US" sz="1000" b="1" dirty="0">
                <a:solidFill>
                  <a:schemeClr val="accent5"/>
                </a:solidFill>
              </a:rPr>
              <a:t>oy1   15.999400    O           2        Oxygen atom in silicate sheet, surface (-0.55, -0.783 if next to Al defect) 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oy2   15.999400    O           2        Oxygen atom in silicate sheet, surface (-0.55, -0.783 if next to Al defect)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oy3   15.999400    O           2        Oxygen atom in silicate sheet, surface (-0.55, -0.783 if next to Al defect)</a:t>
            </a:r>
          </a:p>
          <a:p>
            <a:r>
              <a:rPr lang="it-IT" sz="1000" b="1" dirty="0">
                <a:solidFill>
                  <a:schemeClr val="accent5"/>
                </a:solidFill>
              </a:rPr>
              <a:t>oc3   15.99940     O           2        Oxygen atom in aluminate ring in Ca3Al2O6 (-0.75)</a:t>
            </a:r>
            <a:endParaRPr lang="en-US" sz="1000" b="1" dirty="0">
              <a:solidFill>
                <a:schemeClr val="accent5"/>
              </a:solidFill>
            </a:endParaRPr>
          </a:p>
          <a:p>
            <a:r>
              <a:rPr lang="en-US" sz="1000" b="1" dirty="0">
                <a:solidFill>
                  <a:schemeClr val="accent5"/>
                </a:solidFill>
              </a:rPr>
              <a:t>oc5   15.99940     O           2        Oxygen atom in ettringite, Al(OH)6 unit (-0.9) and in superficial hydroxide ions (-1.05) 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oc23  15.99940     O           2        Oxygen atom in bulk silica (-0.55) 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oc24  15.99940     O           2        Oxygen atom on silica surface and clay edges (-0.675 in Si-OH, -0.9 in </a:t>
            </a:r>
            <a:r>
              <a:rPr lang="en-US" sz="1000" b="1" dirty="0" err="1">
                <a:solidFill>
                  <a:schemeClr val="accent5"/>
                </a:solidFill>
              </a:rPr>
              <a:t>SiO</a:t>
            </a:r>
            <a:r>
              <a:rPr lang="en-US" sz="1000" b="1" dirty="0">
                <a:solidFill>
                  <a:schemeClr val="accent5"/>
                </a:solidFill>
              </a:rPr>
              <a:t>-)</a:t>
            </a:r>
          </a:p>
          <a:p>
            <a:r>
              <a:rPr lang="en-US" sz="1000" b="1" dirty="0">
                <a:solidFill>
                  <a:schemeClr val="accent5"/>
                </a:solidFill>
              </a:rPr>
              <a:t>ot5   14.99940     O           2        Oxygen atom in TIP5P water model </a:t>
            </a:r>
          </a:p>
          <a:p>
            <a:endParaRPr 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400800" y="412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cvff</a:t>
            </a:r>
            <a:r>
              <a:rPr lang="en-US" dirty="0"/>
              <a:t>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rgbClr val="559F5A"/>
                </a:solidFill>
              </a:rPr>
              <a:t>o*      15.999400    O           2        Oxygen in water molecule </a:t>
            </a:r>
          </a:p>
          <a:p>
            <a:r>
              <a:rPr lang="en-US" sz="1800" b="1" dirty="0" err="1"/>
              <a:t>ospc</a:t>
            </a:r>
            <a:r>
              <a:rPr lang="en-US" sz="1800" b="1" dirty="0"/>
              <a:t>  15.999400    O           2        Oxygen in SPC water molecule     </a:t>
            </a:r>
          </a:p>
          <a:p>
            <a:r>
              <a:rPr lang="en-US" sz="1800" b="1" dirty="0" err="1"/>
              <a:t>otip</a:t>
            </a:r>
            <a:r>
              <a:rPr lang="en-US" sz="1800" b="1" dirty="0"/>
              <a:t>   15.999400    O           2        Oxygen in TIP3P water molecule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 “oe” USING FOR ESTERS 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oe     15.999400    O           2        Sp3 oxygen in ester</a:t>
            </a:r>
            <a:endParaRPr lang="en-US" sz="18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’oe’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21500" y="67703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13-cvff Sp2 Carbons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7F62B4-9BC5-E29D-B84C-7CA456713EAC}"/>
              </a:ext>
            </a:extLst>
          </p:cNvPr>
          <p:cNvSpPr txBox="1"/>
          <p:nvPr/>
        </p:nvSpPr>
        <p:spPr>
          <a:xfrm>
            <a:off x="285750" y="679450"/>
            <a:ext cx="818515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c+    12.011150     C           3         C in guanidinium group 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cr</a:t>
            </a:r>
            <a:r>
              <a:rPr lang="en-US" sz="1400" b="1" dirty="0">
                <a:solidFill>
                  <a:srgbClr val="559F5A"/>
                </a:solidFill>
              </a:rPr>
              <a:t>     12.011150     C           3         Carbon in guanidinium group (HN=C(NH2)2)   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c-     12.011150     C           3         Carbon in charged carboxylate (COO-)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c'     12.011150     C            3        Sp2 carbon in carbonyl (C=O) group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c*    12.011150     C            3        Carbon in carbonyl  group,   </a:t>
            </a:r>
            <a:r>
              <a:rPr lang="en-US" sz="1400" b="1" dirty="0" err="1">
                <a:solidFill>
                  <a:srgbClr val="559F5A"/>
                </a:solidFill>
              </a:rPr>
              <a:t>non_amides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dirty="0"/>
              <a:t>c"    12.011150      C           3         Carbon in carbonyl  group,   </a:t>
            </a:r>
            <a:r>
              <a:rPr lang="en-US" sz="1400" dirty="0" err="1"/>
              <a:t>non_amides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c5     12.011150    C           3         Sp2 aromatic carbon in five membered ring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cs     12.011150     C           3         Sp2 carbon involved in thiophene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cp    12.011150     C           3         Sp2 aromatic carbon (partial double bonds)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ci      12.011150     C           3         Aromatic carbon in a charged imidazole ring (HIS+)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     12.011150     C          3         Non-aromatic end doubly bonded carbon 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c=1   12.011150     C          3         Non-aromatic, next to end doubly bonded carbon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c=2   12.011150     C          3         Non-aromatic doubly bonded carbon </a:t>
            </a: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 USING FOR ACETALS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15.999400     O           2        Sp3 oxygen in ether or acetals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elements2.count(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 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“o” USING FOR GENERAL ETHERS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558606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184114" y="1273107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        15.999400    O           2        Sp3 oxygen in ether or ester groups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463986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AD59B7BC-9184-4643-9946-C89B5808005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15.999400    O           2        Oxygen in hydroxyl (OH) group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173F-FD3D-487C-C911-DE10D67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F34DA-AC61-DAA3-4C15-5A0E5855264B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C819F94-4432-03B4-D62B-587D42DE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B16A808-0546-AB2A-9D61-E62C8C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006DC-A623-9859-B628-9F57EE624B6A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2401661-5105-9A3E-6A46-1F393C2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31603-1BFE-6C73-8F51-9E08811304F0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D164A-0472-1A09-7662-C37C43FDC272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5"/>
                </a:solidFill>
              </a:rPr>
              <a:t>oy4   15.999400    O           3        Oxygen atom in octahedral aluminate sheet (-0.758, -0.867 if next to Mg defect) 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oy5   15.999400    O           3        Oxygen atom in octahedral aluminate sheet (-0.758, -0.867 if next to Mg defect) 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oy6   15.999400    O           3        Oxygen atom in octahedral aluminate sheet (-0.683, -0.792 if next to Mg defect)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oy7   15.999400    O           3        Oxygen atom in octahedral aluminate sheet (-0.758, -0.867 if next to Mg defect)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oy8   15.999400    O           3        Oxygen atom in octahedral aluminate sheet (-0.758, -0.867 if next to Mg defect) </a:t>
            </a:r>
          </a:p>
          <a:p>
            <a:r>
              <a:rPr lang="en-US" sz="1200" b="1" dirty="0">
                <a:solidFill>
                  <a:schemeClr val="accent5"/>
                </a:solidFill>
              </a:rPr>
              <a:t>oy9   15.999400    O           3        Oxygen atom in octahedral aluminate sheet (-0.683, -0.792 if next to Mg defect)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400800" y="4129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 </a:t>
            </a:r>
            <a:r>
              <a:rPr lang="en-US" dirty="0" err="1"/>
              <a:t>cvff</a:t>
            </a:r>
            <a:r>
              <a:rPr lang="en-US" dirty="0"/>
              <a:t>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97631371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np     14.006700    N           2        Sp2 aromatic nitrogen (partial double bonds) </a:t>
            </a:r>
          </a:p>
          <a:p>
            <a:r>
              <a:rPr lang="en-US" b="1" dirty="0">
                <a:solidFill>
                  <a:srgbClr val="559F5A"/>
                </a:solidFill>
              </a:rPr>
              <a:t>n=     14.006700    N           2        Non-aromatic end double bonded nitrogen</a:t>
            </a:r>
          </a:p>
          <a:p>
            <a:r>
              <a:rPr lang="en-US" b="1" dirty="0">
                <a:solidFill>
                  <a:srgbClr val="559F5A"/>
                </a:solidFill>
              </a:rPr>
              <a:t>n=1   14.006700    N           2        Non-aromatic, next to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n=2   14.006700    N           2        Non-aromatic doubly bonded nitrogen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</a:t>
            </a:r>
            <a:r>
              <a:rPr lang="en-US" dirty="0" err="1"/>
              <a:t>cvff</a:t>
            </a:r>
            <a:r>
              <a:rPr lang="en-US" dirty="0"/>
              <a:t>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solidFill>
                  <a:srgbClr val="559F5A"/>
                </a:solidFill>
              </a:rPr>
              <a:t>n1       14.006700    N          3        Sp2 nitrogen in charged arginine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n2       14.006700    N          3        Sp2 nitrogen (NH2 in the guanidinium group (HN=C(NH2)2))</a:t>
            </a:r>
          </a:p>
          <a:p>
            <a:r>
              <a:rPr lang="en-US" sz="1100" b="1" dirty="0"/>
              <a:t>nr        14.006700    N          3        Sp2 nitrogen (NH2) in guanidinium group (HN=C(NH2)2)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ni</a:t>
            </a:r>
            <a:r>
              <a:rPr lang="en-US" sz="1100" b="1" dirty="0">
                <a:solidFill>
                  <a:srgbClr val="559F5A"/>
                </a:solidFill>
              </a:rPr>
              <a:t>        14.006700    N          3        Sp2 nitrogen in a charged imidazole ring (HIS+) 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nho</a:t>
            </a:r>
            <a:r>
              <a:rPr lang="en-US" sz="1100" b="1" dirty="0">
                <a:solidFill>
                  <a:srgbClr val="559F5A"/>
                </a:solidFill>
              </a:rPr>
              <a:t>     14.006700    N          3        Sp2 nitrogen in 6-  membered ring next to a carbonyl group and with a hydrogen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npc</a:t>
            </a:r>
            <a:r>
              <a:rPr lang="en-US" sz="1100" b="1" dirty="0">
                <a:solidFill>
                  <a:srgbClr val="559F5A"/>
                </a:solidFill>
              </a:rPr>
              <a:t>     14.006700    N          3        Sp2 nitrogen in 5- or 6- membered ring  bonded to a heavy atom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Sp2 nitrogen in 5-or 6-  membered ring  with  hydrogen attached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nh</a:t>
            </a:r>
            <a:r>
              <a:rPr lang="en-US" sz="1100" b="1" dirty="0">
                <a:solidFill>
                  <a:srgbClr val="559F5A"/>
                </a:solidFill>
              </a:rPr>
              <a:t>+     14.006700    N          3        Protonated  nitrogen in 6- membered ring  with  hydrogen attached </a:t>
            </a:r>
            <a:r>
              <a:rPr lang="en-US" sz="1100" b="1" dirty="0">
                <a:solidFill>
                  <a:schemeClr val="accent6"/>
                </a:solidFill>
              </a:rPr>
              <a:t>(WOULD HAVE 4Nb – set with 4 connected)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n3n     14.00670      N          3        Sp2 nitrogen in 3-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n3m    14.006700    N         3        Sp3 nitrogen in 3-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n4n     14.00670      N          3        Sp2 nitrogen in 4-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n4m    14.006700    N         3        Sp3 nitrogen in 4- membered ring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         14.006700    N          3        Sp2 nitrogen with 1 H, 2 heavy atoms (amide group)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nn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Sp2 nitrogen in aromatic amines</a:t>
            </a:r>
          </a:p>
          <a:p>
            <a:r>
              <a:rPr lang="en-US" sz="1100" b="1" dirty="0" err="1"/>
              <a:t>nb</a:t>
            </a:r>
            <a:r>
              <a:rPr lang="en-US" sz="1100" b="1" dirty="0"/>
              <a:t>       14.006700    N          3        Sp2 nitrogen in aromatic amines</a:t>
            </a:r>
          </a:p>
          <a:p>
            <a:r>
              <a:rPr lang="en-US" sz="1100" b="1" dirty="0" err="1">
                <a:solidFill>
                  <a:srgbClr val="559F5A"/>
                </a:solidFill>
              </a:rPr>
              <a:t>na</a:t>
            </a:r>
            <a:r>
              <a:rPr lang="en-US" sz="1100" b="1" dirty="0">
                <a:solidFill>
                  <a:srgbClr val="559F5A"/>
                </a:solidFill>
              </a:rPr>
              <a:t>       14.006700    N          3        Sp3 nitrogen in amines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no       14.006700    N          3        Sp2 nitrogen in nitro group </a:t>
            </a:r>
          </a:p>
          <a:p>
            <a:r>
              <a:rPr lang="en-US" sz="1100" b="1" dirty="0">
                <a:solidFill>
                  <a:srgbClr val="559F5A"/>
                </a:solidFill>
              </a:rPr>
              <a:t>n3       14.006700    N          3        Sp3 nitrogen with three substituents</a:t>
            </a:r>
          </a:p>
          <a:p>
            <a:r>
              <a:rPr lang="en-US" sz="1100" b="1" dirty="0">
                <a:solidFill>
                  <a:srgbClr val="C00000"/>
                </a:solidFill>
              </a:rPr>
              <a:t>n$       14.006700    N          3        Nitrogen atom for automatic parameter assignment</a:t>
            </a:r>
          </a:p>
          <a:p>
            <a:r>
              <a:rPr lang="en-US" sz="1100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6523990" y="9214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19 </a:t>
            </a:r>
            <a:r>
              <a:rPr lang="en-US" dirty="0" err="1"/>
              <a:t>cvff</a:t>
            </a:r>
            <a:r>
              <a:rPr lang="en-US" dirty="0"/>
              <a:t>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cr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dirty="0"/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         14.006700    N          3        Sp2 nitrogen with 1 H, 2 heavy atoms (amide group)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“n”</a:t>
            </a:r>
          </a:p>
        </p:txBody>
      </p:sp>
    </p:spTree>
    <p:extLst>
      <p:ext uri="{BB962C8B-B14F-4D97-AF65-F5344CB8AC3E}">
        <p14:creationId xmlns:p14="http://schemas.microsoft.com/office/powerpoint/2010/main" val="2628835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“no”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no       14.006700    N          3        Sp2 nitrogen in nitro group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419100" y="2838045"/>
            <a:ext cx="79341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dirty="0"/>
              <a:t> 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’no’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7016B17-9200-2FA9-855C-16C554842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575" y="1143406"/>
            <a:ext cx="1428750" cy="11620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3B5535A-FF3A-B372-8DDF-C1E592245192}"/>
              </a:ext>
            </a:extLst>
          </p:cNvPr>
          <p:cNvSpPr txBox="1"/>
          <p:nvPr/>
        </p:nvSpPr>
        <p:spPr>
          <a:xfrm>
            <a:off x="95250" y="4412660"/>
            <a:ext cx="8420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https://en.wikipedia.org/wiki/Nitro_compound#:~:text=The%20nitro%20group%20is%20one,nitro%20group%20can%20be%20acidic</a:t>
            </a:r>
            <a:r>
              <a:rPr lang="en-US" sz="1200" dirty="0"/>
              <a:t>.</a:t>
            </a:r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70984881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s3e   32.06400      S           2        Sulfur in three 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s4e   32.06400      S           2        Sulfur in four membered ring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sp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Sulfur in thiophene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sh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Sulfur in sulfhydryl (-SH) group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s1     32.064000    S           2        Sulfur involved in S-S disulfide bond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sc</a:t>
            </a:r>
            <a:r>
              <a:rPr lang="en-US" sz="1600" b="1" dirty="0">
                <a:solidFill>
                  <a:srgbClr val="559F5A"/>
                </a:solidFill>
              </a:rPr>
              <a:t>     32.064000    S           2        Sp3 sulfur in </a:t>
            </a:r>
            <a:r>
              <a:rPr lang="en-US" sz="1600" b="1" dirty="0" err="1">
                <a:solidFill>
                  <a:srgbClr val="559F5A"/>
                </a:solidFill>
              </a:rPr>
              <a:t>methionines</a:t>
            </a:r>
            <a:r>
              <a:rPr lang="en-US" sz="16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600" b="1" dirty="0"/>
              <a:t>s       32.064000    S           2        Sulfur in methionine (C-S-C) group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s'      32.064000    S           2        Sulfur in thioketone (&gt;C=S) group</a:t>
            </a:r>
          </a:p>
          <a:p>
            <a:r>
              <a:rPr lang="en-US" sz="1600" b="1" dirty="0">
                <a:solidFill>
                  <a:srgbClr val="C00000"/>
                </a:solidFill>
              </a:rPr>
              <a:t>s$     32.064000    S           2        Sulfur atom for automatic parameter assignment</a:t>
            </a:r>
          </a:p>
          <a:p>
            <a:endParaRPr lang="en-US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9 </a:t>
            </a:r>
            <a:r>
              <a:rPr lang="en-US" dirty="0" err="1"/>
              <a:t>cvff</a:t>
            </a:r>
            <a:r>
              <a:rPr lang="en-US" dirty="0"/>
              <a:t> 2 connect Sulfur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32.064000    S           2        Sulfur in thioketone (&gt;C=S)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” s’ ”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 s’ 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sc</a:t>
            </a:r>
            <a:r>
              <a:rPr lang="en-US" sz="1400" b="1" dirty="0">
                <a:solidFill>
                  <a:srgbClr val="559F5A"/>
                </a:solidFill>
              </a:rPr>
              <a:t>      32.06400      S          2        sp3 sulfur in </a:t>
            </a:r>
            <a:r>
              <a:rPr lang="en-US" sz="1400" b="1" dirty="0" err="1">
                <a:solidFill>
                  <a:srgbClr val="559F5A"/>
                </a:solidFill>
              </a:rPr>
              <a:t>methionines</a:t>
            </a:r>
            <a:r>
              <a:rPr lang="en-US" sz="14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400" b="1" dirty="0"/>
              <a:t>s       32.064000    S           2        Sulfur in methionine (C-S-C) group</a:t>
            </a:r>
          </a:p>
          <a:p>
            <a:endParaRPr lang="en-US" sz="1400" b="1" dirty="0">
              <a:solidFill>
                <a:srgbClr val="559F5A"/>
              </a:solidFill>
            </a:endParaRPr>
          </a:p>
          <a:p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6300386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b="1" dirty="0">
                <a:solidFill>
                  <a:srgbClr val="559F5A"/>
                </a:solidFill>
              </a:rPr>
              <a:t>si    28.086000    Si          4        Silicon 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sz    28.086000    Si          1        Silicon atom in a Zeolite or Silicate</a:t>
            </a:r>
          </a:p>
          <a:p>
            <a:endParaRPr lang="it-IT" sz="1400" b="1" dirty="0">
              <a:solidFill>
                <a:srgbClr val="559F5A"/>
              </a:solidFill>
            </a:endParaRPr>
          </a:p>
          <a:p>
            <a:r>
              <a:rPr lang="it-IT" sz="1400" b="1" dirty="0">
                <a:solidFill>
                  <a:schemeClr val="accent4"/>
                </a:solidFill>
              </a:rPr>
              <a:t>sy1   28.086000    Si          4        Silicon atom in tetrahedral silicate sheet (+1.1)</a:t>
            </a:r>
          </a:p>
          <a:p>
            <a:r>
              <a:rPr lang="it-IT" sz="1400" b="1" dirty="0">
                <a:solidFill>
                  <a:schemeClr val="accent4"/>
                </a:solidFill>
              </a:rPr>
              <a:t>sy2   28.086000    Si          4        Silicon atom in tetrahedral silicate sheet (+1.1)</a:t>
            </a:r>
          </a:p>
          <a:p>
            <a:r>
              <a:rPr lang="it-IT" sz="1400" b="1" dirty="0">
                <a:solidFill>
                  <a:schemeClr val="accent4"/>
                </a:solidFill>
              </a:rPr>
              <a:t>sc1   28.08600     Si          4        Silicon atom in silicate ion in Ca3SiO5 (+1.0) </a:t>
            </a:r>
          </a:p>
          <a:p>
            <a:r>
              <a:rPr lang="it-IT" sz="1400" b="1" dirty="0">
                <a:solidFill>
                  <a:schemeClr val="accent4"/>
                </a:solidFill>
              </a:rPr>
              <a:t>sc4   28.08600     Si          4        Silicon atom in silica (+1.1 in bulk SiO2 or SiOH, +0.725 in SiO-)</a:t>
            </a:r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“c*” or ‘ c” ‘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50950" y="543485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c*    12.011150     C            3        Carbon in carbonyl  group,   </a:t>
            </a:r>
            <a:r>
              <a:rPr lang="en-US" sz="1800" dirty="0" err="1"/>
              <a:t>non_amides</a:t>
            </a:r>
            <a:endParaRPr lang="en-US" sz="1800" dirty="0"/>
          </a:p>
          <a:p>
            <a:r>
              <a:rPr lang="en-US" sz="1800" dirty="0"/>
              <a:t>c"    12.011150      C           3         Carbon in carbonyl  group,   </a:t>
            </a:r>
            <a:r>
              <a:rPr lang="en-US" sz="1800" dirty="0" err="1"/>
              <a:t>non_amides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463284"/>
            <a:ext cx="8268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“ c* ”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06" y="202311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358577" y="3261186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613F1DE-1F25-7488-63C3-68073251D1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150" y="2393792"/>
            <a:ext cx="2095500" cy="196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993883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p     30.973800      P           4        General phosphorous atom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pz</a:t>
            </a:r>
            <a:r>
              <a:rPr lang="en-US" sz="1400" b="1" dirty="0">
                <a:solidFill>
                  <a:srgbClr val="559F5A"/>
                </a:solidFill>
              </a:rPr>
              <a:t>    30.973800     P           1        Phosphorous atom in ALPO type structure </a:t>
            </a:r>
          </a:p>
          <a:p>
            <a:r>
              <a:rPr lang="en-US" sz="1400" b="1" dirty="0">
                <a:solidFill>
                  <a:srgbClr val="FF0000"/>
                </a:solidFill>
              </a:rPr>
              <a:t>p$    30.973800    P           4        Phosphorous atom for automatic parameter assignment</a:t>
            </a:r>
          </a:p>
          <a:p>
            <a:endParaRPr lang="en-US" sz="1400" b="1" dirty="0">
              <a:solidFill>
                <a:srgbClr val="FF0000"/>
              </a:solidFill>
            </a:endParaRPr>
          </a:p>
          <a:p>
            <a:r>
              <a:rPr lang="it-IT" sz="1400" b="1" dirty="0">
                <a:solidFill>
                  <a:schemeClr val="accent4"/>
                </a:solidFill>
              </a:rPr>
              <a:t>pap   30.97380     P           4        Phosphorus atom in (hydrogen)phosphate ion in hydroxyapatite (+1.0)</a:t>
            </a: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f         18.998400    F            1        Fluorine bonded to a carbon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he      4.002600      He         0        Helium atom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dw     2.014000      D           1        Deuterium in heavy water (D2O)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de-DE" sz="1400" b="1" dirty="0">
                <a:solidFill>
                  <a:srgbClr val="559F5A"/>
                </a:solidFill>
              </a:rPr>
              <a:t>d        2.014000      D           1        General Deuterium Atom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Cl       35.453000    Cl          1        Chloride ion  Cl-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ca+    40.079800    Ca                   Calcium ion Ca2+, mass = mass of Ca - 2*electron mass.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 err="1">
                <a:solidFill>
                  <a:srgbClr val="559F5A"/>
                </a:solidFill>
              </a:rPr>
              <a:t>br</a:t>
            </a:r>
            <a:r>
              <a:rPr lang="en-US" sz="1400" b="1" dirty="0">
                <a:solidFill>
                  <a:srgbClr val="559F5A"/>
                </a:solidFill>
              </a:rPr>
              <a:t>      79.909000    Br          1        Bromine bonded to a carbon</a:t>
            </a:r>
            <a:endParaRPr lang="de-DE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Br      79.904000    Br          1        Bromide ion   Br-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ar      39.948           Ar          0        Argon atom</a:t>
            </a:r>
          </a:p>
          <a:p>
            <a:endParaRPr lang="pt-BR" sz="1400" b="1" dirty="0">
              <a:solidFill>
                <a:srgbClr val="559F5A"/>
              </a:solidFill>
            </a:endParaRPr>
          </a:p>
          <a:p>
            <a:endParaRPr lang="pt-BR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chemeClr val="accent4"/>
                </a:solidFill>
              </a:rPr>
              <a:t>ca++  40.08000     Ca          0        Calcium ion in Ca3SiO5 (+1.5) and organic salts</a:t>
            </a:r>
          </a:p>
          <a:p>
            <a:r>
              <a:rPr lang="en-US" sz="1400" b="1" dirty="0" err="1">
                <a:solidFill>
                  <a:schemeClr val="accent4"/>
                </a:solidFill>
              </a:rPr>
              <a:t>ca+a</a:t>
            </a:r>
            <a:r>
              <a:rPr lang="en-US" sz="1400" b="1" dirty="0">
                <a:solidFill>
                  <a:schemeClr val="accent4"/>
                </a:solidFill>
              </a:rPr>
              <a:t>  40.08000     Ca          0        Calcium ion in Ca3Al2O6 (+1.5)</a:t>
            </a:r>
          </a:p>
          <a:p>
            <a:r>
              <a:rPr lang="en-US" sz="1400" b="1" dirty="0" err="1">
                <a:solidFill>
                  <a:schemeClr val="accent4"/>
                </a:solidFill>
              </a:rPr>
              <a:t>ca+h</a:t>
            </a:r>
            <a:r>
              <a:rPr lang="en-US" sz="1400" b="1" dirty="0">
                <a:solidFill>
                  <a:schemeClr val="accent4"/>
                </a:solidFill>
              </a:rPr>
              <a:t>  40.08000     Ca          0        Calcium ion in hydroxyapatite (+1.5)</a:t>
            </a:r>
          </a:p>
          <a:p>
            <a:r>
              <a:rPr lang="en-US" sz="1400" b="1" dirty="0">
                <a:solidFill>
                  <a:schemeClr val="accent4"/>
                </a:solidFill>
              </a:rPr>
              <a:t>k+    39.098300     K            0        Potassium ion in mica, montmorillonite, and other clays (+1.0) </a:t>
            </a:r>
          </a:p>
          <a:p>
            <a:r>
              <a:rPr lang="en-US" sz="1400" b="1" dirty="0" err="1">
                <a:solidFill>
                  <a:schemeClr val="accent4"/>
                </a:solidFill>
              </a:rPr>
              <a:t>na</a:t>
            </a:r>
            <a:r>
              <a:rPr lang="en-US" sz="1400" b="1" dirty="0">
                <a:solidFill>
                  <a:schemeClr val="accent4"/>
                </a:solidFill>
              </a:rPr>
              <a:t>+   22.989800    Na         0        Sodium ion in silica, clays, and organic salts</a:t>
            </a: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24728203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c'     12.011150     C            3        Sp2 carbon in carbonyl (C=O) group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&gt;=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“ c’ ”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092" y="1896248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80777" y="3247252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19548</TotalTime>
  <Words>7285</Words>
  <Application>Microsoft Office PowerPoint</Application>
  <PresentationFormat>On-screen Show (16:9)</PresentationFormat>
  <Paragraphs>750</Paragraphs>
  <Slides>83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83</vt:i4>
      </vt:variant>
    </vt:vector>
  </HeadingPairs>
  <TitlesOfParts>
    <vt:vector size="87" baseType="lpstr">
      <vt:lpstr>Arial</vt:lpstr>
      <vt:lpstr>Calibri</vt:lpstr>
      <vt:lpstr>Office Theme</vt:lpstr>
      <vt:lpstr>CS ChemDraw Drawing</vt:lpstr>
      <vt:lpstr>Atom Typing Color Nomenclature</vt:lpstr>
      <vt:lpstr>Sp1 Carbon</vt:lpstr>
      <vt:lpstr>Sp1 Carbon</vt:lpstr>
      <vt:lpstr>Sp2 Carbon</vt:lpstr>
      <vt:lpstr>Sp2 Carbon “c+”</vt:lpstr>
      <vt:lpstr>Sp2 Carbon “cr”</vt:lpstr>
      <vt:lpstr>Sp2 Carbon “c-”</vt:lpstr>
      <vt:lpstr>Sp2 Carbon “c*” or ‘ c” ‘</vt:lpstr>
      <vt:lpstr>Sp2 Carbon “c’”</vt:lpstr>
      <vt:lpstr>Sp2 Carbon “c5”</vt:lpstr>
      <vt:lpstr>Sp2 Carbon “cs”</vt:lpstr>
      <vt:lpstr>Sp2 Carbon “cp”</vt:lpstr>
      <vt:lpstr>Sp3 Carbon</vt:lpstr>
      <vt:lpstr>Sp3 Carbon “ce1” CODE FUNCTION</vt:lpstr>
      <vt:lpstr>Sp3 Carbon “c3h”</vt:lpstr>
      <vt:lpstr>Sp3 Carbon “c3m”</vt:lpstr>
      <vt:lpstr>Sp3 Carbon “c4h”</vt:lpstr>
      <vt:lpstr>Sp3 Carbon “c4m”</vt:lpstr>
      <vt:lpstr>Sp3 Carbon “ca”</vt:lpstr>
      <vt:lpstr>Sp3 Carbon “cg”</vt:lpstr>
      <vt:lpstr>Sp3 Carbon “co”</vt:lpstr>
      <vt:lpstr>Sp3 Carbon “coh”</vt:lpstr>
      <vt:lpstr>Sp3 Carbon “cn”</vt:lpstr>
      <vt:lpstr>Sp3 Carbon “c1”</vt:lpstr>
      <vt:lpstr>Sp3 Carbon “c2”</vt:lpstr>
      <vt:lpstr>Sp3 Carbon “c3”</vt:lpstr>
      <vt:lpstr>Hydrogen</vt:lpstr>
      <vt:lpstr>Hydrogen “he1” CODE FUNCTION</vt:lpstr>
      <vt:lpstr>Hydrogen “ha1” CODE FUNCTION</vt:lpstr>
      <vt:lpstr>Hydrogen “hi”</vt:lpstr>
      <vt:lpstr>Hydrogen “hc” </vt:lpstr>
      <vt:lpstr>Hydrogen “hw”</vt:lpstr>
      <vt:lpstr>Hydrogen “ho”</vt:lpstr>
      <vt:lpstr>Oxygen 1 Connects</vt:lpstr>
      <vt:lpstr>1-Connect Oxygen “ o’ ” and “ o- ” </vt:lpstr>
      <vt:lpstr>1-Connect Oxygen “ oz ” </vt:lpstr>
      <vt:lpstr>Oxygen 2 Connects</vt:lpstr>
      <vt:lpstr>2-Connect Oxygen “o*”</vt:lpstr>
      <vt:lpstr>2-Connect Oxygen  “oe” USING FOR ESTERS ONLY</vt:lpstr>
      <vt:lpstr>2-Connect Oxygen “oc” USING FOR ACETALS</vt:lpstr>
      <vt:lpstr>2-Connect Oxygen “o” USING FOR GENERAL ETHERS</vt:lpstr>
      <vt:lpstr>2-Connect Oxygen “o3e”</vt:lpstr>
      <vt:lpstr>2-Connect Oxygen “o4e”</vt:lpstr>
      <vt:lpstr>2-Connect Oxygen “op”</vt:lpstr>
      <vt:lpstr>2-Connect Oxygen “oh”</vt:lpstr>
      <vt:lpstr>Oxygen 3 Connects</vt:lpstr>
      <vt:lpstr>1 connect Nitrogen</vt:lpstr>
      <vt:lpstr>2 connect Nitrogen</vt:lpstr>
      <vt:lpstr>2-Connect Nitrogen “np”</vt:lpstr>
      <vt:lpstr>2-Connect Nitrogen “n=”</vt:lpstr>
      <vt:lpstr>2-Connect Nitrogen “n=1”</vt:lpstr>
      <vt:lpstr>2-Connect Nitrogen “n=2”</vt:lpstr>
      <vt:lpstr>3 connect Nitrogen</vt:lpstr>
      <vt:lpstr>3-Connect Nitrogen “n1”</vt:lpstr>
      <vt:lpstr>3-Connect Nitrogen “n2” or “nr”</vt:lpstr>
      <vt:lpstr>3-Connect Nitrogen “ni”</vt:lpstr>
      <vt:lpstr>3-Connect Nitrogen “nho”</vt:lpstr>
      <vt:lpstr>3-Connect Nitrogen “npc”</vt:lpstr>
      <vt:lpstr>3-Connect Nitrogen “nh”</vt:lpstr>
      <vt:lpstr>3-Connect Nitrogen “nh+”</vt:lpstr>
      <vt:lpstr>3-Connect Nitrogen “n3n”</vt:lpstr>
      <vt:lpstr>3-Connect Nitrogen “n3m”</vt:lpstr>
      <vt:lpstr>3-Connect Nitrogen “n4n”</vt:lpstr>
      <vt:lpstr>3-Connect Nitrogen “n4m”</vt:lpstr>
      <vt:lpstr>3-Connect Nitrogen “n”</vt:lpstr>
      <vt:lpstr>3-Connect Nitrogen “nn”</vt:lpstr>
      <vt:lpstr>3-Connect Nitrogen “na”</vt:lpstr>
      <vt:lpstr>3-Connect Nitrogen “no”</vt:lpstr>
      <vt:lpstr>4 connect Nitrogen</vt:lpstr>
      <vt:lpstr>1 connect Sulfur</vt:lpstr>
      <vt:lpstr>2 connect Sulfur</vt:lpstr>
      <vt:lpstr>2-Connect Nitrogen “s3e”</vt:lpstr>
      <vt:lpstr>2-Connect Nitrogen “s4e”</vt:lpstr>
      <vt:lpstr>2-Connect Nitrogen “sp”</vt:lpstr>
      <vt:lpstr>2-Connect Nitrogen “ s’ ”</vt:lpstr>
      <vt:lpstr>2-Connect Nitrogen “sc”</vt:lpstr>
      <vt:lpstr>2-Connect Nitrogen “sh”</vt:lpstr>
      <vt:lpstr>2-Connect Nitrogen “s1”</vt:lpstr>
      <vt:lpstr>Silicon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Joshua Kemppainen</cp:lastModifiedBy>
  <cp:revision>1316</cp:revision>
  <dcterms:created xsi:type="dcterms:W3CDTF">2020-08-13T14:46:37Z</dcterms:created>
  <dcterms:modified xsi:type="dcterms:W3CDTF">2023-02-28T21:30:29Z</dcterms:modified>
</cp:coreProperties>
</file>