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76" r:id="rId2"/>
    <p:sldId id="451" r:id="rId3"/>
    <p:sldId id="518" r:id="rId4"/>
    <p:sldId id="519" r:id="rId5"/>
    <p:sldId id="592" r:id="rId6"/>
    <p:sldId id="480" r:id="rId7"/>
    <p:sldId id="593" r:id="rId8"/>
    <p:sldId id="541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591" r:id="rId19"/>
    <p:sldId id="580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50" d="100"/>
          <a:sy n="150" d="100"/>
        </p:scale>
        <p:origin x="36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Hydroxy_grou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obts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obos</a:t>
            </a:r>
            <a:r>
              <a:rPr lang="en-US" sz="1400" dirty="0"/>
              <a:t>     15.99940    O          2        oxygen oct. sub.        -1.1808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919" y="1466763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‘O’</a:t>
            </a:r>
            <a:r>
              <a:rPr lang="en-US" sz="1400" dirty="0"/>
              <a:t> 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400" dirty="0" err="1"/>
              <a:t>nb</a:t>
            </a:r>
            <a:r>
              <a:rPr lang="en-US" sz="1400" dirty="0"/>
              <a:t> == 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>
                <a:solidFill>
                  <a:srgbClr val="FFC000"/>
                </a:solidFill>
              </a:rPr>
              <a:t>6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nbs1: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obos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C9BEC4-7B3C-B32D-6B40-C4F8C0B6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987425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4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ob</a:t>
            </a:r>
            <a:r>
              <a:rPr lang="en-US" dirty="0"/>
              <a:t>” and “</a:t>
            </a:r>
            <a:r>
              <a:rPr lang="en-US" dirty="0" err="1"/>
              <a:t>obss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</a:t>
            </a:r>
            <a:r>
              <a:rPr lang="en-US" sz="1400" dirty="0"/>
              <a:t>        15.99940     O          2        bridging oxygen         -1.05</a:t>
            </a:r>
          </a:p>
          <a:p>
            <a:r>
              <a:rPr lang="en-US" sz="1400" dirty="0" err="1"/>
              <a:t>obss</a:t>
            </a:r>
            <a:r>
              <a:rPr lang="en-US" sz="1400" dirty="0"/>
              <a:t>     15.99940     O          3        oxygen double sub.  -1.2996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919" y="1466763"/>
            <a:ext cx="4381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‘O’</a:t>
            </a:r>
            <a:r>
              <a:rPr lang="en-US" sz="1400" dirty="0"/>
              <a:t> 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400" dirty="0" err="1"/>
              <a:t>nb</a:t>
            </a:r>
            <a:r>
              <a:rPr lang="en-US" sz="1400" dirty="0"/>
              <a:t> == 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ob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400" dirty="0" err="1"/>
              <a:t>nb</a:t>
            </a:r>
            <a:r>
              <a:rPr lang="en-US" sz="1400" dirty="0"/>
              <a:t> == 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obss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60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cah</a:t>
            </a:r>
            <a:r>
              <a:rPr lang="en-US" b="1" dirty="0">
                <a:solidFill>
                  <a:srgbClr val="559F5A"/>
                </a:solidFill>
              </a:rPr>
              <a:t>     40.08000    Ca          6        hydroxide calcium    1.05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cao</a:t>
            </a:r>
            <a:r>
              <a:rPr lang="en-US" b="1" dirty="0">
                <a:solidFill>
                  <a:srgbClr val="559F5A"/>
                </a:solidFill>
              </a:rPr>
              <a:t>     40.08000    Ca          6        octahedral calcium</a:t>
            </a:r>
          </a:p>
          <a:p>
            <a:r>
              <a:rPr lang="en-US" b="1" dirty="0">
                <a:solidFill>
                  <a:srgbClr val="559F5A"/>
                </a:solidFill>
              </a:rPr>
              <a:t>Ca     40.07980     Ca           0        calcium ion                2.0 </a:t>
            </a:r>
            <a:r>
              <a:rPr lang="en-US" b="1" dirty="0"/>
              <a:t>(</a:t>
            </a:r>
            <a:r>
              <a:rPr lang="en-US" b="1" dirty="0" err="1"/>
              <a:t>nb</a:t>
            </a:r>
            <a:r>
              <a:rPr lang="en-US" b="1" dirty="0"/>
              <a:t> == 0)</a:t>
            </a:r>
            <a:endParaRPr lang="en-US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Clay-FF Oxygen</a:t>
            </a:r>
          </a:p>
        </p:txBody>
      </p:sp>
    </p:spTree>
    <p:extLst>
      <p:ext uri="{BB962C8B-B14F-4D97-AF65-F5344CB8AC3E}">
        <p14:creationId xmlns:p14="http://schemas.microsoft.com/office/powerpoint/2010/main" val="145666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cah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cah</a:t>
            </a:r>
            <a:r>
              <a:rPr lang="en-US" sz="1400" dirty="0"/>
              <a:t>     40.08000    Ca          6        hydroxide calcium    1.05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1549313"/>
            <a:ext cx="6595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‘Ca’</a:t>
            </a:r>
            <a:r>
              <a:rPr lang="en-US" sz="1200" dirty="0"/>
              <a:t> :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for non-terminal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200" dirty="0" err="1"/>
              <a:t>nb</a:t>
            </a:r>
            <a:r>
              <a:rPr lang="en-US" sz="1200" dirty="0"/>
              <a:t> ==  </a:t>
            </a:r>
            <a:r>
              <a:rPr lang="en-US" sz="1200" b="1" dirty="0">
                <a:solidFill>
                  <a:srgbClr val="FFC000"/>
                </a:solidFill>
              </a:rPr>
              <a:t>6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‘O’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6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elements1.count(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6</a:t>
            </a:r>
            <a:r>
              <a:rPr lang="en-US" sz="1200" dirty="0"/>
              <a:t>: </a:t>
            </a:r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cah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for terminal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200" dirty="0" err="1"/>
              <a:t>nb</a:t>
            </a:r>
            <a:r>
              <a:rPr lang="en-US" sz="1200" dirty="0"/>
              <a:t> == 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‘O’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elements1.count(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: </a:t>
            </a:r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cah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BCC002-37F4-48D0-07DF-CC161E28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825557"/>
            <a:ext cx="2990850" cy="27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cao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cao</a:t>
            </a:r>
            <a:r>
              <a:rPr lang="en-US" sz="1400" dirty="0"/>
              <a:t>     40.08000    Ca          6        octahedral calcium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919" y="1466763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‘Ca’</a:t>
            </a:r>
            <a:r>
              <a:rPr lang="en-US" sz="1400" dirty="0"/>
              <a:t> 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400" dirty="0" err="1"/>
              <a:t>nb</a:t>
            </a:r>
            <a:r>
              <a:rPr lang="en-US" sz="1400" dirty="0"/>
              <a:t> ==  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cao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C9BEC4-7B3C-B32D-6B40-C4F8C0B6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987425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9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Aluminum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77443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559F5A"/>
                </a:solidFill>
              </a:rPr>
              <a:t>ao    26.98154    Al          6        octahedral aluminum  1.575  </a:t>
            </a:r>
            <a:r>
              <a:rPr lang="pt-BR" b="1" dirty="0"/>
              <a:t>(nb == 6)</a:t>
            </a:r>
            <a:endParaRPr lang="pt-BR" b="1" dirty="0">
              <a:solidFill>
                <a:srgbClr val="559F5A"/>
              </a:solidFill>
            </a:endParaRPr>
          </a:p>
          <a:p>
            <a:r>
              <a:rPr lang="pt-BR" b="1" dirty="0">
                <a:solidFill>
                  <a:srgbClr val="559F5A"/>
                </a:solidFill>
              </a:rPr>
              <a:t>at     26.98154    Al          4        tetrahedral aluminum 1.575  </a:t>
            </a:r>
            <a:r>
              <a:rPr lang="pt-BR" b="1" dirty="0"/>
              <a:t>(nb == 4)</a:t>
            </a:r>
            <a:endParaRPr lang="en-US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Clay-FF Aluminum</a:t>
            </a:r>
          </a:p>
        </p:txBody>
      </p:sp>
    </p:spTree>
    <p:extLst>
      <p:ext uri="{BB962C8B-B14F-4D97-AF65-F5344CB8AC3E}">
        <p14:creationId xmlns:p14="http://schemas.microsoft.com/office/powerpoint/2010/main" val="377304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Magnesium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77443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mgh</a:t>
            </a:r>
            <a:r>
              <a:rPr lang="en-US" b="1" dirty="0">
                <a:solidFill>
                  <a:srgbClr val="559F5A"/>
                </a:solidFill>
              </a:rPr>
              <a:t>     24.30500    Mg          6        hydroxide magnesium  1.05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mgo</a:t>
            </a:r>
            <a:r>
              <a:rPr lang="en-US" b="1" dirty="0">
                <a:solidFill>
                  <a:srgbClr val="559F5A"/>
                </a:solidFill>
              </a:rPr>
              <a:t>     24.30500    Mg          6        octahedral magnesium 1.36 </a:t>
            </a:r>
            <a:r>
              <a:rPr lang="en-US" b="1" dirty="0"/>
              <a:t>(</a:t>
            </a:r>
            <a:r>
              <a:rPr lang="en-US" b="1" dirty="0" err="1"/>
              <a:t>nb</a:t>
            </a:r>
            <a:r>
              <a:rPr lang="en-US" b="1" dirty="0"/>
              <a:t>==6)</a:t>
            </a:r>
            <a:r>
              <a:rPr lang="en-US" b="1" dirty="0">
                <a:solidFill>
                  <a:srgbClr val="559F5A"/>
                </a:solidFill>
              </a:rPr>
              <a:t> </a:t>
            </a:r>
          </a:p>
          <a:p>
            <a:r>
              <a:rPr lang="en-US" b="1" dirty="0">
                <a:solidFill>
                  <a:srgbClr val="559F5A"/>
                </a:solidFill>
              </a:rPr>
              <a:t>Mg       24.3050      Mg          0        magnesium ion               2.0   </a:t>
            </a:r>
            <a:r>
              <a:rPr lang="en-US" b="1" dirty="0"/>
              <a:t>(</a:t>
            </a:r>
            <a:r>
              <a:rPr lang="en-US" b="1" dirty="0" err="1"/>
              <a:t>nb</a:t>
            </a:r>
            <a:r>
              <a:rPr lang="en-US" b="1" dirty="0"/>
              <a:t>==0)</a:t>
            </a:r>
            <a:endParaRPr lang="en-US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Clay-FF Magnesium</a:t>
            </a:r>
          </a:p>
        </p:txBody>
      </p:sp>
    </p:spTree>
    <p:extLst>
      <p:ext uri="{BB962C8B-B14F-4D97-AF65-F5344CB8AC3E}">
        <p14:creationId xmlns:p14="http://schemas.microsoft.com/office/powerpoint/2010/main" val="69909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Magnesium  “</a:t>
            </a:r>
            <a:r>
              <a:rPr lang="en-US" dirty="0" err="1"/>
              <a:t>mgh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mgh</a:t>
            </a:r>
            <a:r>
              <a:rPr lang="en-US" sz="1400" dirty="0"/>
              <a:t>     24.30500    Mg          6        hydroxide magnesium  1.05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1549313"/>
            <a:ext cx="6595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‘Mg’</a:t>
            </a:r>
            <a:r>
              <a:rPr lang="en-US" sz="1200" dirty="0"/>
              <a:t> :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for non-terminal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200" dirty="0" err="1"/>
              <a:t>nb</a:t>
            </a:r>
            <a:r>
              <a:rPr lang="en-US" sz="1200" dirty="0"/>
              <a:t> ==  </a:t>
            </a:r>
            <a:r>
              <a:rPr lang="en-US" sz="1200" b="1" dirty="0">
                <a:solidFill>
                  <a:srgbClr val="FFC000"/>
                </a:solidFill>
              </a:rPr>
              <a:t>6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‘O’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6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elements1.count(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6</a:t>
            </a:r>
            <a:r>
              <a:rPr lang="en-US" sz="1200" dirty="0"/>
              <a:t>: </a:t>
            </a:r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cgh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for terminal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200" dirty="0" err="1"/>
              <a:t>nb</a:t>
            </a:r>
            <a:r>
              <a:rPr lang="en-US" sz="1200" dirty="0"/>
              <a:t> == 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‘O’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elements1.count(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: </a:t>
            </a:r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cgh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BCC002-37F4-48D0-07DF-CC161E28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825557"/>
            <a:ext cx="2990850" cy="275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98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singular element atom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559F5A"/>
                </a:solidFill>
              </a:rPr>
              <a:t>st     28.08550     Si          4        tetrahedral silicon      2.1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Cl     35.45300     Cl          0        chloride ion                 -1.0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feo     55.84700   Fe         6        octahedral iron          1.575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lio     6.941000    Li           6        octahedral lithium    0.525</a:t>
            </a:r>
          </a:p>
          <a:p>
            <a:r>
              <a:rPr lang="fr-FR" sz="1400" b="1" dirty="0">
                <a:solidFill>
                  <a:srgbClr val="559F5A"/>
                </a:solidFill>
              </a:rPr>
              <a:t>Cs     132.9100    Cs          0        </a:t>
            </a:r>
            <a:r>
              <a:rPr lang="fr-FR" sz="1400" b="1" dirty="0" err="1">
                <a:solidFill>
                  <a:srgbClr val="559F5A"/>
                </a:solidFill>
              </a:rPr>
              <a:t>cesium</a:t>
            </a:r>
            <a:r>
              <a:rPr lang="fr-FR" sz="1400" b="1" dirty="0">
                <a:solidFill>
                  <a:srgbClr val="559F5A"/>
                </a:solidFill>
              </a:rPr>
              <a:t> ion                  1.0</a:t>
            </a:r>
          </a:p>
          <a:p>
            <a:r>
              <a:rPr lang="pl-PL" sz="1400" b="1" dirty="0">
                <a:solidFill>
                  <a:srgbClr val="559F5A"/>
                </a:solidFill>
              </a:rPr>
              <a:t>Ba     137.3300    Ba         0        barium ion           </a:t>
            </a:r>
            <a:r>
              <a:rPr lang="en-US" sz="1400" b="1" dirty="0">
                <a:solidFill>
                  <a:srgbClr val="559F5A"/>
                </a:solidFill>
              </a:rPr>
              <a:t>       </a:t>
            </a:r>
            <a:r>
              <a:rPr lang="pl-PL" sz="1400" b="1" dirty="0">
                <a:solidFill>
                  <a:srgbClr val="559F5A"/>
                </a:solidFill>
              </a:rPr>
              <a:t>2.0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it-IT" sz="1400" b="1">
                <a:solidFill>
                  <a:srgbClr val="559F5A"/>
                </a:solidFill>
              </a:rPr>
              <a:t>Sr      87.6200      Sr          0        strontium ion             2.0</a:t>
            </a:r>
            <a:endParaRPr lang="it-IT" sz="1400" b="1" dirty="0">
              <a:solidFill>
                <a:srgbClr val="559F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7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164427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559F5A"/>
                </a:solidFill>
              </a:rPr>
              <a:t>h*     1.007970     H          1        spc water H          0.41</a:t>
            </a:r>
          </a:p>
          <a:p>
            <a:r>
              <a:rPr lang="pt-BR" b="1" dirty="0">
                <a:solidFill>
                  <a:srgbClr val="559F5A"/>
                </a:solidFill>
              </a:rPr>
              <a:t>ho     1.007970     H          1        hydroxyl H           0.425</a:t>
            </a:r>
          </a:p>
          <a:p>
            <a:endParaRPr lang="en-US" dirty="0">
              <a:solidFill>
                <a:srgbClr val="559F5A"/>
              </a:solidFill>
            </a:endParaRPr>
          </a:p>
          <a:p>
            <a:endParaRPr lang="en-US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Clay-FF Hydrogen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h*     1.007970     H          1        spc water H          0.41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’H2-O1’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’h*’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14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ho     1.007970     H          1        hydroxyl H           0.425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elements1: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B6FC3-1BD0-09EF-F2D8-6F062FC4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A4D41C-F9FD-26B7-3C43-01DD5C09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0F052E-6B19-CA26-FDC6-576E5549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1306F-0FF1-F22A-692A-4C71491676B5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8A1EB2-0FA5-92F2-90AE-74331E7E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9461F-E588-547A-F5F4-4805F6F338AC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99EF-DC55-4136-B4CD-E3B49CC6FA96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207161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o*         15.99940     O          2        </a:t>
            </a:r>
            <a:r>
              <a:rPr lang="en-US" b="1" dirty="0" err="1">
                <a:solidFill>
                  <a:srgbClr val="559F5A"/>
                </a:solidFill>
              </a:rPr>
              <a:t>spc</a:t>
            </a:r>
            <a:r>
              <a:rPr lang="en-US" b="1" dirty="0">
                <a:solidFill>
                  <a:srgbClr val="559F5A"/>
                </a:solidFill>
              </a:rPr>
              <a:t> water O               -0.82</a:t>
            </a:r>
          </a:p>
          <a:p>
            <a:r>
              <a:rPr lang="en-US" b="1" dirty="0">
                <a:solidFill>
                  <a:srgbClr val="559F5A"/>
                </a:solidFill>
              </a:rPr>
              <a:t>oh-        15.99940     O          1        hydroxide O </a:t>
            </a:r>
          </a:p>
          <a:p>
            <a:r>
              <a:rPr lang="en-US" b="1" dirty="0">
                <a:solidFill>
                  <a:srgbClr val="559F5A"/>
                </a:solidFill>
              </a:rPr>
              <a:t>oh         15.99940     O          2        hydroxyl O                 -0.95 </a:t>
            </a:r>
          </a:p>
          <a:p>
            <a:r>
              <a:rPr lang="en-US" dirty="0"/>
              <a:t>ohs       15.99940     O          2        hydroxyl O sub.         -1.0808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obts</a:t>
            </a:r>
            <a:r>
              <a:rPr lang="en-US" b="1" dirty="0">
                <a:solidFill>
                  <a:srgbClr val="559F5A"/>
                </a:solidFill>
              </a:rPr>
              <a:t>     15.99940     O          2        oxygen </a:t>
            </a:r>
            <a:r>
              <a:rPr lang="en-US" b="1" dirty="0" err="1">
                <a:solidFill>
                  <a:srgbClr val="559F5A"/>
                </a:solidFill>
              </a:rPr>
              <a:t>tet</a:t>
            </a:r>
            <a:r>
              <a:rPr lang="en-US" b="1" dirty="0">
                <a:solidFill>
                  <a:srgbClr val="559F5A"/>
                </a:solidFill>
              </a:rPr>
              <a:t>. sub.        -1.1688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obos</a:t>
            </a:r>
            <a:r>
              <a:rPr lang="en-US" b="1" dirty="0">
                <a:solidFill>
                  <a:srgbClr val="559F5A"/>
                </a:solidFill>
              </a:rPr>
              <a:t>     15.99940    O          2        oxygen oct. sub.        -1.1808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ob</a:t>
            </a:r>
            <a:r>
              <a:rPr lang="en-US" b="1" dirty="0">
                <a:solidFill>
                  <a:srgbClr val="559F5A"/>
                </a:solidFill>
              </a:rPr>
              <a:t>        15.99940     O          2        bridging oxygen         -1.05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obss</a:t>
            </a:r>
            <a:r>
              <a:rPr lang="en-US" b="1" dirty="0">
                <a:solidFill>
                  <a:srgbClr val="559F5A"/>
                </a:solidFill>
              </a:rPr>
              <a:t>     15.99940     O          3        oxygen double sub.  -1.2996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Clay-FF Oxygen</a:t>
            </a:r>
          </a:p>
        </p:txBody>
      </p:sp>
    </p:spTree>
    <p:extLst>
      <p:ext uri="{BB962C8B-B14F-4D97-AF65-F5344CB8AC3E}">
        <p14:creationId xmlns:p14="http://schemas.microsoft.com/office/powerpoint/2010/main" val="414417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o*         15.99940     O          2        </a:t>
            </a:r>
            <a:r>
              <a:rPr lang="en-US" dirty="0" err="1"/>
              <a:t>spc</a:t>
            </a:r>
            <a:r>
              <a:rPr lang="en-US" dirty="0"/>
              <a:t> water O               -0.82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36468" y="3188548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 == </a:t>
            </a:r>
            <a:r>
              <a:rPr lang="en-US" sz="1800" dirty="0">
                <a:solidFill>
                  <a:srgbClr val="92D050"/>
                </a:solidFill>
              </a:rPr>
              <a:t>’H2-O1’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’o*’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D8EC4B-C9BB-4507-8586-7233B6E2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86" y="164492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962237-D624-43ED-A972-E7DC3D16A293}"/>
              </a:ext>
            </a:extLst>
          </p:cNvPr>
          <p:cNvSpPr txBox="1"/>
          <p:nvPr/>
        </p:nvSpPr>
        <p:spPr>
          <a:xfrm>
            <a:off x="-1" y="4275738"/>
            <a:ext cx="4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9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“oh-”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oh-        15.99940     O          1        hydroxide 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919" y="1466763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‘O’</a:t>
            </a:r>
            <a:r>
              <a:rPr lang="en-US" sz="1400" dirty="0"/>
              <a:t> 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400" dirty="0" err="1"/>
              <a:t>nb</a:t>
            </a:r>
            <a:r>
              <a:rPr lang="en-US" sz="1400" dirty="0"/>
              <a:t> == 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’oh-’</a:t>
            </a:r>
            <a:endParaRPr lang="en-US" sz="1400" dirty="0"/>
          </a:p>
        </p:txBody>
      </p:sp>
      <p:pic>
        <p:nvPicPr>
          <p:cNvPr id="1026" name="Picture 2" descr="Lewis structure of the hydroxide ion showing three lone pairs on the oxygen atom">
            <a:extLst>
              <a:ext uri="{FF2B5EF4-FFF2-40B4-BE49-F238E27FC236}">
                <a16:creationId xmlns:a16="http://schemas.microsoft.com/office/drawing/2014/main" id="{134C4993-7A75-C5B3-27FB-2C44D5A6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1568450"/>
            <a:ext cx="1619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7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         15.99940     O          2        hydroxyl O                 -0.95</a:t>
            </a:r>
          </a:p>
          <a:p>
            <a:r>
              <a:rPr lang="en-US" dirty="0"/>
              <a:t>ohs       15.99940     O          2        hydroxyl O sub.         -1.0808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’o2h’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64560-333F-BA1F-3CA2-D63EFE1F5203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B5FB2E-8ECA-F6C2-68E1-CD3A125588DF}"/>
              </a:ext>
            </a:extLst>
          </p:cNvPr>
          <p:cNvGrpSpPr/>
          <p:nvPr/>
        </p:nvGrpSpPr>
        <p:grpSpPr>
          <a:xfrm>
            <a:off x="761844" y="1265738"/>
            <a:ext cx="8312306" cy="1689316"/>
            <a:chOff x="761844" y="952192"/>
            <a:chExt cx="8312306" cy="16893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49173F-FD3D-487C-C911-DE10D672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FF34DA-AC61-DAA3-4C15-5A0E5855264B}"/>
                </a:ext>
              </a:extLst>
            </p:cNvPr>
            <p:cNvSpPr txBox="1"/>
            <p:nvPr/>
          </p:nvSpPr>
          <p:spPr>
            <a:xfrm>
              <a:off x="1049937" y="2055145"/>
              <a:ext cx="1573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hydroxyl</a:t>
              </a:r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C819F94-4432-03B4-D62B-587D42DE2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950" y="953160"/>
              <a:ext cx="1730503" cy="115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3B16A808-0546-AB2A-9D61-E62C8C57E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350" y="1134911"/>
              <a:ext cx="1714500" cy="110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8006DC-A623-9859-B628-9F57EE624B6A}"/>
                </a:ext>
              </a:extLst>
            </p:cNvPr>
            <p:cNvSpPr txBox="1"/>
            <p:nvPr/>
          </p:nvSpPr>
          <p:spPr>
            <a:xfrm>
              <a:off x="5491334" y="2268455"/>
              <a:ext cx="143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alcohol</a:t>
              </a:r>
            </a:p>
          </p:txBody>
        </p:sp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32401661-5105-9A3E-6A46-1F393C230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688" y="1115861"/>
              <a:ext cx="142875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E31603-1BFE-6C73-8F51-9E08811304F0}"/>
                </a:ext>
              </a:extLst>
            </p:cNvPr>
            <p:cNvSpPr txBox="1"/>
            <p:nvPr/>
          </p:nvSpPr>
          <p:spPr>
            <a:xfrm>
              <a:off x="7215153" y="2272176"/>
              <a:ext cx="185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Carboxylic acid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9D164A-0472-1A09-7662-C37C43FDC272}"/>
                </a:ext>
              </a:extLst>
            </p:cNvPr>
            <p:cNvSpPr txBox="1"/>
            <p:nvPr/>
          </p:nvSpPr>
          <p:spPr>
            <a:xfrm>
              <a:off x="3349846" y="2039251"/>
              <a:ext cx="1439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Sulfuric acid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obts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obts</a:t>
            </a:r>
            <a:r>
              <a:rPr lang="en-US" sz="1400" dirty="0"/>
              <a:t>     15.99940     O          2        oxygen </a:t>
            </a:r>
            <a:r>
              <a:rPr lang="en-US" sz="1400" dirty="0" err="1"/>
              <a:t>tet</a:t>
            </a:r>
            <a:r>
              <a:rPr lang="en-US" sz="1400" dirty="0"/>
              <a:t>. sub.        -1.1688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919" y="1466763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‘O’</a:t>
            </a:r>
            <a:r>
              <a:rPr lang="en-US" sz="1400" dirty="0"/>
              <a:t> 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 </a:t>
            </a:r>
            <a:r>
              <a:rPr lang="en-US" sz="1400" dirty="0" err="1"/>
              <a:t>nb</a:t>
            </a:r>
            <a:r>
              <a:rPr lang="en-US" sz="1400" dirty="0"/>
              <a:t> == 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>
                <a:solidFill>
                  <a:srgbClr val="FFC000"/>
                </a:solidFill>
              </a:rPr>
              <a:t>4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nbs1: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obts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B9E375-C03E-FEBC-915B-207E3CB0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173163"/>
            <a:ext cx="2095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5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20055</TotalTime>
  <Words>1050</Words>
  <Application>Microsoft Office PowerPoint</Application>
  <PresentationFormat>On-screen Show (16:9)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Atom Typing Color Nomenclature</vt:lpstr>
      <vt:lpstr>Hydrogen</vt:lpstr>
      <vt:lpstr>Hydrogen “h*”</vt:lpstr>
      <vt:lpstr>Hydrogen “ho”</vt:lpstr>
      <vt:lpstr>Oxygen</vt:lpstr>
      <vt:lpstr>2-Connect Oxygen “o*”</vt:lpstr>
      <vt:lpstr>Hydrogen “oh-”</vt:lpstr>
      <vt:lpstr>2-Connect Oxygen “oh”</vt:lpstr>
      <vt:lpstr>Hydrogen “obts”</vt:lpstr>
      <vt:lpstr>Hydrogen “obts”</vt:lpstr>
      <vt:lpstr>Hydrogen “ob” and “obss”</vt:lpstr>
      <vt:lpstr>Calcium</vt:lpstr>
      <vt:lpstr>Hydrogen “cah”</vt:lpstr>
      <vt:lpstr>Hydrogen “cao”</vt:lpstr>
      <vt:lpstr>Aluminum</vt:lpstr>
      <vt:lpstr>Magnesium</vt:lpstr>
      <vt:lpstr>Magnesium  “mgh”</vt:lpstr>
      <vt:lpstr>Simple singular element atom types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Joshua Kemppainen</cp:lastModifiedBy>
  <cp:revision>1220</cp:revision>
  <dcterms:created xsi:type="dcterms:W3CDTF">2020-08-13T14:46:37Z</dcterms:created>
  <dcterms:modified xsi:type="dcterms:W3CDTF">2023-02-28T20:45:35Z</dcterms:modified>
</cp:coreProperties>
</file>