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476" r:id="rId2"/>
    <p:sldId id="451" r:id="rId3"/>
    <p:sldId id="439" r:id="rId4"/>
    <p:sldId id="440" r:id="rId5"/>
    <p:sldId id="441" r:id="rId6"/>
    <p:sldId id="449" r:id="rId7"/>
    <p:sldId id="442" r:id="rId8"/>
    <p:sldId id="475" r:id="rId9"/>
    <p:sldId id="504" r:id="rId10"/>
    <p:sldId id="450" r:id="rId11"/>
    <p:sldId id="444" r:id="rId12"/>
    <p:sldId id="445" r:id="rId13"/>
    <p:sldId id="446" r:id="rId14"/>
    <p:sldId id="447" r:id="rId15"/>
    <p:sldId id="477" r:id="rId16"/>
    <p:sldId id="505" r:id="rId17"/>
    <p:sldId id="551" r:id="rId18"/>
    <p:sldId id="489" r:id="rId19"/>
    <p:sldId id="452" r:id="rId20"/>
    <p:sldId id="459" r:id="rId21"/>
    <p:sldId id="472" r:id="rId22"/>
    <p:sldId id="509" r:id="rId23"/>
    <p:sldId id="510" r:id="rId24"/>
    <p:sldId id="460" r:id="rId25"/>
    <p:sldId id="461" r:id="rId26"/>
    <p:sldId id="462" r:id="rId27"/>
    <p:sldId id="463" r:id="rId28"/>
    <p:sldId id="453" r:id="rId29"/>
    <p:sldId id="507" r:id="rId30"/>
    <p:sldId id="508" r:id="rId31"/>
    <p:sldId id="531" r:id="rId32"/>
    <p:sldId id="465" r:id="rId33"/>
    <p:sldId id="490" r:id="rId34"/>
    <p:sldId id="466" r:id="rId35"/>
    <p:sldId id="518" r:id="rId36"/>
    <p:sldId id="524" r:id="rId37"/>
    <p:sldId id="519" r:id="rId38"/>
    <p:sldId id="520" r:id="rId39"/>
    <p:sldId id="521" r:id="rId40"/>
    <p:sldId id="522" r:id="rId41"/>
    <p:sldId id="525" r:id="rId42"/>
    <p:sldId id="527" r:id="rId43"/>
    <p:sldId id="523" r:id="rId44"/>
    <p:sldId id="529" r:id="rId45"/>
    <p:sldId id="532" r:id="rId46"/>
    <p:sldId id="470" r:id="rId47"/>
    <p:sldId id="492" r:id="rId48"/>
    <p:sldId id="478" r:id="rId49"/>
    <p:sldId id="533" r:id="rId50"/>
    <p:sldId id="534" r:id="rId51"/>
    <p:sldId id="480" r:id="rId52"/>
    <p:sldId id="494" r:id="rId53"/>
    <p:sldId id="538" r:id="rId54"/>
    <p:sldId id="483" r:id="rId55"/>
    <p:sldId id="479" r:id="rId56"/>
    <p:sldId id="481" r:id="rId57"/>
    <p:sldId id="485" r:id="rId58"/>
    <p:sldId id="539" r:id="rId59"/>
    <p:sldId id="540" r:id="rId60"/>
    <p:sldId id="484" r:id="rId61"/>
    <p:sldId id="495" r:id="rId62"/>
    <p:sldId id="496" r:id="rId63"/>
    <p:sldId id="498" r:id="rId64"/>
    <p:sldId id="499" r:id="rId65"/>
    <p:sldId id="581" r:id="rId66"/>
    <p:sldId id="550" r:id="rId67"/>
    <p:sldId id="546" r:id="rId68"/>
    <p:sldId id="549" r:id="rId69"/>
    <p:sldId id="500" r:id="rId70"/>
    <p:sldId id="567" r:id="rId71"/>
    <p:sldId id="566" r:id="rId72"/>
    <p:sldId id="564" r:id="rId73"/>
    <p:sldId id="562" r:id="rId74"/>
    <p:sldId id="563" r:id="rId75"/>
    <p:sldId id="554" r:id="rId76"/>
    <p:sldId id="552" r:id="rId77"/>
    <p:sldId id="555" r:id="rId78"/>
    <p:sldId id="556" r:id="rId79"/>
    <p:sldId id="557" r:id="rId80"/>
    <p:sldId id="559" r:id="rId81"/>
    <p:sldId id="560" r:id="rId82"/>
    <p:sldId id="561" r:id="rId83"/>
    <p:sldId id="553" r:id="rId84"/>
    <p:sldId id="501" r:id="rId85"/>
    <p:sldId id="568" r:id="rId86"/>
    <p:sldId id="571" r:id="rId87"/>
    <p:sldId id="572" r:id="rId88"/>
    <p:sldId id="569" r:id="rId89"/>
    <p:sldId id="573" r:id="rId90"/>
    <p:sldId id="574" r:id="rId91"/>
    <p:sldId id="578" r:id="rId92"/>
    <p:sldId id="575" r:id="rId93"/>
    <p:sldId id="577" r:id="rId94"/>
    <p:sldId id="576" r:id="rId95"/>
    <p:sldId id="570" r:id="rId96"/>
    <p:sldId id="582" r:id="rId97"/>
    <p:sldId id="583" r:id="rId98"/>
    <p:sldId id="585" r:id="rId99"/>
    <p:sldId id="592" r:id="rId100"/>
    <p:sldId id="591" r:id="rId101"/>
    <p:sldId id="590" r:id="rId102"/>
    <p:sldId id="274" r:id="rId10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F5A"/>
    <a:srgbClr val="89C653"/>
    <a:srgbClr val="00AEED"/>
    <a:srgbClr val="1B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0"/>
    <p:restoredTop sz="85311" autoAdjust="0"/>
  </p:normalViewPr>
  <p:slideViewPr>
    <p:cSldViewPr snapToGrid="0" snapToObjects="1">
      <p:cViewPr varScale="1">
        <p:scale>
          <a:sx n="150" d="100"/>
          <a:sy n="150" d="100"/>
        </p:scale>
        <p:origin x="40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640F-BD89-1B4E-8DE6-6BC8D159B288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8A78-067E-104B-9148-B7E052270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53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B8903-371A-0A4A-9A08-C84E682E1EA9}" type="datetimeFigureOut">
              <a:rPr lang="en-US" smtClean="0"/>
              <a:t>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B815-26CF-5743-BBFF-F922E8E6DF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2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E564D-912E-9240-B4A2-75A94D1CFB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02D92D0-C90C-A34A-9EB1-178F0D25052B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AFED3-DB26-904D-885F-CE0B5358F44A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54F90E1-FD40-704D-91D2-4F76E83111FC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1EF0AC0-BF17-8246-A30E-98CD48805034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1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C7D1145-C484-D046-AF85-5FD96D14205F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BD6151-82F4-B943-8EED-D6B88A06E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87E3EC8-06BD-E942-AFC9-BF1F6366C0A2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69EA9-1482-294C-AE06-62A51ABABEC0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6778F0E-0FED-9241-9656-D8EA75F3F5E3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F6EFBB-0228-0346-B872-78850AB6F02E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49493E-63BB-9E4A-B164-0A7353B0B545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C59991-F6D9-E849-BEF9-CD392710D0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E8CECB5-F290-6749-AAA3-ACABF178C333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7A43678-C233-6E4E-B83D-DD58D7DC8351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7833AAA-507C-8545-B35B-D9A5EB387250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C5F3CB-BB65-1040-8D3F-C26DC234495E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2AC9DC-D244-5E4C-B6B2-1C04220D844A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2BE290-8952-F746-B3E0-A86D9B470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83260A-1FDA-494A-A9FB-D05E7AF1224D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32BB3-CDCC-5A40-8BB7-29B74CDCAA01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78320F5-24EC-C84D-B19B-09F740A5EF7A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1FAB766-6763-C34F-AE72-91B036EB8A96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018627-9F4C-AC4B-99A8-6723915B5EC0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D429-4564-3949-82F5-7E48116C0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A2C67D3-E002-8C42-A084-C519659386F8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E5C56BB-A7B3-5740-AB5D-8D54C854351E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CC4A0-8A3F-6442-9A6F-112D7E96FF63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D6386-4014-B948-9D03-290A26892028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ly,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A16B-A115-6449-96DF-12C992027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4" r:id="rId5"/>
    <p:sldLayoutId id="2147483663" r:id="rId6"/>
    <p:sldLayoutId id="2147483655" r:id="rId7"/>
    <p:sldLayoutId id="2147483664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Ketone" TargetMode="External"/><Relationship Id="rId4" Type="http://schemas.openxmlformats.org/officeDocument/2006/relationships/hyperlink" Target="https://en.wikipedia.org/wiki/Aldehyd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en.wikipedia.org/wiki/Carbonyl_group" TargetMode="External"/><Relationship Id="rId7" Type="http://schemas.openxmlformats.org/officeDocument/2006/relationships/hyperlink" Target="https://en.wikipedia.org/wiki/Carboxylic_aci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Acid" TargetMode="External"/><Relationship Id="rId5" Type="http://schemas.openxmlformats.org/officeDocument/2006/relationships/hyperlink" Target="https://en.wikipedia.org/wiki/Ester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en.wikipedia.org/wiki/Amide" TargetMode="Externa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https://en.wikipedia.org/wiki/Urea" TargetMode="External"/><Relationship Id="rId4" Type="http://schemas.openxmlformats.org/officeDocument/2006/relationships/hyperlink" Target="https://en.wikipedia.org/wiki/Carbama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en.wikipedia.org/wiki/Carbonat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Imidazol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Imidazol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xid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xid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oldit.fandom.com/wiki/Alpha_carbon" TargetMode="External"/><Relationship Id="rId2" Type="http://schemas.openxmlformats.org/officeDocument/2006/relationships/hyperlink" Target="https://en.wikipedia.org/wiki/Amino_acid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Glyc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Aceta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Aceta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.wikipedia.org/wiki/Hydroxy_group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xy_group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hemistrytalk.org/amino-functional-group/#:~:text=An%20amino%20group%20is%20a,nitrogen%20with%20a%20lone%20pai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ane#:~:text=Silane%20is%20an%20inorganic%20compound,a%20precursor%20to%20elemental%20silicon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n.wikipedia.org/wiki/Dimethylformamide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Guanidine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Carbonate_ester#/media/File:Diphenyl_carbonate.png" TargetMode="Externa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Courses/Athabasca_University/Chemistry_350%3A_Organic_Chemistry_I/01%3A_Structure_and_Bonding/1.11%3A_Hybridization_of_Nitrogen_Oxygen_Phosphorus_and_Sulfur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s://en.wikipedia.org/wiki/Este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en.wikipedia.org/wiki/Ether" TargetMode="External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hyperlink" Target="https://en.wikipedia.org/wiki/Acetal" TargetMode="External"/><Relationship Id="rId4" Type="http://schemas.openxmlformats.org/officeDocument/2006/relationships/hyperlink" Target="https://en.wikipedia.org/wiki/Alky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en.wikipedia.org/wiki/Silox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Argin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kyl" TargetMode="External"/><Relationship Id="rId2" Type="http://schemas.openxmlformats.org/officeDocument/2006/relationships/hyperlink" Target="https://en.wikipedia.org/wiki/Ether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Carboxylate#:~:text=A%20carboxylate%20is%20the%20conjugate,or%20RCO2R%E2%80%B2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en.wikipedia.org/wiki/Arginin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en.wikipedia.org/wiki/Guanidine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pubchem.ncbi.nlm.nih.gov/compound/Ureth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openoregon.pressbooks.pub/introductoryorganic/chapter/amine-protonati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en.wikipedia.org/wiki/Thioketone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en.wikipedia.org/wiki/Sulfonate#:~:text=In%20organosulfur%20chemistry%2C%20a%20sulfonate,non%2Doxidizing%2C%20and%20colorless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en.wikipedia.org/wiki/Methionine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en.wikibooks.org/wiki/Structural_Biochemistry/Organic_Chemistry/Organic_Functional_Group/Sulfhydryl#:~:text=A%20sulfhydryl%20is%20a%20functional,great%20affinity%20for%20soft%20metal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Disulfide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en.wikipedia.org/wiki/Sulfonate#:~:text=In%20organosulfur%20chemistry%2C%20a%20sulfonate,non%2Doxidizing%2C%20and%20colorles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en.wikipedia.org/wiki/Silox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solidFill>
                  <a:srgbClr val="559F5A"/>
                </a:solidFill>
                <a:highlight>
                  <a:srgbClr val="C0C0C0"/>
                </a:highlight>
              </a:rPr>
              <a:t>Highlighted in grey </a:t>
            </a:r>
            <a:r>
              <a:rPr lang="en-US" dirty="0">
                <a:solidFill>
                  <a:srgbClr val="559F5A"/>
                </a:solidFill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81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       12.01115      C          3        sp2 aromatic carbon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9135" y="2741624"/>
            <a:ext cx="756821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6 Member Ring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/>
              <a:t>ring_size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6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not </a:t>
            </a:r>
            <a:r>
              <a:rPr lang="en-US" sz="1600" dirty="0" err="1"/>
              <a:t>use_graphene_types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’cp’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600" dirty="0"/>
              <a:t>ring_size == </a:t>
            </a:r>
            <a:r>
              <a:rPr lang="en-US" sz="1600" b="1" dirty="0">
                <a:solidFill>
                  <a:srgbClr val="FFC000"/>
                </a:solidFill>
              </a:rPr>
              <a:t>6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600" dirty="0"/>
              <a:t>rings1.count(</a:t>
            </a:r>
            <a:r>
              <a:rPr lang="en-US" sz="1600" b="1" dirty="0">
                <a:solidFill>
                  <a:srgbClr val="FFC000"/>
                </a:solidFill>
              </a:rPr>
              <a:t>6</a:t>
            </a:r>
            <a:r>
              <a:rPr lang="en-US" sz="1600" dirty="0"/>
              <a:t>) &lt;= </a:t>
            </a:r>
            <a:r>
              <a:rPr lang="en-US" sz="1600" b="1" dirty="0">
                <a:solidFill>
                  <a:srgbClr val="FFC000"/>
                </a:solidFill>
              </a:rPr>
              <a:t>2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’cp’</a:t>
            </a:r>
            <a:endParaRPr lang="en-US" sz="1600" dirty="0"/>
          </a:p>
          <a:p>
            <a:endParaRPr lang="en-US" sz="1700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F44BF9A-201E-4DA6-9B46-A17679FA8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40858"/>
              </p:ext>
            </p:extLst>
          </p:nvPr>
        </p:nvGraphicFramePr>
        <p:xfrm>
          <a:off x="5308267" y="1052709"/>
          <a:ext cx="310038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101122" imgH="1675990" progId="ChemDraw.Document.6.0">
                  <p:embed/>
                </p:oleObj>
              </mc:Choice>
              <mc:Fallback>
                <p:oleObj name="CS ChemDraw Drawing" r:id="rId2" imgW="3101122" imgH="16759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08267" y="1052709"/>
                        <a:ext cx="3100387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9972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singular element atom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f        18.99840       F             1        fluorine  atom</a:t>
            </a: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400" b="1" dirty="0" err="1">
                <a:solidFill>
                  <a:schemeClr val="accent3">
                    <a:lumMod val="75000"/>
                  </a:schemeClr>
                </a:solidFill>
              </a:rPr>
              <a:t>xe</a:t>
            </a:r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     131.30000     Xe          0        </a:t>
            </a:r>
            <a:r>
              <a:rPr lang="fr-FR" sz="1400" b="1" dirty="0" err="1">
                <a:solidFill>
                  <a:schemeClr val="accent3">
                    <a:lumMod val="75000"/>
                  </a:schemeClr>
                </a:solidFill>
              </a:rPr>
              <a:t>Xenon</a:t>
            </a:r>
            <a:b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ne      20.18300     Ne          0        Neon</a:t>
            </a:r>
          </a:p>
          <a:p>
            <a:r>
              <a:rPr lang="da-DK" sz="1400" b="1" dirty="0">
                <a:solidFill>
                  <a:schemeClr val="accent3">
                    <a:lumMod val="75000"/>
                  </a:schemeClr>
                </a:solidFill>
              </a:rPr>
              <a:t>kr      83.80000      Kr          0        Krypton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he       4.00300     He          0        Helium</a:t>
            </a: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dw       2.01400      D          1        deuterium in heivy water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cl      35.45300       Cl          1        chlorine atom</a:t>
            </a: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ca+     40.08000     Ca          1        calcium ion </a:t>
            </a:r>
          </a:p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br      79.90900     Br          1        bromine atom</a:t>
            </a:r>
          </a:p>
          <a:p>
            <a:r>
              <a:rPr lang="pt-BR" sz="1400" b="1" dirty="0">
                <a:solidFill>
                  <a:schemeClr val="accent3">
                    <a:lumMod val="75000"/>
                  </a:schemeClr>
                </a:solidFill>
              </a:rPr>
              <a:t>ar      39.94400     Ar          0        Argon</a:t>
            </a:r>
            <a:endParaRPr lang="it-IT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7315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tin alphabet - Wikipedia">
            <a:extLst>
              <a:ext uri="{FF2B5EF4-FFF2-40B4-BE49-F238E27FC236}">
                <a16:creationId xmlns:a16="http://schemas.microsoft.com/office/drawing/2014/main" id="{D72DA195-7932-D208-D1D9-6175E8FC6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26"/>
          <a:stretch/>
        </p:blipFill>
        <p:spPr bwMode="auto">
          <a:xfrm>
            <a:off x="944593" y="0"/>
            <a:ext cx="7096901" cy="280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64368-BA14-B1C0-0D41-B83E7932D94A}"/>
              </a:ext>
            </a:extLst>
          </p:cNvPr>
          <p:cNvSpPr txBox="1"/>
          <p:nvPr/>
        </p:nvSpPr>
        <p:spPr>
          <a:xfrm>
            <a:off x="1836296" y="3143530"/>
            <a:ext cx="6273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highlight>
                  <a:srgbClr val="FFFF00"/>
                </a:highlight>
              </a:rPr>
              <a:t>I AM HERE</a:t>
            </a:r>
          </a:p>
        </p:txBody>
      </p:sp>
    </p:spTree>
    <p:extLst>
      <p:ext uri="{BB962C8B-B14F-4D97-AF65-F5344CB8AC3E}">
        <p14:creationId xmlns:p14="http://schemas.microsoft.com/office/powerpoint/2010/main" val="24728203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DAC-E6FD-452E-9CE7-6D9E06B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6B3-F91B-43DF-901A-4E9833E9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Gregory Odegard</a:t>
            </a:r>
          </a:p>
          <a:p>
            <a:r>
              <a:rPr lang="en-US" dirty="0"/>
              <a:t>CMMR Lab Group</a:t>
            </a:r>
          </a:p>
          <a:p>
            <a:r>
              <a:rPr lang="en-US" dirty="0"/>
              <a:t>Superior: Dr. Gowtham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Prathamesh Deshpande, Sagar Patil, Hashim Al Mahud, Will Pisani, and Ivan Gallegos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B3A8-F6DB-4C0B-8E92-515BF8B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“c_0”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c_0     12.01115      C          3        carbonyl carbon of aldehydes, ketones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64591" y="1141636"/>
            <a:ext cx="8268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000" dirty="0"/>
              <a:t>atom type ==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 err="1"/>
              <a:t>nb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3</a:t>
            </a:r>
            <a:r>
              <a:rPr lang="en-US" sz="1000" dirty="0"/>
              <a:t>:</a:t>
            </a:r>
          </a:p>
          <a:p>
            <a:r>
              <a:rPr lang="en-US" sz="1000" dirty="0"/>
              <a:t>	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Ketone</a:t>
            </a:r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000" dirty="0"/>
              <a:t>ring_size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2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nbs1[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]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’c_0’</a:t>
            </a:r>
          </a:p>
          <a:p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b="1" dirty="0">
                <a:solidFill>
                  <a:srgbClr val="92D050"/>
                </a:solidFill>
              </a:rPr>
              <a:t>	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Aldehyde</a:t>
            </a: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/>
              <a:t>ring_size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’H’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nbs1[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]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dirty="0"/>
              <a:t>:	 	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’c_0’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078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2084" y="4140647"/>
            <a:ext cx="473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https://en.wikipedia.org/wiki/Aldehyde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https://en.wikipedia.org/wiki/Ketone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DDF9-4B4E-45E3-A856-39FBCDEAB377}"/>
              </a:ext>
            </a:extLst>
          </p:cNvPr>
          <p:cNvSpPr txBox="1"/>
          <p:nvPr/>
        </p:nvSpPr>
        <p:spPr>
          <a:xfrm>
            <a:off x="123627" y="97001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1026" name="Picture 2" descr="Aldehyde structure">
            <a:extLst>
              <a:ext uri="{FF2B5EF4-FFF2-40B4-BE49-F238E27FC236}">
                <a16:creationId xmlns:a16="http://schemas.microsoft.com/office/drawing/2014/main" id="{11C3A042-9DEC-CCA6-206D-BE40D33D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99868"/>
            <a:ext cx="1201003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988771-875B-E9D9-2C74-A8659CDCC67B}"/>
              </a:ext>
            </a:extLst>
          </p:cNvPr>
          <p:cNvSpPr txBox="1"/>
          <p:nvPr/>
        </p:nvSpPr>
        <p:spPr>
          <a:xfrm>
            <a:off x="123627" y="237977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Aldehyde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E74DAF-FA45-0F2C-29C7-1B0310EA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89828"/>
            <a:ext cx="1340964" cy="13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39750-1DCA-A38F-9E54-9530233E7C57}"/>
              </a:ext>
            </a:extLst>
          </p:cNvPr>
          <p:cNvSpPr txBox="1"/>
          <p:nvPr/>
        </p:nvSpPr>
        <p:spPr>
          <a:xfrm>
            <a:off x="159863" y="368007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Ketone</a:t>
            </a:r>
          </a:p>
        </p:txBody>
      </p:sp>
    </p:spTree>
    <p:extLst>
      <p:ext uri="{BB962C8B-B14F-4D97-AF65-F5344CB8AC3E}">
        <p14:creationId xmlns:p14="http://schemas.microsoft.com/office/powerpoint/2010/main" val="333548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c_1     12.01115      C          3        carbonyl carbon of acid, ester, amide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28858" y="2203516"/>
            <a:ext cx="803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Amide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       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’c_1’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# Ester, Carboxylic acid</a:t>
            </a:r>
          </a:p>
          <a:p>
            <a:r>
              <a:rPr lang="en-US" sz="1200" dirty="0"/>
              <a:t>	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b="1" dirty="0"/>
              <a:t>:</a:t>
            </a:r>
            <a:r>
              <a:rPr lang="en-US" sz="1200" dirty="0"/>
              <a:t>	</a:t>
            </a:r>
          </a:p>
          <a:p>
            <a:r>
              <a:rPr lang="en-US" sz="1200" dirty="0"/>
              <a:t>		 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‘c_1’</a:t>
            </a:r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" y="55143"/>
            <a:ext cx="1181100" cy="10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89747" y="3812185"/>
            <a:ext cx="3140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https://en.wikipedia.org/wiki/Amide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https://en.wikipedia.org/wiki/Ester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https://en.wikipedia.org/wiki/Acid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https://en.wikipedia.org/wiki/Carboxylic_acid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4E87-53FB-42DE-902D-716E30B7783A}"/>
              </a:ext>
            </a:extLst>
          </p:cNvPr>
          <p:cNvSpPr txBox="1"/>
          <p:nvPr/>
        </p:nvSpPr>
        <p:spPr>
          <a:xfrm>
            <a:off x="50800" y="1054983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39AA64-159E-435A-ABA0-20558944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30" y="758578"/>
            <a:ext cx="1312747" cy="122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2A6B88-F393-4904-87E3-7E71732876DA}"/>
              </a:ext>
            </a:extLst>
          </p:cNvPr>
          <p:cNvSpPr txBox="1"/>
          <p:nvPr/>
        </p:nvSpPr>
        <p:spPr>
          <a:xfrm>
            <a:off x="1701953" y="188334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Amide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460E5FB-B273-439F-A014-4412C906F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02" y="837378"/>
            <a:ext cx="1323247" cy="101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FB364C-BE99-43D0-890E-F15F920212D7}"/>
              </a:ext>
            </a:extLst>
          </p:cNvPr>
          <p:cNvSpPr txBox="1"/>
          <p:nvPr/>
        </p:nvSpPr>
        <p:spPr>
          <a:xfrm>
            <a:off x="3567581" y="184025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FD51E4-53BA-83D1-EC49-ECB11D8E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85" y="876815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BE8F74-C02E-4480-82BB-433F306290BF}"/>
              </a:ext>
            </a:extLst>
          </p:cNvPr>
          <p:cNvSpPr txBox="1"/>
          <p:nvPr/>
        </p:nvSpPr>
        <p:spPr>
          <a:xfrm>
            <a:off x="5450770" y="188334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EF041-53F8-242F-8E98-BD263FA0FBB7}"/>
              </a:ext>
            </a:extLst>
          </p:cNvPr>
          <p:cNvSpPr txBox="1"/>
          <p:nvPr/>
        </p:nvSpPr>
        <p:spPr>
          <a:xfrm>
            <a:off x="4247743" y="4289851"/>
            <a:ext cx="4896255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Look for other acid types other then Carboxylic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5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c_2     12.01100      C          3        carbonyl carbon of carbamate, urea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891916" y="2427179"/>
            <a:ext cx="8921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Carbamate</a:t>
            </a:r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200" dirty="0"/>
              <a:t>ring_size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’c_2’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Urea</a:t>
            </a:r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	 	</a:t>
            </a:r>
          </a:p>
          <a:p>
            <a:r>
              <a:rPr lang="en-US" sz="1200" dirty="0"/>
              <a:t>	 	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‘c_2’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1" y="1021700"/>
            <a:ext cx="1181100" cy="10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3291" y="4152112"/>
            <a:ext cx="2667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https://en.wikipedia.org/wiki/Carbamate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https://en.wikipedia.org/wiki/Urea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4E87-53FB-42DE-902D-716E30B7783A}"/>
              </a:ext>
            </a:extLst>
          </p:cNvPr>
          <p:cNvSpPr txBox="1"/>
          <p:nvPr/>
        </p:nvSpPr>
        <p:spPr>
          <a:xfrm>
            <a:off x="293259" y="205784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A6B88-F393-4904-87E3-7E71732876DA}"/>
              </a:ext>
            </a:extLst>
          </p:cNvPr>
          <p:cNvSpPr txBox="1"/>
          <p:nvPr/>
        </p:nvSpPr>
        <p:spPr>
          <a:xfrm>
            <a:off x="2295258" y="2052990"/>
            <a:ext cx="139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Carbamate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B364C-BE99-43D0-890E-F15F920212D7}"/>
              </a:ext>
            </a:extLst>
          </p:cNvPr>
          <p:cNvSpPr txBox="1"/>
          <p:nvPr/>
        </p:nvSpPr>
        <p:spPr>
          <a:xfrm>
            <a:off x="4363083" y="207913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Urea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1060B91-1AE7-4E57-A057-5134827A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850" y="965222"/>
            <a:ext cx="1477216" cy="10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226070B-BA7C-45D1-90C6-E70E48DE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07" y="1076320"/>
            <a:ext cx="1488429" cy="9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2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“cz”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cz        12.01100      C          3        carbonyl carbon of carbonate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309992" y="3046521"/>
            <a:ext cx="77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Carbanate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’O’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b="1" dirty="0"/>
              <a:t>:</a:t>
            </a:r>
            <a:endParaRPr lang="en-US" sz="1800" dirty="0"/>
          </a:p>
          <a:p>
            <a:r>
              <a:rPr lang="en-US" dirty="0"/>
              <a:t>	 	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cz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1" y="1021700"/>
            <a:ext cx="1181100" cy="10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3291" y="4152112"/>
            <a:ext cx="300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https://en.wikipedia.org/wiki/Carbonate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4E87-53FB-42DE-902D-716E30B7783A}"/>
              </a:ext>
            </a:extLst>
          </p:cNvPr>
          <p:cNvSpPr txBox="1"/>
          <p:nvPr/>
        </p:nvSpPr>
        <p:spPr>
          <a:xfrm>
            <a:off x="293259" y="205784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A6B88-F393-4904-87E3-7E71732876DA}"/>
              </a:ext>
            </a:extLst>
          </p:cNvPr>
          <p:cNvSpPr txBox="1"/>
          <p:nvPr/>
        </p:nvSpPr>
        <p:spPr>
          <a:xfrm>
            <a:off x="4281692" y="2632866"/>
            <a:ext cx="139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Carbanate</a:t>
            </a:r>
          </a:p>
        </p:txBody>
      </p:sp>
      <p:pic>
        <p:nvPicPr>
          <p:cNvPr id="7170" name="Picture 2" descr="Ball-and-stick model of the carbonate anion">
            <a:extLst>
              <a:ext uri="{FF2B5EF4-FFF2-40B4-BE49-F238E27FC236}">
                <a16:creationId xmlns:a16="http://schemas.microsoft.com/office/drawing/2014/main" id="{B8E659C1-A49A-425D-9AAD-5B8E6EEC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1193472"/>
            <a:ext cx="2095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        12.01115      C          3        sp2 aromatic carbon in charged imidazole ring (His+)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3709" y="2698523"/>
            <a:ext cx="7849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imidazole ring for Carbon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type3 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ring3 ==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b="1" dirty="0"/>
              <a:t>formula == </a:t>
            </a:r>
            <a:r>
              <a:rPr lang="en-US" sz="1800" b="1" dirty="0">
                <a:solidFill>
                  <a:srgbClr val="89C653"/>
                </a:solidFill>
              </a:rPr>
              <a:t>‘C3-H4-N2’</a:t>
            </a:r>
            <a:r>
              <a:rPr lang="en-US" sz="1800" b="1" dirty="0"/>
              <a:t>: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’ci’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53709" y="4430001"/>
            <a:ext cx="300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https://en.wikipedia.org/wiki/Imidazole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1026" name="Picture 2" descr="Full structural formula">
            <a:extLst>
              <a:ext uri="{FF2B5EF4-FFF2-40B4-BE49-F238E27FC236}">
                <a16:creationId xmlns:a16="http://schemas.microsoft.com/office/drawing/2014/main" id="{0D33905D-0932-47FA-95FC-30520F90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358" y="1333141"/>
            <a:ext cx="10477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ll-and-stick model">
            <a:extLst>
              <a:ext uri="{FF2B5EF4-FFF2-40B4-BE49-F238E27FC236}">
                <a16:creationId xmlns:a16="http://schemas.microsoft.com/office/drawing/2014/main" id="{0196D432-B23B-4D67-B007-330A4B53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07" y="1201471"/>
            <a:ext cx="1047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EED22-9FBF-4E45-9603-86E80E29D19C}"/>
              </a:ext>
            </a:extLst>
          </p:cNvPr>
          <p:cNvSpPr txBox="1"/>
          <p:nvPr/>
        </p:nvSpPr>
        <p:spPr>
          <a:xfrm>
            <a:off x="3707023" y="871476"/>
            <a:ext cx="1358536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C-</a:t>
            </a:r>
            <a:r>
              <a:rPr lang="en-US" b="1" dirty="0"/>
              <a:t>C</a:t>
            </a:r>
            <a:r>
              <a:rPr lang="en-US" dirty="0"/>
              <a:t>: type1</a:t>
            </a:r>
          </a:p>
          <a:p>
            <a:r>
              <a:rPr lang="en-US" dirty="0"/>
              <a:t>C-</a:t>
            </a:r>
            <a:r>
              <a:rPr lang="en-US" b="1" dirty="0"/>
              <a:t>H</a:t>
            </a:r>
            <a:r>
              <a:rPr lang="en-US" dirty="0"/>
              <a:t>: type2</a:t>
            </a:r>
          </a:p>
          <a:p>
            <a:r>
              <a:rPr lang="en-US" dirty="0">
                <a:highlight>
                  <a:srgbClr val="FFFF00"/>
                </a:highlight>
              </a:rPr>
              <a:t>C-</a:t>
            </a:r>
            <a:r>
              <a:rPr lang="en-US" b="1" dirty="0">
                <a:highlight>
                  <a:srgbClr val="FFFF00"/>
                </a:highlight>
              </a:rPr>
              <a:t>N</a:t>
            </a:r>
            <a:r>
              <a:rPr lang="en-US" dirty="0">
                <a:highlight>
                  <a:srgbClr val="FFFF00"/>
                </a:highlight>
              </a:rPr>
              <a:t>: type3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1CE973-59FB-451C-81EE-CBA1ABC85889}"/>
              </a:ext>
            </a:extLst>
          </p:cNvPr>
          <p:cNvCxnSpPr>
            <a:cxnSpLocks/>
          </p:cNvCxnSpPr>
          <p:nvPr/>
        </p:nvCxnSpPr>
        <p:spPr>
          <a:xfrm>
            <a:off x="5083191" y="1357889"/>
            <a:ext cx="692333" cy="240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B82127-551A-4E7A-ADA6-440ED1E0ECF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65559" y="1333141"/>
            <a:ext cx="610224" cy="479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5885ED-B44C-4CF0-8CA6-66FE128E6A19}"/>
              </a:ext>
            </a:extLst>
          </p:cNvPr>
          <p:cNvSpPr txBox="1"/>
          <p:nvPr/>
        </p:nvSpPr>
        <p:spPr>
          <a:xfrm>
            <a:off x="6859961" y="887745"/>
            <a:ext cx="1358536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C-</a:t>
            </a:r>
            <a:r>
              <a:rPr lang="en-US" b="1" dirty="0"/>
              <a:t>H</a:t>
            </a:r>
            <a:r>
              <a:rPr lang="en-US" dirty="0"/>
              <a:t>: type1</a:t>
            </a:r>
          </a:p>
          <a:p>
            <a:r>
              <a:rPr lang="en-US" dirty="0"/>
              <a:t>C-</a:t>
            </a:r>
            <a:r>
              <a:rPr lang="en-US" b="1" dirty="0"/>
              <a:t>N</a:t>
            </a:r>
            <a:r>
              <a:rPr lang="en-US" dirty="0"/>
              <a:t>: type2</a:t>
            </a:r>
          </a:p>
          <a:p>
            <a:r>
              <a:rPr lang="en-US" dirty="0">
                <a:highlight>
                  <a:srgbClr val="FFFF00"/>
                </a:highlight>
              </a:rPr>
              <a:t>C-</a:t>
            </a:r>
            <a:r>
              <a:rPr lang="en-US" b="1" dirty="0">
                <a:highlight>
                  <a:srgbClr val="FFFF00"/>
                </a:highlight>
              </a:rPr>
              <a:t>N</a:t>
            </a:r>
            <a:r>
              <a:rPr lang="en-US" dirty="0">
                <a:highlight>
                  <a:srgbClr val="FFFF00"/>
                </a:highlight>
              </a:rPr>
              <a:t>: type3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4B51EB-46FA-4C91-BC41-8A0602A4403A}"/>
              </a:ext>
            </a:extLst>
          </p:cNvPr>
          <p:cNvCxnSpPr>
            <a:cxnSpLocks/>
          </p:cNvCxnSpPr>
          <p:nvPr/>
        </p:nvCxnSpPr>
        <p:spPr>
          <a:xfrm flipH="1">
            <a:off x="6226873" y="1478355"/>
            <a:ext cx="633088" cy="3507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6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“c=”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       12.01115      C          3        nonaromatic end doubly bonded carbon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47650" y="2971496"/>
            <a:ext cx="759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c=       12.01115      C          3        nonaromatic end doubly bonded carbon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nbs1.count(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==</a:t>
            </a:r>
            <a:r>
              <a:rPr lang="en-US" b="1" dirty="0">
                <a:solidFill>
                  <a:srgbClr val="FFC000"/>
                </a:solidFill>
              </a:rPr>
              <a:t> 2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’c=’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53709" y="4430001"/>
            <a:ext cx="300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https://en.wikipedia.org/wiki/Imidazole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7B4EF-3732-BACD-2857-68D7A5A4C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2" y="844428"/>
            <a:ext cx="2511774" cy="19769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94DDC-4943-5309-5BBF-5828EAD283D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279650" y="1038315"/>
            <a:ext cx="838304" cy="396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45F662-5EDF-FDDE-66AA-81A496398B01}"/>
              </a:ext>
            </a:extLst>
          </p:cNvPr>
          <p:cNvCxnSpPr>
            <a:cxnSpLocks/>
          </p:cNvCxnSpPr>
          <p:nvPr/>
        </p:nvCxnSpPr>
        <p:spPr>
          <a:xfrm flipH="1" flipV="1">
            <a:off x="2432050" y="1706311"/>
            <a:ext cx="1110133" cy="17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DE41F9-2079-76DA-4AA9-F83D774E8D2F}"/>
              </a:ext>
            </a:extLst>
          </p:cNvPr>
          <p:cNvSpPr txBox="1"/>
          <p:nvPr/>
        </p:nvSpPr>
        <p:spPr>
          <a:xfrm>
            <a:off x="3542183" y="1699836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nb1 ==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779D8F-472F-B1C5-73DB-7CD722A6A21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380691" y="1256909"/>
            <a:ext cx="1161492" cy="6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A34F0E-C8E1-60A2-D3FF-E315F7223FF8}"/>
              </a:ext>
            </a:extLst>
          </p:cNvPr>
          <p:cNvSpPr txBox="1"/>
          <p:nvPr/>
        </p:nvSpPr>
        <p:spPr>
          <a:xfrm>
            <a:off x="3117954" y="853649"/>
            <a:ext cx="6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</a:t>
            </a:r>
          </a:p>
        </p:txBody>
      </p:sp>
    </p:spTree>
    <p:extLst>
      <p:ext uri="{BB962C8B-B14F-4D97-AF65-F5344CB8AC3E}">
        <p14:creationId xmlns:p14="http://schemas.microsoft.com/office/powerpoint/2010/main" val="236810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“c=1”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c=1     12.01115      C          3        nonaromatic, next to end doubly bonded carbon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0753" y="3393176"/>
            <a:ext cx="759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c=       12.01115      C          3        nonaromatic end doubly bonded carbon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nbs2.count(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2</a:t>
            </a:r>
            <a:r>
              <a:rPr lang="en-US" dirty="0"/>
              <a:t>: 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’c=1’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848C9-2130-49A0-BDB4-A195B89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2" y="844428"/>
            <a:ext cx="2511774" cy="19769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D1F3E1-F1DA-D2F5-9BD9-797AB5F9C707}"/>
              </a:ext>
            </a:extLst>
          </p:cNvPr>
          <p:cNvCxnSpPr>
            <a:cxnSpLocks/>
          </p:cNvCxnSpPr>
          <p:nvPr/>
        </p:nvCxnSpPr>
        <p:spPr>
          <a:xfrm flipH="1" flipV="1">
            <a:off x="2432050" y="1706311"/>
            <a:ext cx="1110133" cy="17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39FB1-BA29-9E74-72CE-57A398557416}"/>
              </a:ext>
            </a:extLst>
          </p:cNvPr>
          <p:cNvCxnSpPr>
            <a:cxnSpLocks/>
          </p:cNvCxnSpPr>
          <p:nvPr/>
        </p:nvCxnSpPr>
        <p:spPr>
          <a:xfrm flipH="1" flipV="1">
            <a:off x="2380691" y="1256909"/>
            <a:ext cx="1161492" cy="6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BC5FE9-1590-1DD8-E9E9-35B7E0C4A66C}"/>
              </a:ext>
            </a:extLst>
          </p:cNvPr>
          <p:cNvSpPr txBox="1"/>
          <p:nvPr/>
        </p:nvSpPr>
        <p:spPr>
          <a:xfrm>
            <a:off x="3117954" y="853649"/>
            <a:ext cx="6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EA8F92-0BF0-F62E-0141-CE39C3AF5DC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18594" y="1038315"/>
            <a:ext cx="1199360" cy="334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6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non-aromatic assumed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89265" y="484317"/>
            <a:ext cx="82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c=2     12.01115      C          3        nonaromatic doubly bonded carbon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4642" y="2842509"/>
            <a:ext cx="85407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“C”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num of connects == </a:t>
            </a:r>
            <a:r>
              <a:rPr lang="en-US" sz="1700" b="1" dirty="0">
                <a:solidFill>
                  <a:srgbClr val="FFC000"/>
                </a:solidFill>
              </a:rPr>
              <a:t>3</a:t>
            </a:r>
            <a:r>
              <a:rPr lang="en-US" sz="1700" dirty="0"/>
              <a:t>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  # c=2     12.01115      C          3        nonaromatic doubly bonded carbon 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2000" dirty="0"/>
              <a:t>ring_size == </a:t>
            </a:r>
            <a:r>
              <a:rPr lang="en-US" sz="2000" b="1" dirty="0">
                <a:solidFill>
                  <a:srgbClr val="FFC000"/>
                </a:solidFill>
              </a:rPr>
              <a:t>0</a:t>
            </a:r>
            <a:r>
              <a:rPr lang="en-US" sz="2000" dirty="0"/>
              <a:t>:</a:t>
            </a:r>
          </a:p>
          <a:p>
            <a:r>
              <a:rPr lang="en-US" sz="2000" dirty="0"/>
              <a:t>	 	 </a:t>
            </a:r>
            <a:r>
              <a:rPr lang="en-US" sz="2000" dirty="0" err="1"/>
              <a:t>nta</a:t>
            </a:r>
            <a:r>
              <a:rPr lang="en-US" sz="2000" dirty="0"/>
              <a:t>[atom-id] = </a:t>
            </a:r>
            <a:r>
              <a:rPr lang="en-US" sz="2000" dirty="0">
                <a:solidFill>
                  <a:srgbClr val="92D050"/>
                </a:solidFill>
              </a:rPr>
              <a:t>’c=2’</a:t>
            </a:r>
            <a:endParaRPr lang="en-US" sz="17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DC367A4D-7264-4CF9-A29D-AECD86D33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57387"/>
              </p:ext>
            </p:extLst>
          </p:nvPr>
        </p:nvGraphicFramePr>
        <p:xfrm>
          <a:off x="5424794" y="1342590"/>
          <a:ext cx="3454564" cy="11766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464">
                  <a:extLst>
                    <a:ext uri="{9D8B030D-6E8A-4147-A177-3AD203B41FA5}">
                      <a16:colId xmlns:a16="http://schemas.microsoft.com/office/drawing/2014/main" val="409091144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35183235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2685699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31188913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36283669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282828768"/>
                    </a:ext>
                  </a:extLst>
                </a:gridCol>
              </a:tblGrid>
              <a:tr h="353737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841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798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r>
                        <a:rPr lang="en-US" sz="1200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66596"/>
                  </a:ext>
                </a:extLst>
              </a:tr>
              <a:tr h="223404">
                <a:tc>
                  <a:txBody>
                    <a:bodyPr/>
                    <a:lstStyle/>
                    <a:p>
                      <a:r>
                        <a:rPr lang="en-US" sz="1200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5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8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c3h    12.01115      C          4        sp3 carbon in 3-membered ring with hydrogens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c3m   12.01115      C          4        sp3 carbon in 3-membered ring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c4h    12.01115      C          4        sp3 carbon in 4-membered ring with hydrogens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c4m   12.01115      C          4        sp3 carbon in 4-membered ring</a:t>
            </a:r>
          </a:p>
          <a:p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c_a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12.01115      C          4        general amino acid alpha carbon (sp3)</a:t>
            </a:r>
          </a:p>
          <a:p>
            <a:r>
              <a:rPr lang="it-IT" sz="1600" b="1" dirty="0">
                <a:solidFill>
                  <a:schemeClr val="accent3">
                    <a:lumMod val="75000"/>
                  </a:schemeClr>
                </a:solidFill>
              </a:rPr>
              <a:t>cg      12.01115      C          4        sp3 alpha carbon in glycine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co      12.01115      C          4        sp3 carbon in acetals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coh    12.01115      C          4        sp3 carbon in acetals with hydrogen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c1      12.01115      C          4        sp3 carbon with 1 H 3 heavies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c2      12.01115      C          4        sp3 carbon with 2 H's, 2 Heavy’s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c3      12.01115      C          4        sp3 carbon with 3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hHs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1 heavy</a:t>
            </a:r>
          </a:p>
          <a:p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600" dirty="0"/>
          </a:p>
          <a:p>
            <a:r>
              <a:rPr lang="en-US" sz="1600" dirty="0"/>
              <a:t>c        12.01115      C          4        generic SP3 carbon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PCFF Sp3 Carbons</a:t>
            </a:r>
          </a:p>
        </p:txBody>
      </p:sp>
    </p:spTree>
    <p:extLst>
      <p:ext uri="{BB962C8B-B14F-4D97-AF65-F5344CB8AC3E}">
        <p14:creationId xmlns:p14="http://schemas.microsoft.com/office/powerpoint/2010/main" val="19579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ct     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12.01115</a:t>
            </a:r>
            <a:r>
              <a:rPr lang="en-US" b="1" dirty="0">
                <a:solidFill>
                  <a:srgbClr val="559F5A"/>
                </a:solidFill>
              </a:rPr>
              <a:t>      C          2        sp carbon involved in a triple bond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IFF Sp Carbon</a:t>
            </a:r>
          </a:p>
        </p:txBody>
      </p:sp>
    </p:spTree>
    <p:extLst>
      <p:ext uri="{BB962C8B-B14F-4D97-AF65-F5344CB8AC3E}">
        <p14:creationId xmlns:p14="http://schemas.microsoft.com/office/powerpoint/2010/main" val="19668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c3h      12.01115      C          4        sp3 carbon in 3-membered ring with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’c3h’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86F04F-8F4A-456E-8B53-CA96B0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472406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673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https://en.wikipedia.org/wiki/Epoxide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c3m     12.01115      C          4        sp3 carbon in 3-membered ring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86F04F-8F4A-456E-8B53-CA96B0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472406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673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https://en.wikipedia.org/wiki/Epoxide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A02D5-7540-0C08-CDF9-528FBA7F74B3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’c3m’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1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c4h      12.01115      C          4        sp3 carbon in 4-membered ring with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’c4h’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B1BA-0017-0025-FB69-37E2F20C3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7" t="512" r="62975"/>
          <a:stretch/>
        </p:blipFill>
        <p:spPr>
          <a:xfrm>
            <a:off x="3733800" y="970904"/>
            <a:ext cx="1200150" cy="18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3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c4m     12.01115      C          4        sp3 carbon in 4-membered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’c4m’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B1BA-0017-0025-FB69-37E2F20C3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7" t="512" r="62975"/>
          <a:stretch/>
        </p:blipFill>
        <p:spPr>
          <a:xfrm>
            <a:off x="3733800" y="970904"/>
            <a:ext cx="1200150" cy="18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2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</a:t>
            </a:r>
            <a:r>
              <a:rPr lang="en-US" dirty="0" err="1"/>
              <a:t>c_a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c_a      12.01115      C          4        general amino acid alpha carbon (sp3)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9851" y="3488473"/>
            <a:ext cx="771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4</a:t>
            </a:r>
            <a:r>
              <a:rPr lang="en-US" sz="1200" dirty="0"/>
              <a:t>:</a:t>
            </a:r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alpha carbon in amino acid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200" dirty="0"/>
              <a:t>ring_size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’H’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dirty="0"/>
              <a:t>: 	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r>
              <a:rPr lang="en-US" sz="1200" dirty="0" err="1">
                <a:solidFill>
                  <a:srgbClr val="92D050"/>
                </a:solidFill>
              </a:rPr>
              <a:t>c_a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69850" y="27015"/>
            <a:ext cx="227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https://en.wikipedia.org/wiki/Amino_acid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https://foldit.fandom.com/wiki/Alpha_carbon</a:t>
            </a:r>
            <a:endParaRPr lang="en-US" dirty="0"/>
          </a:p>
          <a:p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299F86B-FBDD-41F6-B455-44ABD5F5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9" y="1042678"/>
            <a:ext cx="2124522" cy="212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7576486E-BF57-4B6D-98BE-68B7B7D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33" y="10426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C3047D-4B3C-463F-A3FB-EB77E477BCA3}"/>
              </a:ext>
            </a:extLst>
          </p:cNvPr>
          <p:cNvCxnSpPr/>
          <p:nvPr/>
        </p:nvCxnSpPr>
        <p:spPr>
          <a:xfrm flipH="1" flipV="1">
            <a:off x="5556250" y="2330450"/>
            <a:ext cx="1092200" cy="28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5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054308" y="442240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cg        12.01115      C          4        sp3 alpha carbon in glycine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13510" y="2597458"/>
            <a:ext cx="908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carbon in glycine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formula </a:t>
            </a:r>
            <a:r>
              <a:rPr lang="en-US"/>
              <a:t>== </a:t>
            </a:r>
            <a:r>
              <a:rPr lang="en-US">
                <a:solidFill>
                  <a:srgbClr val="92D050"/>
                </a:solidFill>
              </a:rPr>
              <a:t>’C2-H5-N1-O2’</a:t>
            </a:r>
            <a:r>
              <a:rPr lang="en-US"/>
              <a:t>:</a:t>
            </a:r>
            <a:endParaRPr lang="en-US" dirty="0"/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’cg’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851477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https://en.wikipedia.org/wiki/Glycine</a:t>
            </a:r>
            <a:endParaRPr lang="en-US" dirty="0"/>
          </a:p>
          <a:p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CDD15C8-12EC-4E89-84A3-07AC72DA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83" y="1290514"/>
            <a:ext cx="1958340" cy="11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B4A4E758-8658-4476-BBB6-6162198C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0" y="1192489"/>
            <a:ext cx="2026920" cy="13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59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        12.01115      C          4        sp3 carbon in acetals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18199" y="2523790"/>
            <a:ext cx="8781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ketals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400" dirty="0"/>
              <a:t>ring_size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’co’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8739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https://en.wikipedia.org/wiki/Acetal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660305-0CC8-4C50-ADA5-1AC1305F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55" y="1042678"/>
            <a:ext cx="2557627" cy="14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6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     12.01115      C          4        sp3 carbon in acetals with 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42426" y="2523790"/>
            <a:ext cx="8970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“C”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4: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acetals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’coh’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851477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https://en.wikipedia.org/wiki/Acetal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660305-0CC8-4C50-ADA5-1AC1305F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43" y="1233937"/>
            <a:ext cx="2557627" cy="14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5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       12.01115      C          4        sp3 carbon with 1 H 3 heavies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c1        12.01115      C          4        sp3 carbon with 1 H 3 heavies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EED"/>
                </a:solidFill>
              </a:rPr>
              <a:t>count_heavies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’c1’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452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        12.01115      C          4        sp3 carbon with 2 H's, 2 Heavy’s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c2        12.01115      C          4        sp3 carbon with 2 H's, 2 Heavy’s</a:t>
            </a:r>
          </a:p>
          <a:p>
            <a:r>
              <a:rPr lang="en-US" sz="1800" dirty="0"/>
              <a:t>	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’H’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’c2’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210616" y="463893"/>
            <a:ext cx="68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      12.01115      C          2        sp carbon involved in a triple bond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D8C34-6AB9-471C-A230-80077C00BFC4}"/>
              </a:ext>
            </a:extLst>
          </p:cNvPr>
          <p:cNvSpPr txBox="1"/>
          <p:nvPr/>
        </p:nvSpPr>
        <p:spPr>
          <a:xfrm>
            <a:off x="1587500" y="2653549"/>
            <a:ext cx="641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 err="1"/>
              <a:t>ring_size</a:t>
            </a:r>
            <a:r>
              <a:rPr lang="en-US" dirty="0"/>
              <a:t> == 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“C”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nb</a:t>
            </a:r>
            <a:r>
              <a:rPr lang="en-US" dirty="0"/>
              <a:t> &lt;=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Sp1 Carbon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nta</a:t>
            </a:r>
            <a:r>
              <a:rPr lang="en-US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“</a:t>
            </a:r>
            <a:r>
              <a:rPr lang="en-US" dirty="0" err="1">
                <a:solidFill>
                  <a:srgbClr val="92D050"/>
                </a:solidFill>
              </a:rPr>
              <a:t>ct</a:t>
            </a:r>
            <a:r>
              <a:rPr lang="en-US" dirty="0">
                <a:solidFill>
                  <a:srgbClr val="92D050"/>
                </a:solidFill>
              </a:rPr>
              <a:t>”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61A5AE-58FD-4355-92E5-AA34734FA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36624"/>
              </p:ext>
            </p:extLst>
          </p:nvPr>
        </p:nvGraphicFramePr>
        <p:xfrm>
          <a:off x="3025898" y="1575858"/>
          <a:ext cx="3255069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185324" imgH="155096" progId="ChemDraw.Document.6.0">
                  <p:embed/>
                </p:oleObj>
              </mc:Choice>
              <mc:Fallback>
                <p:oleObj name="CS ChemDraw Drawing" r:id="rId2" imgW="1185324" imgH="1550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5898" y="1575858"/>
                        <a:ext cx="3255069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19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        12.01115      C          4        sp3 carbon with 3 </a:t>
            </a:r>
            <a:r>
              <a:rPr lang="en-US" dirty="0" err="1"/>
              <a:t>hHs</a:t>
            </a:r>
            <a:r>
              <a:rPr lang="en-US" dirty="0"/>
              <a:t> 1 heavy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        12.01115      C          4        sp3 carbon with 3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hHs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 heavy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’H’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1</a:t>
            </a:r>
            <a:r>
              <a:rPr lang="en-US" sz="1800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’c3’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5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highlight>
                  <a:srgbClr val="C0C0C0"/>
                </a:highlight>
              </a:rPr>
              <a:t>Highlighted in grey </a:t>
            </a:r>
            <a:r>
              <a:rPr lang="en-US" dirty="0"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868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hi        1.00797      H          1        Hydrogen in charged imidazole ring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hc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1.00797      H          1        hydrogen bonded to carbon 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hw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1.00797      H          1        hydrogen in water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hos      1.00782      H          1        hydrogen atom in terminal hydroxyl group on silicon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ho2     1.00800      H          1        hydroxyl hydrogen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ho       1.00797      H          1        hydrogen bonded to oxygen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hn2     1.00800      H          1        amino hydrogen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hn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1.00797      H          1        hydrogen bonded to nitrogen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h*       1.00797      H          1        hydrogen bonded to nitrogen, Oxygen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hsi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1.00800      H          1        silane hydrogen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hs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1.00797      H          1        hydrogen bonded to sulfur</a:t>
            </a:r>
            <a:endParaRPr lang="en-US" sz="1400" dirty="0"/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         1.00797      H          1        generic hydrogen bound to C,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Si,or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H</a:t>
            </a:r>
          </a:p>
          <a:p>
            <a:endParaRPr lang="en-US" sz="1400" dirty="0"/>
          </a:p>
          <a:p>
            <a:r>
              <a:rPr lang="en-US" sz="1400" strike="sngStrike" dirty="0"/>
              <a:t>h+       1.00797      H          1        charged hydrogen in cations</a:t>
            </a:r>
          </a:p>
          <a:p>
            <a:r>
              <a:rPr lang="en-US" sz="1400" strike="sngStrike" dirty="0" err="1"/>
              <a:t>hb</a:t>
            </a:r>
            <a:r>
              <a:rPr lang="en-US" sz="1400" strike="sngStrike" dirty="0"/>
              <a:t>       1.00782      H          1        hydrogen atom in bridging hydroxyl group</a:t>
            </a:r>
          </a:p>
          <a:p>
            <a:r>
              <a:rPr lang="en-US" sz="1400" strike="sngStrike" dirty="0" err="1"/>
              <a:t>hoa</a:t>
            </a:r>
            <a:r>
              <a:rPr lang="en-US" sz="1400" strike="sngStrike" dirty="0"/>
              <a:t>     1.00782      H          1        hydrogen atom in terminal hydroxyl group on </a:t>
            </a:r>
            <a:r>
              <a:rPr lang="en-US" sz="1400" strike="sngStrike" dirty="0" err="1"/>
              <a:t>aluminium</a:t>
            </a:r>
            <a:endParaRPr lang="en-US" sz="1400" strike="sngStrike" dirty="0"/>
          </a:p>
          <a:p>
            <a:r>
              <a:rPr lang="en-US" sz="1400" strike="sngStrike" dirty="0"/>
              <a:t>hp        1.00797      H          1        hydrogen bonded to phosphorus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6743700" y="1929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PCFF Hydrogens</a:t>
            </a:r>
          </a:p>
        </p:txBody>
      </p:sp>
    </p:spTree>
    <p:extLst>
      <p:ext uri="{BB962C8B-B14F-4D97-AF65-F5344CB8AC3E}">
        <p14:creationId xmlns:p14="http://schemas.microsoft.com/office/powerpoint/2010/main" val="4067199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29608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       1.00797      H          1        Hydrogen in charged imidazole ring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96421" y="2644517"/>
            <a:ext cx="82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‘H’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200" dirty="0"/>
              <a:t>rings1.count(</a:t>
            </a:r>
            <a:r>
              <a:rPr lang="en-US" sz="1200" b="1" dirty="0">
                <a:solidFill>
                  <a:srgbClr val="FFC000"/>
                </a:solidFill>
              </a:rPr>
              <a:t>5</a:t>
            </a:r>
            <a:r>
              <a:rPr lang="en-US" sz="1200" dirty="0"/>
              <a:t>) &gt;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AEED"/>
                </a:solidFill>
              </a:rPr>
              <a:t>count_neigh_info</a:t>
            </a:r>
            <a:r>
              <a:rPr lang="en-US" sz="1200" dirty="0">
                <a:solidFill>
                  <a:srgbClr val="00AEED"/>
                </a:solidFill>
              </a:rPr>
              <a:t>(</a:t>
            </a:r>
            <a:r>
              <a:rPr lang="en-US" sz="1200" dirty="0"/>
              <a:t>neigh2, element=</a:t>
            </a:r>
            <a:r>
              <a:rPr lang="en-US" sz="1200" dirty="0">
                <a:solidFill>
                  <a:srgbClr val="89C653"/>
                </a:solidFill>
              </a:rPr>
              <a:t>‘N’</a:t>
            </a:r>
            <a:r>
              <a:rPr lang="en-US" sz="1200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5</a:t>
            </a:r>
            <a:r>
              <a:rPr lang="en-US" sz="1200" dirty="0"/>
              <a:t>, </a:t>
            </a:r>
            <a:r>
              <a:rPr lang="en-US" sz="1200" dirty="0" err="1"/>
              <a:t>nb</a:t>
            </a:r>
            <a:r>
              <a:rPr lang="en-US" sz="1200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 False</a:t>
            </a:r>
            <a:r>
              <a:rPr lang="en-US" sz="1200" dirty="0"/>
              <a:t>) &gt;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/>
              <a:t>formula == </a:t>
            </a:r>
            <a:r>
              <a:rPr lang="en-US" sz="1200" b="1" dirty="0">
                <a:solidFill>
                  <a:srgbClr val="89C653"/>
                </a:solidFill>
              </a:rPr>
              <a:t>‘C3-H4-N2’</a:t>
            </a:r>
            <a:r>
              <a:rPr lang="en-US" sz="1200" b="1" dirty="0"/>
              <a:t>:</a:t>
            </a:r>
            <a:endParaRPr lang="en-US" sz="1200" dirty="0"/>
          </a:p>
          <a:p>
            <a:r>
              <a:rPr lang="en-US" sz="1200" dirty="0"/>
              <a:t>        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’hi’</a:t>
            </a:r>
            <a:endParaRPr lang="en-US" sz="1200" dirty="0"/>
          </a:p>
        </p:txBody>
      </p:sp>
      <p:pic>
        <p:nvPicPr>
          <p:cNvPr id="6" name="Picture 2" descr="Full structural formula">
            <a:extLst>
              <a:ext uri="{FF2B5EF4-FFF2-40B4-BE49-F238E27FC236}">
                <a16:creationId xmlns:a16="http://schemas.microsoft.com/office/drawing/2014/main" id="{83C7C9E0-B07D-4AA7-9A1F-A7F1E1EA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all-and-stick model">
            <a:extLst>
              <a:ext uri="{FF2B5EF4-FFF2-40B4-BE49-F238E27FC236}">
                <a16:creationId xmlns:a16="http://schemas.microsoft.com/office/drawing/2014/main" id="{9C850DBA-8FF4-44E9-8AD3-6E105FBE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44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hc      1.00797      H          1        hydrogen bonded to carbon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     # bonded to C</a:t>
            </a:r>
            <a:r>
              <a:rPr lang="en-US" sz="1400" dirty="0"/>
              <a:t>	</a:t>
            </a:r>
          </a:p>
          <a:p>
            <a:r>
              <a:rPr lang="en-US" sz="1400" dirty="0"/>
              <a:t>        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elements1[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]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hc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0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hw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hw</a:t>
            </a:r>
            <a:r>
              <a:rPr lang="en-US" sz="1400" b="1" dirty="0"/>
              <a:t>      1.00797      H          1        hydrogen in water (+0.41 in this model !)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formula[atom-id] == </a:t>
            </a:r>
            <a:r>
              <a:rPr lang="en-US" sz="1400" dirty="0">
                <a:solidFill>
                  <a:srgbClr val="92D050"/>
                </a:solidFill>
              </a:rPr>
              <a:t>’H2-O1’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hw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6149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     1.00782      H          1        hydrogen atom in terminal hydroxyl group on silicon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27784" y="2569477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’hos’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D9191-8B26-BDE5-DCCE-410B0371B8AA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8E007C-3FF0-4300-2775-E086F5F8BE5E}"/>
              </a:ext>
            </a:extLst>
          </p:cNvPr>
          <p:cNvGrpSpPr/>
          <p:nvPr/>
        </p:nvGrpSpPr>
        <p:grpSpPr>
          <a:xfrm>
            <a:off x="761844" y="952192"/>
            <a:ext cx="1351718" cy="1081374"/>
            <a:chOff x="761844" y="952192"/>
            <a:chExt cx="1351718" cy="10813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8B6FC3-1BD0-09EF-F2D8-6F062FC46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844" y="952192"/>
              <a:ext cx="1351718" cy="10813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E51067-7C38-9182-1C6B-B1000F1E74B9}"/>
                </a:ext>
              </a:extLst>
            </p:cNvPr>
            <p:cNvSpPr txBox="1"/>
            <p:nvPr/>
          </p:nvSpPr>
          <p:spPr>
            <a:xfrm>
              <a:off x="1600825" y="1436142"/>
              <a:ext cx="47219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86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ho2    1.00800      H          1        hydroxyl hydrogen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27784" y="2569477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’S’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’ho2’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B6FC3-1BD0-09EF-F2D8-6F062FC4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952192"/>
            <a:ext cx="1351718" cy="1081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D9191-8B26-BDE5-DCCE-410B0371B8AA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A4D41C-F9FD-26B7-3C43-01DD5C09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50" y="953160"/>
            <a:ext cx="1730503" cy="11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0F052E-6B19-CA26-FDC6-576E5549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134911"/>
            <a:ext cx="1714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91306F-0FF1-F22A-692A-4C71491676B5}"/>
              </a:ext>
            </a:extLst>
          </p:cNvPr>
          <p:cNvSpPr txBox="1"/>
          <p:nvPr/>
        </p:nvSpPr>
        <p:spPr>
          <a:xfrm>
            <a:off x="5491334" y="2268455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68A1EB2-0FA5-92F2-90AE-74331E7E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88" y="1115861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9461F-E588-547A-F5F4-4805F6F338AC}"/>
              </a:ext>
            </a:extLst>
          </p:cNvPr>
          <p:cNvSpPr txBox="1"/>
          <p:nvPr/>
        </p:nvSpPr>
        <p:spPr>
          <a:xfrm>
            <a:off x="7215153" y="2272176"/>
            <a:ext cx="18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99EF-DC55-4136-B4CD-E3B49CC6FA96}"/>
              </a:ext>
            </a:extLst>
          </p:cNvPr>
          <p:cNvSpPr txBox="1"/>
          <p:nvPr/>
        </p:nvSpPr>
        <p:spPr>
          <a:xfrm>
            <a:off x="3349846" y="2039251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2071614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      1.00797      H          1        hydrogen bonded to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0185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“hn2”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hn2    1.00800      H          1        amino hydrogen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’N’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 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’hn2’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-1" y="3861817"/>
            <a:ext cx="8933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https://chemistrytalk.org/amino-functional-group/#:~:text=An%20amino%20group%20is%20a,nitrogen%20with%20a%20lone%20pair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2645E-6977-4A88-4586-F414E188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84" y="1640524"/>
            <a:ext cx="1219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c+      12.01115      C          3        C in guanidinium group</a:t>
            </a:r>
          </a:p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cr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      12.01115      C          3        C in neutral arginine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c-       12.01115      C          3        C in charged carboxylate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c5      12.01115      C          3        sp2 aromatic carbon in 5-membered ring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cs       12.01115      C          3        sp2 aromatic carbon in 5 membered ring next to S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cp      12.01115      C          3        sp2 aromatic carbon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c_0    12.01115      C          3        carbonyl carbon of aldehydes, ketones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c_1    12.01115      C          3        carbonyl carbon of acid, ester, amide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c_2    12.01100      C          3        carbonyl carbon of carbamate, urea</a:t>
            </a:r>
          </a:p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cz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      12.01100      C          3        carbonyl carbon of carbonate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ci        12.01115      C          3        sp2 aromatic carbon in charged imidazole ring (His+)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c=       12.01115      C          3        non aromatic end doubly bonded carbon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c=1     12.01115      C          3        non aromatic, next to end doubly bonded carbon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c=2     12.01115      C          3        non aromatic doubly bonded carbon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3B94F-5611-428E-9F5F-C4320B69145E}"/>
              </a:ext>
            </a:extLst>
          </p:cNvPr>
          <p:cNvSpPr txBox="1"/>
          <p:nvPr/>
        </p:nvSpPr>
        <p:spPr>
          <a:xfrm>
            <a:off x="6972300" y="5732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15-PCFF Sp2 Carbons</a:t>
            </a:r>
          </a:p>
        </p:txBody>
      </p:sp>
    </p:spTree>
    <p:extLst>
      <p:ext uri="{BB962C8B-B14F-4D97-AF65-F5344CB8AC3E}">
        <p14:creationId xmlns:p14="http://schemas.microsoft.com/office/powerpoint/2010/main" val="3531634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hn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hn</a:t>
            </a:r>
            <a:r>
              <a:rPr lang="en-US" sz="1400" dirty="0"/>
              <a:t>      1.00797      H          1        hydrogen bonded to nitrogen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hn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0691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“h*”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h*      1.00797      H          1        hydrogen bonded to nitrogen,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’N’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’h*’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645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hsi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hsi</a:t>
            </a:r>
            <a:r>
              <a:rPr lang="en-US" sz="1400" dirty="0"/>
              <a:t>      1.00800      H         1        silane 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 </a:t>
            </a:r>
            <a:r>
              <a:rPr lang="en-US" sz="1400" dirty="0"/>
              <a:t>formula ==</a:t>
            </a:r>
            <a:r>
              <a:rPr lang="en-US" sz="1400" dirty="0">
                <a:solidFill>
                  <a:srgbClr val="92D050"/>
                </a:solidFill>
              </a:rPr>
              <a:t> ‘H4-Si1’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hsi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EE9D5-78DA-4614-4A07-3D82B118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98" y="628174"/>
            <a:ext cx="1047750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2F8A6-9D66-ED34-C927-098FDBF6BA55}"/>
              </a:ext>
            </a:extLst>
          </p:cNvPr>
          <p:cNvSpPr txBox="1"/>
          <p:nvPr/>
        </p:nvSpPr>
        <p:spPr>
          <a:xfrm>
            <a:off x="194870" y="3934918"/>
            <a:ext cx="875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https://en.wikipedia.org/wiki/Silane#:~:text=Silane%20is%20an%20inorganic%20compound,a%20precursor%20to%20elemental%20silicon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96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hs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hs</a:t>
            </a:r>
            <a:r>
              <a:rPr lang="en-US" sz="1400" dirty="0"/>
              <a:t>       1.00797      H         1        hydrogen bonded to sulfur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’S’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hs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8167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hdm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hdm</a:t>
            </a:r>
            <a:r>
              <a:rPr lang="en-US" sz="1400" dirty="0"/>
              <a:t>    1.00797     H          1        Hydrogen atom in DMF (smaller sigma to reproduce density</a:t>
            </a:r>
            <a:r>
              <a:rPr lang="en-US" sz="1400" b="1" dirty="0">
                <a:solidFill>
                  <a:srgbClr val="559F5A"/>
                </a:solidFill>
              </a:rPr>
              <a:t>)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94870" y="1768319"/>
            <a:ext cx="626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ring1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 </a:t>
            </a:r>
            <a:r>
              <a:rPr lang="en-US" sz="1400" dirty="0"/>
              <a:t>formula[atom-id] == </a:t>
            </a:r>
            <a:r>
              <a:rPr lang="en-US" sz="1400" dirty="0">
                <a:solidFill>
                  <a:srgbClr val="92D050"/>
                </a:solidFill>
              </a:rPr>
              <a:t>’C3-H7-N1-O1’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hdm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2F8A6-9D66-ED34-C927-098FDBF6BA55}"/>
              </a:ext>
            </a:extLst>
          </p:cNvPr>
          <p:cNvSpPr txBox="1"/>
          <p:nvPr/>
        </p:nvSpPr>
        <p:spPr>
          <a:xfrm>
            <a:off x="194870" y="3934918"/>
            <a:ext cx="875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https://en.wikipedia.org/wiki/Dimethylformamide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BC702-6661-88C5-0F72-8576CF0F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18" y="782063"/>
            <a:ext cx="2217763" cy="24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28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         1.00797      H         1        generic hydrogen bound to C, </a:t>
            </a:r>
            <a:r>
              <a:rPr lang="en-US" sz="1400" dirty="0" err="1"/>
              <a:t>Si,or</a:t>
            </a:r>
            <a:r>
              <a:rPr lang="en-US" sz="1400" dirty="0"/>
              <a:t> 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94870" y="1768319"/>
            <a:ext cx="626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hdm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3687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1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o_1     15.99940      O          1        oxygen in carbonyl group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oo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15.99940      O          1        oxygen in carbonyl group, carbonate only</a:t>
            </a:r>
            <a:endParaRPr lang="pt-BR" sz="1400" dirty="0"/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o=       15.99940      O          1        oxygen double bonded to O, C, S, N, P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sz="1400" b="1" dirty="0">
                <a:solidFill>
                  <a:schemeClr val="accent3">
                    <a:lumMod val="75000"/>
                  </a:schemeClr>
                </a:solidFill>
              </a:rPr>
              <a:t>o-        15.99940      O          1        partial double oxygen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237383" y="40918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PCFF 1-Connect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32456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“o_1” and “oo”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o_1     15.99940      O          1        oxygen in carbonyl group</a:t>
            </a:r>
          </a:p>
          <a:p>
            <a:r>
              <a:rPr lang="en-US" sz="1800" dirty="0"/>
              <a:t>oo       15.99940      O          1        oxygen in carbonyl group, carbonate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3436" y="1509764"/>
            <a:ext cx="70954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“O”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num of connects == 1: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o_1     15.99940      O          1        oxygen in carbonyl group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’C’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ring1 = </a:t>
            </a:r>
            <a:r>
              <a:rPr lang="en-US" sz="1600" b="1" dirty="0">
                <a:solidFill>
                  <a:srgbClr val="FFC000"/>
                </a:solidFill>
              </a:rPr>
              <a:t>0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89C653"/>
                </a:solidFill>
              </a:rPr>
              <a:t>’C’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’o_1’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oo       15.99940      O          1        oxygen in carbonyl group, carbonate only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’C’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ring1 = </a:t>
            </a:r>
            <a:r>
              <a:rPr lang="en-US" sz="1600" b="1" dirty="0">
                <a:solidFill>
                  <a:srgbClr val="FFC000"/>
                </a:solidFill>
              </a:rPr>
              <a:t>0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89C653"/>
                </a:solidFill>
              </a:rPr>
              <a:t>’O’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</a:t>
            </a:r>
            <a:r>
              <a:rPr lang="en-US" sz="1600" dirty="0" err="1">
                <a:solidFill>
                  <a:srgbClr val="92D050"/>
                </a:solidFill>
              </a:rPr>
              <a:t>oo</a:t>
            </a:r>
            <a:r>
              <a:rPr lang="en-US" sz="1600" dirty="0">
                <a:solidFill>
                  <a:srgbClr val="92D050"/>
                </a:solidFill>
              </a:rPr>
              <a:t>’</a:t>
            </a:r>
            <a:endParaRPr lang="en-US" sz="1600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FE14A46-D18B-4A20-9A5D-FCA44098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15" y="1972125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D345D-4055-4343-958C-E3F443F91DFF}"/>
              </a:ext>
            </a:extLst>
          </p:cNvPr>
          <p:cNvSpPr txBox="1"/>
          <p:nvPr/>
        </p:nvSpPr>
        <p:spPr>
          <a:xfrm>
            <a:off x="8114211" y="2133858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8196" name="Picture 4" descr="Simple, localised Lewis structure of the carbonate ion">
            <a:extLst>
              <a:ext uri="{FF2B5EF4-FFF2-40B4-BE49-F238E27FC236}">
                <a16:creationId xmlns:a16="http://schemas.microsoft.com/office/drawing/2014/main" id="{95DFD075-475F-4837-A7F2-F2693D47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63" y="3361221"/>
            <a:ext cx="1854201" cy="130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C9558-2A7D-4EB9-A3C4-E2F5E366EA78}"/>
              </a:ext>
            </a:extLst>
          </p:cNvPr>
          <p:cNvSpPr txBox="1"/>
          <p:nvPr/>
        </p:nvSpPr>
        <p:spPr>
          <a:xfrm>
            <a:off x="8049451" y="3764205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carbonate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58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“o=”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o=       15.99940      O          1        oxygen double bonded to O, C, S, N, 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2329" y="1891052"/>
            <a:ext cx="8621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’C’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/>
              <a:t> type1 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’O’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’S’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’P’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o=‘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74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“o-”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o-        15.99940       O          1        partial double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2329" y="1891052"/>
            <a:ext cx="8621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‘O’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o-‘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6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57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       12.01115      C          3        C in guanidinium group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5F1E-923F-4063-BCDC-D3AF3C64A627}"/>
              </a:ext>
            </a:extLst>
          </p:cNvPr>
          <p:cNvSpPr txBox="1"/>
          <p:nvPr/>
        </p:nvSpPr>
        <p:spPr>
          <a:xfrm>
            <a:off x="-69998" y="4452222"/>
            <a:ext cx="454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https://en.wikipedia.org/wiki/Guanidine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3232605"/>
            <a:ext cx="906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Guanidinium group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’C1-H5-N3’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’c+’</a:t>
            </a:r>
            <a:endParaRPr lang="en-US" sz="1400" dirty="0"/>
          </a:p>
        </p:txBody>
      </p:sp>
      <p:pic>
        <p:nvPicPr>
          <p:cNvPr id="12" name="Picture 2" descr="Skeletal formula of guanidine with the implicit carbon shown, and all explicit hydrogens added.">
            <a:extLst>
              <a:ext uri="{FF2B5EF4-FFF2-40B4-BE49-F238E27FC236}">
                <a16:creationId xmlns:a16="http://schemas.microsoft.com/office/drawing/2014/main" id="{34C8E7A7-9F83-F67B-15AF-B19DADB5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163" y="956788"/>
            <a:ext cx="2113433" cy="19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08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2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accent3">
                    <a:lumMod val="75000"/>
                  </a:schemeClr>
                </a:solidFill>
              </a:rPr>
              <a:t>o*        15.99940      O           2       oxygen in water</a:t>
            </a:r>
          </a:p>
          <a:p>
            <a:r>
              <a:rPr lang="it-IT" sz="1600" b="1" dirty="0">
                <a:solidFill>
                  <a:schemeClr val="accent3">
                    <a:lumMod val="75000"/>
                  </a:schemeClr>
                </a:solidFill>
              </a:rPr>
              <a:t>oz        15.99940      O           2       ester oxygen in carbonate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o_2     15.99940      O           2       ester oxygen</a:t>
            </a:r>
          </a:p>
          <a:p>
            <a:r>
              <a:rPr lang="en-US" sz="1600" dirty="0"/>
              <a:t>oe       15.99940      O          2        sp3 oxygen  in ester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oc       15.99940      O          2        sp3 oxygen  in ether or acetals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o3e     15.99940       O          2        sp3 oxygen  in three membered ring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o4e     15.99940       O          2        sp3 oxygen  in  four  membered ring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op       15.99940        O          2        sp2 aromatic in 5 membered ring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osh     15.99491      O          2        oxygen atom in terminal hydroxyl group on silicon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osi      16.00000      O          2        siloxane oxygen</a:t>
            </a:r>
          </a:p>
          <a:p>
            <a:r>
              <a:rPr lang="en-US" sz="1600" dirty="0"/>
              <a:t>oss      15.99491      O          2        oxygen atom between two </a:t>
            </a:r>
            <a:r>
              <a:rPr lang="en-US" sz="1600" dirty="0" err="1"/>
              <a:t>silicons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oh       15.99940      O          2        oxygen bonded to hydrogen</a:t>
            </a:r>
          </a:p>
          <a:p>
            <a:r>
              <a:rPr lang="pt-BR" sz="1600" b="1" dirty="0">
                <a:solidFill>
                  <a:schemeClr val="accent3">
                    <a:lumMod val="75000"/>
                  </a:schemeClr>
                </a:solidFill>
              </a:rPr>
              <a:t>o         15.99940      O          2        generic SP3 oxygen </a:t>
            </a:r>
          </a:p>
          <a:p>
            <a:endParaRPr lang="en-US" sz="1600" dirty="0"/>
          </a:p>
          <a:p>
            <a:r>
              <a:rPr lang="en-US" sz="1600" strike="sngStrike" dirty="0"/>
              <a:t>oah     15.99491      O          2        oxygen atom in terminal hydroxyl group on </a:t>
            </a:r>
            <a:r>
              <a:rPr lang="en-US" sz="1600" strike="sngStrike" dirty="0" err="1"/>
              <a:t>aluminium</a:t>
            </a:r>
            <a:endParaRPr lang="en-US" sz="1600" strike="sngStrike" dirty="0"/>
          </a:p>
          <a:p>
            <a:r>
              <a:rPr lang="en-US" sz="1600" strike="sngStrike" dirty="0"/>
              <a:t>oas     15.99491      O          2        oxygen atom between </a:t>
            </a:r>
            <a:r>
              <a:rPr lang="en-US" sz="1600" strike="sngStrike" dirty="0" err="1"/>
              <a:t>aluminium</a:t>
            </a:r>
            <a:r>
              <a:rPr lang="en-US" sz="1600" strike="sngStrike" dirty="0"/>
              <a:t> and silicon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6388100" y="33271"/>
            <a:ext cx="290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PCFF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2963279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“o*”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o*       15.99940       O          2        oxygen in water (-0.82 in this </a:t>
            </a:r>
            <a:r>
              <a:rPr lang="en-US" sz="1800" dirty="0" err="1"/>
              <a:t>moddel</a:t>
            </a:r>
            <a:r>
              <a:rPr lang="en-US" sz="1800" dirty="0"/>
              <a:t> !)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136468" y="3188548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formula == </a:t>
            </a:r>
            <a:r>
              <a:rPr lang="en-US" sz="1800" dirty="0">
                <a:solidFill>
                  <a:srgbClr val="92D050"/>
                </a:solidFill>
              </a:rPr>
              <a:t>’H2-O1’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’o*’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D8EC4B-C9BB-4507-8586-7233B6E2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86" y="1644920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962237-D624-43ED-A972-E7DC3D16A293}"/>
              </a:ext>
            </a:extLst>
          </p:cNvPr>
          <p:cNvSpPr txBox="1"/>
          <p:nvPr/>
        </p:nvSpPr>
        <p:spPr>
          <a:xfrm>
            <a:off x="-1" y="4275738"/>
            <a:ext cx="43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https://en.wikipedia.org/wiki/Water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960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“oz”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oz       15.99940      O          2        ester oxygen in carbonate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E39865-2DD2-4B50-96FF-4C2DE3DB1002}"/>
              </a:ext>
            </a:extLst>
          </p:cNvPr>
          <p:cNvGrpSpPr/>
          <p:nvPr/>
        </p:nvGrpSpPr>
        <p:grpSpPr>
          <a:xfrm>
            <a:off x="200254" y="1153411"/>
            <a:ext cx="1815824" cy="1418339"/>
            <a:chOff x="2155919" y="1313078"/>
            <a:chExt cx="1815824" cy="1418339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F66891B8-D406-464E-9D8B-DCAC02AB7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919" y="1313078"/>
              <a:ext cx="1815824" cy="141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641CA3-74E1-4AF5-863D-EEC2C476559E}"/>
                </a:ext>
              </a:extLst>
            </p:cNvPr>
            <p:cNvSpPr/>
            <p:nvPr/>
          </p:nvSpPr>
          <p:spPr>
            <a:xfrm flipH="1">
              <a:off x="2932610" y="1395183"/>
              <a:ext cx="377099" cy="1254128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096845-69DE-4D5E-B7B7-57F1AB8DAFBC}"/>
              </a:ext>
            </a:extLst>
          </p:cNvPr>
          <p:cNvGrpSpPr/>
          <p:nvPr/>
        </p:nvGrpSpPr>
        <p:grpSpPr>
          <a:xfrm>
            <a:off x="2474882" y="1366556"/>
            <a:ext cx="2752613" cy="1114142"/>
            <a:chOff x="3101947" y="1303887"/>
            <a:chExt cx="2752613" cy="1114142"/>
          </a:xfrm>
        </p:grpSpPr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6B0B7EAC-AF28-443E-9BC6-CC663B342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47" y="1303887"/>
              <a:ext cx="2752613" cy="1073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04C058-B980-4701-A0D3-9BBF3FA09549}"/>
                </a:ext>
              </a:extLst>
            </p:cNvPr>
            <p:cNvSpPr/>
            <p:nvPr/>
          </p:nvSpPr>
          <p:spPr>
            <a:xfrm rot="16200000" flipH="1">
              <a:off x="3846126" y="2013016"/>
              <a:ext cx="410077" cy="399949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F34A8-235D-472F-9EAD-206ABDFD0A10}"/>
              </a:ext>
            </a:extLst>
          </p:cNvPr>
          <p:cNvGrpSpPr/>
          <p:nvPr/>
        </p:nvGrpSpPr>
        <p:grpSpPr>
          <a:xfrm>
            <a:off x="5780601" y="1397070"/>
            <a:ext cx="3043903" cy="1092575"/>
            <a:chOff x="5780601" y="1397070"/>
            <a:chExt cx="3043903" cy="1092575"/>
          </a:xfrm>
        </p:grpSpPr>
        <p:pic>
          <p:nvPicPr>
            <p:cNvPr id="9222" name="Picture 6">
              <a:extLst>
                <a:ext uri="{FF2B5EF4-FFF2-40B4-BE49-F238E27FC236}">
                  <a16:creationId xmlns:a16="http://schemas.microsoft.com/office/drawing/2014/main" id="{A854CC8C-CA83-46C6-8FB3-14DE87C21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601" y="1397070"/>
              <a:ext cx="3043903" cy="109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A6EC51-3A63-40B9-8AC4-5637B0B506A4}"/>
                </a:ext>
              </a:extLst>
            </p:cNvPr>
            <p:cNvSpPr/>
            <p:nvPr/>
          </p:nvSpPr>
          <p:spPr>
            <a:xfrm rot="16200000" flipH="1">
              <a:off x="7093041" y="1653070"/>
              <a:ext cx="419023" cy="1254128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7242A7-56AD-4BD6-9D4F-6F4F8B84BB68}"/>
              </a:ext>
            </a:extLst>
          </p:cNvPr>
          <p:cNvSpPr txBox="1"/>
          <p:nvPr/>
        </p:nvSpPr>
        <p:spPr>
          <a:xfrm>
            <a:off x="0" y="4275124"/>
            <a:ext cx="86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https://en.wikipedia.org/wiki/Carbonate_ester#/media/File:Diphenyl_carbonate.png</a:t>
            </a:r>
            <a:endParaRPr lang="en-US" dirty="0"/>
          </a:p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883391-97F9-FAC8-4EA4-FA08EDFAEA78}"/>
              </a:ext>
            </a:extLst>
          </p:cNvPr>
          <p:cNvSpPr/>
          <p:nvPr/>
        </p:nvSpPr>
        <p:spPr>
          <a:xfrm>
            <a:off x="3680642" y="1326222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0BA0C2-C544-2743-0100-345E18D8E233}"/>
              </a:ext>
            </a:extLst>
          </p:cNvPr>
          <p:cNvSpPr/>
          <p:nvPr/>
        </p:nvSpPr>
        <p:spPr>
          <a:xfrm>
            <a:off x="4084692" y="2127142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010C9-7819-C168-C3FA-5A4E963EE037}"/>
              </a:ext>
            </a:extLst>
          </p:cNvPr>
          <p:cNvSpPr txBox="1"/>
          <p:nvPr/>
        </p:nvSpPr>
        <p:spPr>
          <a:xfrm>
            <a:off x="70385" y="3491257"/>
            <a:ext cx="995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all</a:t>
            </a:r>
            <a:r>
              <a:rPr lang="en-US" sz="1200" dirty="0"/>
              <a:t>(rings1)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if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’oz’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9249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“o_2” or “oe”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o_2     15.99940      O          2        ester oxygen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D5DBA-AA91-4BD8-A7ED-12366AA150FF}"/>
              </a:ext>
            </a:extLst>
          </p:cNvPr>
          <p:cNvSpPr txBox="1"/>
          <p:nvPr/>
        </p:nvSpPr>
        <p:spPr>
          <a:xfrm>
            <a:off x="-34547" y="4161495"/>
            <a:ext cx="8731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https://en.wikipedia.org/wiki/Ester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https://chem.libretexts.org/Courses/Athabasca_University/Chemistry_350%3A_Organic_Chemistry_I/01%3A_Structure_and_Bonding/1.11%3A_Hybridization_of_Nitrogen_Oxygen_Phosphorus_and_Sulfur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F22D2-0032-45EE-B58E-60131D5D49D1}"/>
              </a:ext>
            </a:extLst>
          </p:cNvPr>
          <p:cNvSpPr txBox="1"/>
          <p:nvPr/>
        </p:nvSpPr>
        <p:spPr>
          <a:xfrm>
            <a:off x="-1" y="3674090"/>
            <a:ext cx="9958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/>
              <a:t>ring_size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type1 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ring1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type2 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ring2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>
                <a:solidFill>
                  <a:srgbClr val="00AEED"/>
                </a:solidFill>
              </a:rPr>
              <a:t>count_2ndneigh_elemringnb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, 0, 1)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’o_2’</a:t>
            </a:r>
            <a:endParaRPr lang="en-US" sz="1000" dirty="0"/>
          </a:p>
          <a:p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4562EB-8F13-4129-9239-0C3E214F7FEF}"/>
              </a:ext>
            </a:extLst>
          </p:cNvPr>
          <p:cNvGrpSpPr/>
          <p:nvPr/>
        </p:nvGrpSpPr>
        <p:grpSpPr>
          <a:xfrm>
            <a:off x="-71532" y="1037406"/>
            <a:ext cx="4643532" cy="1503862"/>
            <a:chOff x="914400" y="1268817"/>
            <a:chExt cx="4643532" cy="1503862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1AE45727-831C-4398-B8BC-737ACCBC3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68817"/>
              <a:ext cx="1682157" cy="1291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C80254E0-64F3-4065-86CC-A6418ED5D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783" y="1268817"/>
              <a:ext cx="2005149" cy="1503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0DCEB6-4A23-43BD-944E-CE3C767583EF}"/>
                </a:ext>
              </a:extLst>
            </p:cNvPr>
            <p:cNvSpPr/>
            <p:nvPr/>
          </p:nvSpPr>
          <p:spPr>
            <a:xfrm flipH="1">
              <a:off x="4336746" y="1974411"/>
              <a:ext cx="395403" cy="32934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B0AF3-D389-4F29-BE22-92771F067380}"/>
                </a:ext>
              </a:extLst>
            </p:cNvPr>
            <p:cNvSpPr/>
            <p:nvPr/>
          </p:nvSpPr>
          <p:spPr>
            <a:xfrm flipH="1">
              <a:off x="1909019" y="2058799"/>
              <a:ext cx="592517" cy="487139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9CD2FAD-C175-48FA-AFBF-6B4ADB4BD2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501537" y="1809738"/>
              <a:ext cx="1638095" cy="4926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3B492C-60FD-4746-A058-56CA7F5B18BA}"/>
              </a:ext>
            </a:extLst>
          </p:cNvPr>
          <p:cNvSpPr txBox="1"/>
          <p:nvPr/>
        </p:nvSpPr>
        <p:spPr>
          <a:xfrm>
            <a:off x="849565" y="1394872"/>
            <a:ext cx="2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Ester Oxygen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8D7FB4-8077-483A-ACC8-DD0F754782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85" r="24641" b="7422"/>
          <a:stretch/>
        </p:blipFill>
        <p:spPr>
          <a:xfrm>
            <a:off x="7062753" y="261052"/>
            <a:ext cx="1774270" cy="21075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09775C-4FFF-4CB8-986C-6CB039987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264" y="2364600"/>
            <a:ext cx="2081247" cy="25197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D4CAF53-7367-543A-4778-42584F25DC1B}"/>
              </a:ext>
            </a:extLst>
          </p:cNvPr>
          <p:cNvSpPr/>
          <p:nvPr/>
        </p:nvSpPr>
        <p:spPr>
          <a:xfrm>
            <a:off x="3680642" y="119144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F8562-3F7B-41A5-1ECC-1322741BAC07}"/>
              </a:ext>
            </a:extLst>
          </p:cNvPr>
          <p:cNvSpPr txBox="1"/>
          <p:nvPr/>
        </p:nvSpPr>
        <p:spPr>
          <a:xfrm>
            <a:off x="70385" y="2843093"/>
            <a:ext cx="995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all</a:t>
            </a:r>
            <a:r>
              <a:rPr lang="en-US" sz="1200" dirty="0"/>
              <a:t>(rings1)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if </a:t>
            </a:r>
            <a:r>
              <a:rPr lang="en-US" sz="1200" dirty="0"/>
              <a:t>elements2.count(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’o_2’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CDD988-9715-3EC3-EF33-9A19119B509C}"/>
              </a:ext>
            </a:extLst>
          </p:cNvPr>
          <p:cNvSpPr/>
          <p:nvPr/>
        </p:nvSpPr>
        <p:spPr>
          <a:xfrm>
            <a:off x="3974340" y="1741614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C5B5B8-3521-05E3-98AB-F0F9D0322167}"/>
              </a:ext>
            </a:extLst>
          </p:cNvPr>
          <p:cNvSpPr/>
          <p:nvPr/>
        </p:nvSpPr>
        <p:spPr>
          <a:xfrm>
            <a:off x="2795550" y="172131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4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“oc” or “oe”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C9CD8C-FB9F-4FC9-9DF5-532BC108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4" y="16914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D07C6-97A6-4F5F-81B1-ABE1A0E1BE40}"/>
              </a:ext>
            </a:extLst>
          </p:cNvPr>
          <p:cNvSpPr txBox="1"/>
          <p:nvPr/>
        </p:nvSpPr>
        <p:spPr>
          <a:xfrm>
            <a:off x="241264" y="746846"/>
            <a:ext cx="180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Ether: R–O–R′, where R and R′ represent the alkyl or aryl groups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0" y="3912319"/>
            <a:ext cx="44747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https://en.wikipedia.org/wiki/Ether</a:t>
            </a:r>
            <a:endParaRPr lang="en-US" sz="1400" dirty="0"/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https://en.wikipedia.org/wiki/Alkyl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5"/>
              </a:rPr>
              <a:t>https://en.wikipedia.org/wiki/Acetal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48C944-9319-4966-970A-7CEA035E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4" y="2270151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AE3EB-F47E-4B0A-BDE7-53656667E3BD}"/>
              </a:ext>
            </a:extLst>
          </p:cNvPr>
          <p:cNvSpPr txBox="1"/>
          <p:nvPr/>
        </p:nvSpPr>
        <p:spPr>
          <a:xfrm>
            <a:off x="343603" y="310003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alkyl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B00383E-6E4B-45E6-87AA-15BE7724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29" y="2102995"/>
            <a:ext cx="15657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B6A573-BD0D-4CD4-AA53-9F767616EA53}"/>
              </a:ext>
            </a:extLst>
          </p:cNvPr>
          <p:cNvSpPr txBox="1"/>
          <p:nvPr/>
        </p:nvSpPr>
        <p:spPr>
          <a:xfrm>
            <a:off x="2432535" y="242688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aryl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139950" y="449274"/>
            <a:ext cx="727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oc       15.99940      O          2        sp3 oxygen  in ether or acetals</a:t>
            </a:r>
          </a:p>
          <a:p>
            <a:r>
              <a:rPr lang="en-US" sz="1800" dirty="0"/>
              <a:t>oe        15.99940      O          2        sp3 oxygen  in ester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87D3-A715-8A11-DB5D-E660B11A8C28}"/>
              </a:ext>
            </a:extLst>
          </p:cNvPr>
          <p:cNvSpPr txBox="1"/>
          <p:nvPr/>
        </p:nvSpPr>
        <p:spPr>
          <a:xfrm>
            <a:off x="2049047" y="2924079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’oc’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BBFD6-AF8C-AD42-6040-B3E56D9B2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819" y="1252432"/>
            <a:ext cx="2095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182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“o3e”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o3e     15.99940      O          2        sp3 oxygen  in three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205927" y="208231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’o3e’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29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“o4e”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o4e     15.99940      O          2        sp3 oxygen  in  four  membered 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64AA9-FF0F-A48F-AE86-DFCA26D84554}"/>
              </a:ext>
            </a:extLst>
          </p:cNvPr>
          <p:cNvSpPr txBox="1"/>
          <p:nvPr/>
        </p:nvSpPr>
        <p:spPr>
          <a:xfrm>
            <a:off x="2205927" y="208231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’o4e’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81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05100" y="43377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op       15.99940      O          2        sp2 aromatic in 5 membered ring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D59B7BC-9184-4643-9946-C89B58080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2490" y="1089378"/>
          <a:ext cx="3612986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62810" imgH="1837416" progId="ChemDraw.Document.6.0">
                  <p:embed/>
                </p:oleObj>
              </mc:Choice>
              <mc:Fallback>
                <p:oleObj name="CS ChemDraw Drawing" r:id="rId2" imgW="4062810" imgH="1837416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48FA45E-933A-495F-98A9-B3A7D5730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490" y="1089378"/>
                        <a:ext cx="3612986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25D635-F1E4-457C-B16A-2E87C3364C10}"/>
              </a:ext>
            </a:extLst>
          </p:cNvPr>
          <p:cNvSpPr/>
          <p:nvPr/>
        </p:nvSpPr>
        <p:spPr>
          <a:xfrm>
            <a:off x="3812058" y="1489660"/>
            <a:ext cx="1593850" cy="969433"/>
          </a:xfrm>
          <a:custGeom>
            <a:avLst/>
            <a:gdLst>
              <a:gd name="connsiteX0" fmla="*/ 381000 w 1593850"/>
              <a:gd name="connsiteY0" fmla="*/ 82550 h 969433"/>
              <a:gd name="connsiteX1" fmla="*/ 234950 w 1593850"/>
              <a:gd name="connsiteY1" fmla="*/ 50800 h 969433"/>
              <a:gd name="connsiteX2" fmla="*/ 133350 w 1593850"/>
              <a:gd name="connsiteY2" fmla="*/ 44450 h 969433"/>
              <a:gd name="connsiteX3" fmla="*/ 101600 w 1593850"/>
              <a:gd name="connsiteY3" fmla="*/ 38100 h 969433"/>
              <a:gd name="connsiteX4" fmla="*/ 63500 w 1593850"/>
              <a:gd name="connsiteY4" fmla="*/ 57150 h 969433"/>
              <a:gd name="connsiteX5" fmla="*/ 19050 w 1593850"/>
              <a:gd name="connsiteY5" fmla="*/ 114300 h 969433"/>
              <a:gd name="connsiteX6" fmla="*/ 6350 w 1593850"/>
              <a:gd name="connsiteY6" fmla="*/ 196850 h 969433"/>
              <a:gd name="connsiteX7" fmla="*/ 0 w 1593850"/>
              <a:gd name="connsiteY7" fmla="*/ 215900 h 969433"/>
              <a:gd name="connsiteX8" fmla="*/ 6350 w 1593850"/>
              <a:gd name="connsiteY8" fmla="*/ 285750 h 969433"/>
              <a:gd name="connsiteX9" fmla="*/ 44450 w 1593850"/>
              <a:gd name="connsiteY9" fmla="*/ 355600 h 969433"/>
              <a:gd name="connsiteX10" fmla="*/ 95250 w 1593850"/>
              <a:gd name="connsiteY10" fmla="*/ 406400 h 969433"/>
              <a:gd name="connsiteX11" fmla="*/ 158750 w 1593850"/>
              <a:gd name="connsiteY11" fmla="*/ 450850 h 969433"/>
              <a:gd name="connsiteX12" fmla="*/ 203200 w 1593850"/>
              <a:gd name="connsiteY12" fmla="*/ 476250 h 969433"/>
              <a:gd name="connsiteX13" fmla="*/ 222250 w 1593850"/>
              <a:gd name="connsiteY13" fmla="*/ 501650 h 969433"/>
              <a:gd name="connsiteX14" fmla="*/ 260350 w 1593850"/>
              <a:gd name="connsiteY14" fmla="*/ 533400 h 969433"/>
              <a:gd name="connsiteX15" fmla="*/ 285750 w 1593850"/>
              <a:gd name="connsiteY15" fmla="*/ 571500 h 969433"/>
              <a:gd name="connsiteX16" fmla="*/ 298450 w 1593850"/>
              <a:gd name="connsiteY16" fmla="*/ 590550 h 969433"/>
              <a:gd name="connsiteX17" fmla="*/ 317500 w 1593850"/>
              <a:gd name="connsiteY17" fmla="*/ 615950 h 969433"/>
              <a:gd name="connsiteX18" fmla="*/ 330200 w 1593850"/>
              <a:gd name="connsiteY18" fmla="*/ 641350 h 969433"/>
              <a:gd name="connsiteX19" fmla="*/ 374650 w 1593850"/>
              <a:gd name="connsiteY19" fmla="*/ 704850 h 969433"/>
              <a:gd name="connsiteX20" fmla="*/ 406400 w 1593850"/>
              <a:gd name="connsiteY20" fmla="*/ 762000 h 969433"/>
              <a:gd name="connsiteX21" fmla="*/ 450850 w 1593850"/>
              <a:gd name="connsiteY21" fmla="*/ 806450 h 969433"/>
              <a:gd name="connsiteX22" fmla="*/ 508000 w 1593850"/>
              <a:gd name="connsiteY22" fmla="*/ 876300 h 969433"/>
              <a:gd name="connsiteX23" fmla="*/ 527050 w 1593850"/>
              <a:gd name="connsiteY23" fmla="*/ 895350 h 969433"/>
              <a:gd name="connsiteX24" fmla="*/ 546100 w 1593850"/>
              <a:gd name="connsiteY24" fmla="*/ 901700 h 969433"/>
              <a:gd name="connsiteX25" fmla="*/ 565150 w 1593850"/>
              <a:gd name="connsiteY25" fmla="*/ 914400 h 969433"/>
              <a:gd name="connsiteX26" fmla="*/ 609600 w 1593850"/>
              <a:gd name="connsiteY26" fmla="*/ 933450 h 969433"/>
              <a:gd name="connsiteX27" fmla="*/ 654050 w 1593850"/>
              <a:gd name="connsiteY27" fmla="*/ 946150 h 969433"/>
              <a:gd name="connsiteX28" fmla="*/ 723900 w 1593850"/>
              <a:gd name="connsiteY28" fmla="*/ 952500 h 969433"/>
              <a:gd name="connsiteX29" fmla="*/ 863600 w 1593850"/>
              <a:gd name="connsiteY29" fmla="*/ 965200 h 969433"/>
              <a:gd name="connsiteX30" fmla="*/ 1054100 w 1593850"/>
              <a:gd name="connsiteY30" fmla="*/ 939800 h 969433"/>
              <a:gd name="connsiteX31" fmla="*/ 1073150 w 1593850"/>
              <a:gd name="connsiteY31" fmla="*/ 927100 h 969433"/>
              <a:gd name="connsiteX32" fmla="*/ 1079500 w 1593850"/>
              <a:gd name="connsiteY32" fmla="*/ 908050 h 969433"/>
              <a:gd name="connsiteX33" fmla="*/ 1123950 w 1593850"/>
              <a:gd name="connsiteY33" fmla="*/ 857250 h 969433"/>
              <a:gd name="connsiteX34" fmla="*/ 1130300 w 1593850"/>
              <a:gd name="connsiteY34" fmla="*/ 838200 h 969433"/>
              <a:gd name="connsiteX35" fmla="*/ 1136650 w 1593850"/>
              <a:gd name="connsiteY35" fmla="*/ 812800 h 969433"/>
              <a:gd name="connsiteX36" fmla="*/ 1168400 w 1593850"/>
              <a:gd name="connsiteY36" fmla="*/ 768350 h 969433"/>
              <a:gd name="connsiteX37" fmla="*/ 1187450 w 1593850"/>
              <a:gd name="connsiteY37" fmla="*/ 749300 h 969433"/>
              <a:gd name="connsiteX38" fmla="*/ 1257300 w 1593850"/>
              <a:gd name="connsiteY38" fmla="*/ 654050 h 969433"/>
              <a:gd name="connsiteX39" fmla="*/ 1282700 w 1593850"/>
              <a:gd name="connsiteY39" fmla="*/ 641350 h 969433"/>
              <a:gd name="connsiteX40" fmla="*/ 1308100 w 1593850"/>
              <a:gd name="connsiteY40" fmla="*/ 615950 h 969433"/>
              <a:gd name="connsiteX41" fmla="*/ 1377950 w 1593850"/>
              <a:gd name="connsiteY41" fmla="*/ 584200 h 969433"/>
              <a:gd name="connsiteX42" fmla="*/ 1422400 w 1593850"/>
              <a:gd name="connsiteY42" fmla="*/ 558800 h 969433"/>
              <a:gd name="connsiteX43" fmla="*/ 1447800 w 1593850"/>
              <a:gd name="connsiteY43" fmla="*/ 546100 h 969433"/>
              <a:gd name="connsiteX44" fmla="*/ 1485900 w 1593850"/>
              <a:gd name="connsiteY44" fmla="*/ 520700 h 969433"/>
              <a:gd name="connsiteX45" fmla="*/ 1524000 w 1593850"/>
              <a:gd name="connsiteY45" fmla="*/ 476250 h 969433"/>
              <a:gd name="connsiteX46" fmla="*/ 1549400 w 1593850"/>
              <a:gd name="connsiteY46" fmla="*/ 457200 h 969433"/>
              <a:gd name="connsiteX47" fmla="*/ 1568450 w 1593850"/>
              <a:gd name="connsiteY47" fmla="*/ 425450 h 969433"/>
              <a:gd name="connsiteX48" fmla="*/ 1581150 w 1593850"/>
              <a:gd name="connsiteY48" fmla="*/ 381000 h 969433"/>
              <a:gd name="connsiteX49" fmla="*/ 1593850 w 1593850"/>
              <a:gd name="connsiteY49" fmla="*/ 349250 h 969433"/>
              <a:gd name="connsiteX50" fmla="*/ 1587500 w 1593850"/>
              <a:gd name="connsiteY50" fmla="*/ 228600 h 969433"/>
              <a:gd name="connsiteX51" fmla="*/ 1581150 w 1593850"/>
              <a:gd name="connsiteY51" fmla="*/ 209550 h 969433"/>
              <a:gd name="connsiteX52" fmla="*/ 1568450 w 1593850"/>
              <a:gd name="connsiteY52" fmla="*/ 190500 h 969433"/>
              <a:gd name="connsiteX53" fmla="*/ 1549400 w 1593850"/>
              <a:gd name="connsiteY53" fmla="*/ 139700 h 969433"/>
              <a:gd name="connsiteX54" fmla="*/ 1504950 w 1593850"/>
              <a:gd name="connsiteY54" fmla="*/ 133350 h 969433"/>
              <a:gd name="connsiteX55" fmla="*/ 1454150 w 1593850"/>
              <a:gd name="connsiteY55" fmla="*/ 120650 h 969433"/>
              <a:gd name="connsiteX56" fmla="*/ 1371600 w 1593850"/>
              <a:gd name="connsiteY56" fmla="*/ 88900 h 969433"/>
              <a:gd name="connsiteX57" fmla="*/ 1346200 w 1593850"/>
              <a:gd name="connsiteY57" fmla="*/ 82550 h 969433"/>
              <a:gd name="connsiteX58" fmla="*/ 1282700 w 1593850"/>
              <a:gd name="connsiteY58" fmla="*/ 57150 h 969433"/>
              <a:gd name="connsiteX59" fmla="*/ 1200150 w 1593850"/>
              <a:gd name="connsiteY59" fmla="*/ 44450 h 969433"/>
              <a:gd name="connsiteX60" fmla="*/ 1181100 w 1593850"/>
              <a:gd name="connsiteY60" fmla="*/ 31750 h 969433"/>
              <a:gd name="connsiteX61" fmla="*/ 1136650 w 1593850"/>
              <a:gd name="connsiteY61" fmla="*/ 12700 h 969433"/>
              <a:gd name="connsiteX62" fmla="*/ 1098550 w 1593850"/>
              <a:gd name="connsiteY62" fmla="*/ 6350 h 969433"/>
              <a:gd name="connsiteX63" fmla="*/ 1073150 w 1593850"/>
              <a:gd name="connsiteY63" fmla="*/ 0 h 969433"/>
              <a:gd name="connsiteX64" fmla="*/ 958850 w 1593850"/>
              <a:gd name="connsiteY64" fmla="*/ 6350 h 969433"/>
              <a:gd name="connsiteX65" fmla="*/ 869950 w 1593850"/>
              <a:gd name="connsiteY65" fmla="*/ 19050 h 969433"/>
              <a:gd name="connsiteX66" fmla="*/ 844550 w 1593850"/>
              <a:gd name="connsiteY66" fmla="*/ 25400 h 969433"/>
              <a:gd name="connsiteX67" fmla="*/ 787400 w 1593850"/>
              <a:gd name="connsiteY67" fmla="*/ 31750 h 969433"/>
              <a:gd name="connsiteX68" fmla="*/ 679450 w 1593850"/>
              <a:gd name="connsiteY68" fmla="*/ 44450 h 969433"/>
              <a:gd name="connsiteX69" fmla="*/ 596900 w 1593850"/>
              <a:gd name="connsiteY69" fmla="*/ 57150 h 969433"/>
              <a:gd name="connsiteX70" fmla="*/ 546100 w 1593850"/>
              <a:gd name="connsiteY70" fmla="*/ 63500 h 969433"/>
              <a:gd name="connsiteX71" fmla="*/ 501650 w 1593850"/>
              <a:gd name="connsiteY71" fmla="*/ 69850 h 969433"/>
              <a:gd name="connsiteX72" fmla="*/ 381000 w 1593850"/>
              <a:gd name="connsiteY72" fmla="*/ 82550 h 9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3850" h="969433">
                <a:moveTo>
                  <a:pt x="381000" y="82550"/>
                </a:moveTo>
                <a:cubicBezTo>
                  <a:pt x="336550" y="79375"/>
                  <a:pt x="324528" y="61658"/>
                  <a:pt x="234950" y="50800"/>
                </a:cubicBezTo>
                <a:cubicBezTo>
                  <a:pt x="201264" y="46717"/>
                  <a:pt x="167217" y="46567"/>
                  <a:pt x="133350" y="44450"/>
                </a:cubicBezTo>
                <a:cubicBezTo>
                  <a:pt x="122767" y="42333"/>
                  <a:pt x="112393" y="38100"/>
                  <a:pt x="101600" y="38100"/>
                </a:cubicBezTo>
                <a:cubicBezTo>
                  <a:pt x="91783" y="38100"/>
                  <a:pt x="69337" y="50729"/>
                  <a:pt x="63500" y="57150"/>
                </a:cubicBezTo>
                <a:cubicBezTo>
                  <a:pt x="47266" y="75008"/>
                  <a:pt x="19050" y="114300"/>
                  <a:pt x="19050" y="114300"/>
                </a:cubicBezTo>
                <a:cubicBezTo>
                  <a:pt x="3765" y="160154"/>
                  <a:pt x="20382" y="105642"/>
                  <a:pt x="6350" y="196850"/>
                </a:cubicBezTo>
                <a:cubicBezTo>
                  <a:pt x="5332" y="203466"/>
                  <a:pt x="2117" y="209550"/>
                  <a:pt x="0" y="215900"/>
                </a:cubicBezTo>
                <a:cubicBezTo>
                  <a:pt x="2117" y="239183"/>
                  <a:pt x="400" y="263140"/>
                  <a:pt x="6350" y="285750"/>
                </a:cubicBezTo>
                <a:cubicBezTo>
                  <a:pt x="7428" y="289845"/>
                  <a:pt x="32429" y="342377"/>
                  <a:pt x="44450" y="355600"/>
                </a:cubicBezTo>
                <a:cubicBezTo>
                  <a:pt x="60559" y="373320"/>
                  <a:pt x="75632" y="392667"/>
                  <a:pt x="95250" y="406400"/>
                </a:cubicBezTo>
                <a:cubicBezTo>
                  <a:pt x="116417" y="421217"/>
                  <a:pt x="135640" y="439295"/>
                  <a:pt x="158750" y="450850"/>
                </a:cubicBezTo>
                <a:cubicBezTo>
                  <a:pt x="168711" y="455830"/>
                  <a:pt x="194225" y="467275"/>
                  <a:pt x="203200" y="476250"/>
                </a:cubicBezTo>
                <a:cubicBezTo>
                  <a:pt x="210684" y="483734"/>
                  <a:pt x="215362" y="493615"/>
                  <a:pt x="222250" y="501650"/>
                </a:cubicBezTo>
                <a:cubicBezTo>
                  <a:pt x="238548" y="520664"/>
                  <a:pt x="240753" y="520335"/>
                  <a:pt x="260350" y="533400"/>
                </a:cubicBezTo>
                <a:lnTo>
                  <a:pt x="285750" y="571500"/>
                </a:lnTo>
                <a:cubicBezTo>
                  <a:pt x="289983" y="577850"/>
                  <a:pt x="293871" y="584445"/>
                  <a:pt x="298450" y="590550"/>
                </a:cubicBezTo>
                <a:cubicBezTo>
                  <a:pt x="304800" y="599017"/>
                  <a:pt x="311891" y="606975"/>
                  <a:pt x="317500" y="615950"/>
                </a:cubicBezTo>
                <a:cubicBezTo>
                  <a:pt x="322517" y="623977"/>
                  <a:pt x="325330" y="633233"/>
                  <a:pt x="330200" y="641350"/>
                </a:cubicBezTo>
                <a:cubicBezTo>
                  <a:pt x="345835" y="667409"/>
                  <a:pt x="357283" y="681694"/>
                  <a:pt x="374650" y="704850"/>
                </a:cubicBezTo>
                <a:cubicBezTo>
                  <a:pt x="383593" y="731678"/>
                  <a:pt x="382382" y="733615"/>
                  <a:pt x="406400" y="762000"/>
                </a:cubicBezTo>
                <a:cubicBezTo>
                  <a:pt x="419935" y="777996"/>
                  <a:pt x="441479" y="787708"/>
                  <a:pt x="450850" y="806450"/>
                </a:cubicBezTo>
                <a:cubicBezTo>
                  <a:pt x="472921" y="850592"/>
                  <a:pt x="456857" y="825157"/>
                  <a:pt x="508000" y="876300"/>
                </a:cubicBezTo>
                <a:cubicBezTo>
                  <a:pt x="514350" y="882650"/>
                  <a:pt x="518531" y="892510"/>
                  <a:pt x="527050" y="895350"/>
                </a:cubicBezTo>
                <a:cubicBezTo>
                  <a:pt x="533400" y="897467"/>
                  <a:pt x="540113" y="898707"/>
                  <a:pt x="546100" y="901700"/>
                </a:cubicBezTo>
                <a:cubicBezTo>
                  <a:pt x="552926" y="905113"/>
                  <a:pt x="558524" y="910614"/>
                  <a:pt x="565150" y="914400"/>
                </a:cubicBezTo>
                <a:cubicBezTo>
                  <a:pt x="583409" y="924834"/>
                  <a:pt x="590853" y="927826"/>
                  <a:pt x="609600" y="933450"/>
                </a:cubicBezTo>
                <a:cubicBezTo>
                  <a:pt x="624360" y="937878"/>
                  <a:pt x="638850" y="943617"/>
                  <a:pt x="654050" y="946150"/>
                </a:cubicBezTo>
                <a:cubicBezTo>
                  <a:pt x="677111" y="949994"/>
                  <a:pt x="700601" y="950558"/>
                  <a:pt x="723900" y="952500"/>
                </a:cubicBezTo>
                <a:cubicBezTo>
                  <a:pt x="849021" y="962927"/>
                  <a:pt x="762727" y="953992"/>
                  <a:pt x="863600" y="965200"/>
                </a:cubicBezTo>
                <a:cubicBezTo>
                  <a:pt x="1058377" y="957709"/>
                  <a:pt x="980970" y="992036"/>
                  <a:pt x="1054100" y="939800"/>
                </a:cubicBezTo>
                <a:cubicBezTo>
                  <a:pt x="1060310" y="935364"/>
                  <a:pt x="1066800" y="931333"/>
                  <a:pt x="1073150" y="927100"/>
                </a:cubicBezTo>
                <a:cubicBezTo>
                  <a:pt x="1075267" y="920750"/>
                  <a:pt x="1076179" y="913862"/>
                  <a:pt x="1079500" y="908050"/>
                </a:cubicBezTo>
                <a:cubicBezTo>
                  <a:pt x="1091160" y="887646"/>
                  <a:pt x="1107556" y="873644"/>
                  <a:pt x="1123950" y="857250"/>
                </a:cubicBezTo>
                <a:cubicBezTo>
                  <a:pt x="1126067" y="850900"/>
                  <a:pt x="1128461" y="844636"/>
                  <a:pt x="1130300" y="838200"/>
                </a:cubicBezTo>
                <a:cubicBezTo>
                  <a:pt x="1132698" y="829809"/>
                  <a:pt x="1133212" y="820822"/>
                  <a:pt x="1136650" y="812800"/>
                </a:cubicBezTo>
                <a:cubicBezTo>
                  <a:pt x="1139522" y="806099"/>
                  <a:pt x="1166541" y="770518"/>
                  <a:pt x="1168400" y="768350"/>
                </a:cubicBezTo>
                <a:cubicBezTo>
                  <a:pt x="1174244" y="761532"/>
                  <a:pt x="1181937" y="756389"/>
                  <a:pt x="1187450" y="749300"/>
                </a:cubicBezTo>
                <a:cubicBezTo>
                  <a:pt x="1202776" y="729595"/>
                  <a:pt x="1240574" y="662413"/>
                  <a:pt x="1257300" y="654050"/>
                </a:cubicBezTo>
                <a:cubicBezTo>
                  <a:pt x="1265767" y="649817"/>
                  <a:pt x="1275127" y="647030"/>
                  <a:pt x="1282700" y="641350"/>
                </a:cubicBezTo>
                <a:cubicBezTo>
                  <a:pt x="1292279" y="634166"/>
                  <a:pt x="1298137" y="622592"/>
                  <a:pt x="1308100" y="615950"/>
                </a:cubicBezTo>
                <a:cubicBezTo>
                  <a:pt x="1367009" y="576678"/>
                  <a:pt x="1340189" y="600383"/>
                  <a:pt x="1377950" y="584200"/>
                </a:cubicBezTo>
                <a:cubicBezTo>
                  <a:pt x="1416328" y="567752"/>
                  <a:pt x="1390514" y="577021"/>
                  <a:pt x="1422400" y="558800"/>
                </a:cubicBezTo>
                <a:cubicBezTo>
                  <a:pt x="1430619" y="554104"/>
                  <a:pt x="1439683" y="550970"/>
                  <a:pt x="1447800" y="546100"/>
                </a:cubicBezTo>
                <a:cubicBezTo>
                  <a:pt x="1460888" y="538247"/>
                  <a:pt x="1473852" y="530071"/>
                  <a:pt x="1485900" y="520700"/>
                </a:cubicBezTo>
                <a:cubicBezTo>
                  <a:pt x="1517005" y="496507"/>
                  <a:pt x="1494175" y="506075"/>
                  <a:pt x="1524000" y="476250"/>
                </a:cubicBezTo>
                <a:cubicBezTo>
                  <a:pt x="1531484" y="468766"/>
                  <a:pt x="1540933" y="463550"/>
                  <a:pt x="1549400" y="457200"/>
                </a:cubicBezTo>
                <a:cubicBezTo>
                  <a:pt x="1555750" y="446617"/>
                  <a:pt x="1563703" y="436843"/>
                  <a:pt x="1568450" y="425450"/>
                </a:cubicBezTo>
                <a:cubicBezTo>
                  <a:pt x="1574377" y="411226"/>
                  <a:pt x="1576277" y="395619"/>
                  <a:pt x="1581150" y="381000"/>
                </a:cubicBezTo>
                <a:cubicBezTo>
                  <a:pt x="1584755" y="370186"/>
                  <a:pt x="1589617" y="359833"/>
                  <a:pt x="1593850" y="349250"/>
                </a:cubicBezTo>
                <a:cubicBezTo>
                  <a:pt x="1591733" y="309033"/>
                  <a:pt x="1591146" y="268707"/>
                  <a:pt x="1587500" y="228600"/>
                </a:cubicBezTo>
                <a:cubicBezTo>
                  <a:pt x="1586894" y="221934"/>
                  <a:pt x="1584143" y="215537"/>
                  <a:pt x="1581150" y="209550"/>
                </a:cubicBezTo>
                <a:cubicBezTo>
                  <a:pt x="1577737" y="202724"/>
                  <a:pt x="1572683" y="196850"/>
                  <a:pt x="1568450" y="190500"/>
                </a:cubicBezTo>
                <a:cubicBezTo>
                  <a:pt x="1566223" y="181593"/>
                  <a:pt x="1559040" y="145056"/>
                  <a:pt x="1549400" y="139700"/>
                </a:cubicBezTo>
                <a:cubicBezTo>
                  <a:pt x="1536316" y="132431"/>
                  <a:pt x="1519626" y="136285"/>
                  <a:pt x="1504950" y="133350"/>
                </a:cubicBezTo>
                <a:cubicBezTo>
                  <a:pt x="1487834" y="129927"/>
                  <a:pt x="1469762" y="128456"/>
                  <a:pt x="1454150" y="120650"/>
                </a:cubicBezTo>
                <a:cubicBezTo>
                  <a:pt x="1421181" y="104165"/>
                  <a:pt x="1415687" y="99922"/>
                  <a:pt x="1371600" y="88900"/>
                </a:cubicBezTo>
                <a:cubicBezTo>
                  <a:pt x="1363133" y="86783"/>
                  <a:pt x="1354419" y="85485"/>
                  <a:pt x="1346200" y="82550"/>
                </a:cubicBezTo>
                <a:cubicBezTo>
                  <a:pt x="1324731" y="74882"/>
                  <a:pt x="1305054" y="61621"/>
                  <a:pt x="1282700" y="57150"/>
                </a:cubicBezTo>
                <a:cubicBezTo>
                  <a:pt x="1234216" y="47453"/>
                  <a:pt x="1261660" y="52139"/>
                  <a:pt x="1200150" y="44450"/>
                </a:cubicBezTo>
                <a:cubicBezTo>
                  <a:pt x="1193800" y="40217"/>
                  <a:pt x="1187726" y="35536"/>
                  <a:pt x="1181100" y="31750"/>
                </a:cubicBezTo>
                <a:cubicBezTo>
                  <a:pt x="1168746" y="24691"/>
                  <a:pt x="1151222" y="15938"/>
                  <a:pt x="1136650" y="12700"/>
                </a:cubicBezTo>
                <a:cubicBezTo>
                  <a:pt x="1124081" y="9907"/>
                  <a:pt x="1111175" y="8875"/>
                  <a:pt x="1098550" y="6350"/>
                </a:cubicBezTo>
                <a:cubicBezTo>
                  <a:pt x="1089992" y="4638"/>
                  <a:pt x="1081617" y="2117"/>
                  <a:pt x="1073150" y="0"/>
                </a:cubicBezTo>
                <a:cubicBezTo>
                  <a:pt x="1035050" y="2117"/>
                  <a:pt x="996896" y="3423"/>
                  <a:pt x="958850" y="6350"/>
                </a:cubicBezTo>
                <a:cubicBezTo>
                  <a:pt x="939828" y="7813"/>
                  <a:pt x="891268" y="14786"/>
                  <a:pt x="869950" y="19050"/>
                </a:cubicBezTo>
                <a:cubicBezTo>
                  <a:pt x="861392" y="20762"/>
                  <a:pt x="853176" y="24073"/>
                  <a:pt x="844550" y="25400"/>
                </a:cubicBezTo>
                <a:cubicBezTo>
                  <a:pt x="825606" y="28315"/>
                  <a:pt x="806450" y="29633"/>
                  <a:pt x="787400" y="31750"/>
                </a:cubicBezTo>
                <a:cubicBezTo>
                  <a:pt x="730787" y="45903"/>
                  <a:pt x="784740" y="33921"/>
                  <a:pt x="679450" y="44450"/>
                </a:cubicBezTo>
                <a:cubicBezTo>
                  <a:pt x="645310" y="47864"/>
                  <a:pt x="629930" y="52431"/>
                  <a:pt x="596900" y="57150"/>
                </a:cubicBezTo>
                <a:cubicBezTo>
                  <a:pt x="580006" y="59563"/>
                  <a:pt x="563015" y="61245"/>
                  <a:pt x="546100" y="63500"/>
                </a:cubicBezTo>
                <a:cubicBezTo>
                  <a:pt x="531264" y="65478"/>
                  <a:pt x="516604" y="69227"/>
                  <a:pt x="501650" y="69850"/>
                </a:cubicBezTo>
                <a:cubicBezTo>
                  <a:pt x="465698" y="71348"/>
                  <a:pt x="425450" y="85725"/>
                  <a:pt x="381000" y="8255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1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“osh”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osh     15.99491      O          2        oxygen atom in terminal hydroxyl group on silicon</a:t>
            </a:r>
            <a:endParaRPr lang="en-US" sz="1800" dirty="0">
              <a:solidFill>
                <a:srgbClr val="559F5A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F4F44-98C7-1991-8BB0-897FB659CE62}"/>
              </a:ext>
            </a:extLst>
          </p:cNvPr>
          <p:cNvSpPr txBox="1"/>
          <p:nvPr/>
        </p:nvSpPr>
        <p:spPr>
          <a:xfrm>
            <a:off x="1049937" y="2213390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457A5A-0BEE-F94D-2B77-FA105CB08003}"/>
              </a:ext>
            </a:extLst>
          </p:cNvPr>
          <p:cNvGrpSpPr/>
          <p:nvPr/>
        </p:nvGrpSpPr>
        <p:grpSpPr>
          <a:xfrm>
            <a:off x="761844" y="1110437"/>
            <a:ext cx="1351718" cy="1081374"/>
            <a:chOff x="761844" y="952192"/>
            <a:chExt cx="1351718" cy="10813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A2950D-3121-DA74-DFF7-9DCB57F82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844" y="952192"/>
              <a:ext cx="1351718" cy="10813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CC3D1-34EC-2F75-2D36-A1096D5623A7}"/>
                </a:ext>
              </a:extLst>
            </p:cNvPr>
            <p:cNvSpPr txBox="1"/>
            <p:nvPr/>
          </p:nvSpPr>
          <p:spPr>
            <a:xfrm>
              <a:off x="1600825" y="1436142"/>
              <a:ext cx="47219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Si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E44EF4F-3E41-6931-3A64-D147F15EB5D8}"/>
              </a:ext>
            </a:extLst>
          </p:cNvPr>
          <p:cNvSpPr txBox="1"/>
          <p:nvPr/>
        </p:nvSpPr>
        <p:spPr>
          <a:xfrm>
            <a:off x="329783" y="3139098"/>
            <a:ext cx="8814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’Si’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’osh’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88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“osi” or “oss”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osi      16.00000      O          2        siloxane oxygen</a:t>
            </a:r>
          </a:p>
          <a:p>
            <a:r>
              <a:rPr lang="en-US" sz="1800" dirty="0"/>
              <a:t>oss      15.99491      O          2        oxygen atom between two </a:t>
            </a:r>
            <a:r>
              <a:rPr lang="en-US" sz="1800" dirty="0" err="1"/>
              <a:t>silicons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>
                <a:solidFill>
                  <a:srgbClr val="92D050"/>
                </a:solidFill>
              </a:rPr>
              <a:t>’Si’</a:t>
            </a:r>
            <a:r>
              <a:rPr lang="en-US" sz="1800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elements1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type2 == </a:t>
            </a:r>
            <a:r>
              <a:rPr lang="en-US" sz="1800" dirty="0">
                <a:solidFill>
                  <a:srgbClr val="92D050"/>
                </a:solidFill>
              </a:rPr>
              <a:t>’O’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’osi’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https://en.wikipedia.org/wiki/Siloxane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790EC6-745C-C8CC-5754-EDF4163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07" y="1092976"/>
            <a:ext cx="2286000" cy="1000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3D2BA-2A89-94EF-6849-AB0BEECF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21" y="2237755"/>
            <a:ext cx="5114925" cy="304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B9FF74-C201-3145-6305-1115768322B0}"/>
              </a:ext>
            </a:extLst>
          </p:cNvPr>
          <p:cNvSpPr/>
          <p:nvPr/>
        </p:nvSpPr>
        <p:spPr>
          <a:xfrm>
            <a:off x="2999595" y="1494151"/>
            <a:ext cx="206737" cy="23067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61928-E37A-113E-BF7F-1E468A70D31E}"/>
              </a:ext>
            </a:extLst>
          </p:cNvPr>
          <p:cNvSpPr/>
          <p:nvPr/>
        </p:nvSpPr>
        <p:spPr>
          <a:xfrm rot="16200000" flipH="1">
            <a:off x="2653731" y="1667401"/>
            <a:ext cx="171684" cy="187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CE5E240-E88F-0D02-FF5E-66D8FB83E9ED}"/>
              </a:ext>
            </a:extLst>
          </p:cNvPr>
          <p:cNvSpPr/>
          <p:nvPr/>
        </p:nvSpPr>
        <p:spPr>
          <a:xfrm>
            <a:off x="3331327" y="1571869"/>
            <a:ext cx="262328" cy="344857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        12.01115      C          3        C in neutral arginine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2407" y="2443192"/>
            <a:ext cx="86499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Arginine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400" dirty="0"/>
              <a:t>ring_size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      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cr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cr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80962" y="4014279"/>
            <a:ext cx="889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https://www2.chem.wisc.edu/deptfiles/genchem/netorial/modules/biomolecules/modules/protein1/prot14.htm#:~:text=There%20are%20three%20amino%20acids,%2C%20and%20histidine%20(His).&amp;text=Their%20side%20chains%20have%20carboxylic,negatively%20charged%20in%20the%20process.</a:t>
            </a:r>
          </a:p>
          <a:p>
            <a:endParaRPr lang="en-US" sz="1000" dirty="0"/>
          </a:p>
          <a:p>
            <a:r>
              <a:rPr lang="en-US" sz="1000" dirty="0">
                <a:hlinkClick r:id="rId2"/>
              </a:rPr>
              <a:t>https://en.wikipedia.org/wiki/Arginine</a:t>
            </a:r>
            <a:endParaRPr lang="en-US" sz="1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D58C1C-8047-1EFD-4B79-F32BDD77C351}"/>
              </a:ext>
            </a:extLst>
          </p:cNvPr>
          <p:cNvGrpSpPr/>
          <p:nvPr/>
        </p:nvGrpSpPr>
        <p:grpSpPr>
          <a:xfrm>
            <a:off x="950913" y="690592"/>
            <a:ext cx="1133475" cy="1752600"/>
            <a:chOff x="80962" y="-68818"/>
            <a:chExt cx="1133475" cy="1752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4E4A5-4406-4701-AC3F-E3502D1C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2" y="-68818"/>
              <a:ext cx="1133475" cy="17526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26FD4A-5B17-455A-B3AB-C4C8F713F4F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 flipV="1">
              <a:off x="647699" y="484317"/>
              <a:ext cx="566738" cy="32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B31EAF-9D22-61D9-02D1-EEB614DE5C17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647699" y="807482"/>
              <a:ext cx="566738" cy="35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FE6EB2-9CB4-B607-E8A5-6F62B4D4C882}"/>
              </a:ext>
            </a:extLst>
          </p:cNvPr>
          <p:cNvGrpSpPr/>
          <p:nvPr/>
        </p:nvGrpSpPr>
        <p:grpSpPr>
          <a:xfrm>
            <a:off x="3478213" y="1374742"/>
            <a:ext cx="2095500" cy="858076"/>
            <a:chOff x="2197100" y="913483"/>
            <a:chExt cx="2095500" cy="858076"/>
          </a:xfrm>
        </p:grpSpPr>
        <p:pic>
          <p:nvPicPr>
            <p:cNvPr id="3074" name="Picture 2" descr="Skeletal formula of arginine">
              <a:extLst>
                <a:ext uri="{FF2B5EF4-FFF2-40B4-BE49-F238E27FC236}">
                  <a16:creationId xmlns:a16="http://schemas.microsoft.com/office/drawing/2014/main" id="{462A57DE-CE85-0989-69BC-9054F1040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100" y="1009559"/>
              <a:ext cx="20955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3CDC20-B541-84C3-3C14-50074C06E5A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100" y="1012445"/>
              <a:ext cx="376237" cy="292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930DD6-2480-8644-F59B-F17552276D8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0" y="913483"/>
              <a:ext cx="116680" cy="4770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245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185091" y="1925933"/>
            <a:ext cx="710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“O”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2: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oh’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58633" y="3912319"/>
            <a:ext cx="447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https://en.wikipedia.org/wiki/Ether</a:t>
            </a:r>
            <a:endParaRPr lang="en-US" dirty="0"/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https://en.wikipedia.org/wiki/Alkyl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05100" y="44927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oh       15.99940      O          2        oxygen bonded to hydrogen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36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3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933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ob</a:t>
            </a:r>
            <a:r>
              <a:rPr lang="en-US" sz="1400" b="1" dirty="0">
                <a:solidFill>
                  <a:srgbClr val="559F5A"/>
                </a:solidFill>
              </a:rPr>
              <a:t>       15.99491      O          3        oxygen atom in bridging hydroxyl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3237383" y="434289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IFF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1341565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Oxygen “</a:t>
            </a:r>
            <a:r>
              <a:rPr lang="en-US" dirty="0" err="1"/>
              <a:t>ob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ob</a:t>
            </a:r>
            <a:r>
              <a:rPr lang="en-US" sz="1800" dirty="0"/>
              <a:t>      15.99491      O          3        oxygen atom in bridging hydroxyl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088122" y="2352717"/>
            <a:ext cx="473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“O”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3:</a:t>
            </a:r>
          </a:p>
          <a:p>
            <a:r>
              <a:rPr lang="en-US" dirty="0"/>
              <a:t>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ob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135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59F5A"/>
                </a:solidFill>
              </a:rPr>
              <a:t>nt</a:t>
            </a:r>
            <a:r>
              <a:rPr lang="en-US" b="1" dirty="0">
                <a:solidFill>
                  <a:srgbClr val="559F5A"/>
                </a:solidFill>
              </a:rPr>
              <a:t>      14.00670      N          1        </a:t>
            </a:r>
            <a:r>
              <a:rPr lang="en-US" b="1" dirty="0" err="1">
                <a:solidFill>
                  <a:srgbClr val="559F5A"/>
                </a:solidFill>
              </a:rPr>
              <a:t>sp</a:t>
            </a:r>
            <a:r>
              <a:rPr lang="en-US" b="1" dirty="0">
                <a:solidFill>
                  <a:srgbClr val="559F5A"/>
                </a:solidFill>
              </a:rPr>
              <a:t> nitrogen involved in a triple bond </a:t>
            </a:r>
          </a:p>
          <a:p>
            <a:r>
              <a:rPr lang="en-US" dirty="0" err="1"/>
              <a:t>nz</a:t>
            </a:r>
            <a:r>
              <a:rPr lang="en-US" dirty="0"/>
              <a:t>      14.00670      N          1        sp3 nitrogen bonded to two atoms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IFF 1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22147905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np      14.00670      N          2        sp2 nitrogen in 5- or 6- membered ring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n=      14.00670       N          2        non aromatic end doubly bonded nitrogen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n=1     14.00670      N          2        non aromatic, next to end doubly bonded carbon 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n=2     14.00670      N          2        non aromatic doubly bonded nitrogen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PCFF 2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23777566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Nitrogen “np”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      14.00670      N          2        sp2 nitrogen in 5- or 6- membered ring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’np’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89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EEF1-217F-D80D-507C-6E7E4EA40744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     14.00670      N          2        non aromatic, next to end doubly bonded carbon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4FC01-9FB1-0036-909E-E2FC36B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“n=1”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2016B-4085-959C-8175-7296600E0D4B}"/>
              </a:ext>
            </a:extLst>
          </p:cNvPr>
          <p:cNvGrpSpPr/>
          <p:nvPr/>
        </p:nvGrpSpPr>
        <p:grpSpPr>
          <a:xfrm>
            <a:off x="294575" y="945681"/>
            <a:ext cx="2264798" cy="2851955"/>
            <a:chOff x="294575" y="945681"/>
            <a:chExt cx="2264798" cy="2851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B717-CD63-1B8D-8981-B6EE92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19" t="4989" r="15920" b="2449"/>
            <a:stretch/>
          </p:blipFill>
          <p:spPr>
            <a:xfrm>
              <a:off x="294575" y="1052709"/>
              <a:ext cx="2133831" cy="2744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AF7D0-5BB0-3452-EDB8-F3E56790C60E}"/>
                </a:ext>
              </a:extLst>
            </p:cNvPr>
            <p:cNvSpPr txBox="1"/>
            <p:nvPr/>
          </p:nvSpPr>
          <p:spPr>
            <a:xfrm>
              <a:off x="734519" y="1311639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59344-678D-AAD4-E8CB-BA0C9D67D89B}"/>
                </a:ext>
              </a:extLst>
            </p:cNvPr>
            <p:cNvSpPr txBox="1"/>
            <p:nvPr/>
          </p:nvSpPr>
          <p:spPr>
            <a:xfrm>
              <a:off x="1174463" y="14933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26E82-925D-35F7-A9C0-E169C73AAB4E}"/>
                </a:ext>
              </a:extLst>
            </p:cNvPr>
            <p:cNvSpPr txBox="1"/>
            <p:nvPr/>
          </p:nvSpPr>
          <p:spPr>
            <a:xfrm>
              <a:off x="734519" y="220841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C3429-1186-421B-0F62-1F3D760B29A3}"/>
                </a:ext>
              </a:extLst>
            </p:cNvPr>
            <p:cNvSpPr txBox="1"/>
            <p:nvPr/>
          </p:nvSpPr>
          <p:spPr>
            <a:xfrm>
              <a:off x="734519" y="2776808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5E4A15-E61C-523A-4FE6-A764D463D8F7}"/>
                </a:ext>
              </a:extLst>
            </p:cNvPr>
            <p:cNvSpPr txBox="1"/>
            <p:nvPr/>
          </p:nvSpPr>
          <p:spPr>
            <a:xfrm>
              <a:off x="1200150" y="2975400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8FE474-DE5C-1FFC-B9F1-F0101E2F2A8C}"/>
                </a:ext>
              </a:extLst>
            </p:cNvPr>
            <p:cNvSpPr txBox="1"/>
            <p:nvPr/>
          </p:nvSpPr>
          <p:spPr>
            <a:xfrm>
              <a:off x="1629242" y="2790734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EDA68-46EB-BDA5-AD69-362825039844}"/>
                </a:ext>
              </a:extLst>
            </p:cNvPr>
            <p:cNvSpPr txBox="1"/>
            <p:nvPr/>
          </p:nvSpPr>
          <p:spPr>
            <a:xfrm>
              <a:off x="1629242" y="224050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2D8C9-0873-5597-4475-29E515C446B4}"/>
                </a:ext>
              </a:extLst>
            </p:cNvPr>
            <p:cNvSpPr txBox="1"/>
            <p:nvPr/>
          </p:nvSpPr>
          <p:spPr>
            <a:xfrm>
              <a:off x="1200150" y="1965272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AB128-3CD4-1043-4883-D6901FF2AEEC}"/>
                </a:ext>
              </a:extLst>
            </p:cNvPr>
            <p:cNvSpPr txBox="1"/>
            <p:nvPr/>
          </p:nvSpPr>
          <p:spPr>
            <a:xfrm>
              <a:off x="764499" y="9456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D45ED-7766-C5A7-5D0A-BDFB53C474A4}"/>
                </a:ext>
              </a:extLst>
            </p:cNvPr>
            <p:cNvSpPr txBox="1"/>
            <p:nvPr/>
          </p:nvSpPr>
          <p:spPr>
            <a:xfrm>
              <a:off x="305427" y="2023750"/>
              <a:ext cx="42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4B4C-1181-4DC8-28B0-B6F5131B0157}"/>
                </a:ext>
              </a:extLst>
            </p:cNvPr>
            <p:cNvSpPr txBox="1"/>
            <p:nvPr/>
          </p:nvSpPr>
          <p:spPr>
            <a:xfrm>
              <a:off x="339349" y="2961474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94B13-C6A5-58C1-D791-9F281362CCAF}"/>
                </a:ext>
              </a:extLst>
            </p:cNvPr>
            <p:cNvSpPr txBox="1"/>
            <p:nvPr/>
          </p:nvSpPr>
          <p:spPr>
            <a:xfrm>
              <a:off x="1070217" y="342810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76C347-BF53-41E6-1FD3-5388E2795E29}"/>
                </a:ext>
              </a:extLst>
            </p:cNvPr>
            <p:cNvSpPr txBox="1"/>
            <p:nvPr/>
          </p:nvSpPr>
          <p:spPr>
            <a:xfrm>
              <a:off x="1947392" y="2975400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D15C4-36D7-2321-B90B-F87CD91AE1F2}"/>
                </a:ext>
              </a:extLst>
            </p:cNvPr>
            <p:cNvSpPr txBox="1"/>
            <p:nvPr/>
          </p:nvSpPr>
          <p:spPr>
            <a:xfrm>
              <a:off x="1976827" y="201762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D6BF71C-4ADF-AF45-2E08-02139A0B1E12}"/>
              </a:ext>
            </a:extLst>
          </p:cNvPr>
          <p:cNvSpPr txBox="1"/>
          <p:nvPr/>
        </p:nvSpPr>
        <p:spPr>
          <a:xfrm>
            <a:off x="2518260" y="3517061"/>
            <a:ext cx="759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nbs2.count(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1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’n=’</a:t>
            </a:r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0D7B7-8DD0-9A4C-8C8A-C676DB477887}"/>
              </a:ext>
            </a:extLst>
          </p:cNvPr>
          <p:cNvCxnSpPr>
            <a:cxnSpLocks/>
          </p:cNvCxnSpPr>
          <p:nvPr/>
        </p:nvCxnSpPr>
        <p:spPr>
          <a:xfrm flipH="1">
            <a:off x="1481761" y="1480116"/>
            <a:ext cx="2372096" cy="12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9D118E6-7850-309C-2FB5-4C15482CD162}"/>
              </a:ext>
            </a:extLst>
          </p:cNvPr>
          <p:cNvSpPr txBox="1"/>
          <p:nvPr/>
        </p:nvSpPr>
        <p:spPr>
          <a:xfrm>
            <a:off x="2987547" y="911530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nb2 ==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5F67F6-EE32-A78D-A617-35AEF55D931A}"/>
              </a:ext>
            </a:extLst>
          </p:cNvPr>
          <p:cNvCxnSpPr>
            <a:cxnSpLocks/>
          </p:cNvCxnSpPr>
          <p:nvPr/>
        </p:nvCxnSpPr>
        <p:spPr>
          <a:xfrm flipH="1">
            <a:off x="990458" y="1096196"/>
            <a:ext cx="1996658" cy="62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02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89265" y="484317"/>
            <a:ext cx="82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n=2     14.00670      N          2        non aromatic doubly bonded nitrogen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4642" y="2842509"/>
            <a:ext cx="85407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’N’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num of connects == </a:t>
            </a:r>
            <a:r>
              <a:rPr lang="en-US" sz="1700" b="1" dirty="0">
                <a:solidFill>
                  <a:srgbClr val="FFC000"/>
                </a:solidFill>
              </a:rPr>
              <a:t>2</a:t>
            </a:r>
            <a:r>
              <a:rPr lang="en-US" sz="1700" dirty="0"/>
              <a:t>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  # n=2     14.00670      N          2        non aromatic doubly bonded nitrogen 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2000" dirty="0"/>
              <a:t>ring_size == </a:t>
            </a:r>
            <a:r>
              <a:rPr lang="en-US" sz="2000" b="1" dirty="0">
                <a:solidFill>
                  <a:srgbClr val="FFC000"/>
                </a:solidFill>
              </a:rPr>
              <a:t>0</a:t>
            </a:r>
            <a:r>
              <a:rPr lang="en-US" sz="2000" dirty="0"/>
              <a:t>:</a:t>
            </a:r>
          </a:p>
          <a:p>
            <a:r>
              <a:rPr lang="en-US" sz="2000" dirty="0"/>
              <a:t>	 	 </a:t>
            </a:r>
            <a:r>
              <a:rPr lang="en-US" sz="2000" dirty="0" err="1"/>
              <a:t>nta</a:t>
            </a:r>
            <a:r>
              <a:rPr lang="en-US" sz="2000" dirty="0"/>
              <a:t>[atom-id] = </a:t>
            </a:r>
            <a:r>
              <a:rPr lang="en-US" sz="2000" dirty="0">
                <a:solidFill>
                  <a:srgbClr val="92D050"/>
                </a:solidFill>
              </a:rPr>
              <a:t>’n=2’</a:t>
            </a:r>
            <a:endParaRPr lang="en-US" sz="17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72144E-FEA7-667F-D486-051638E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“n=2”</a:t>
            </a:r>
          </a:p>
        </p:txBody>
      </p:sp>
    </p:spTree>
    <p:extLst>
      <p:ext uri="{BB962C8B-B14F-4D97-AF65-F5344CB8AC3E}">
        <p14:creationId xmlns:p14="http://schemas.microsoft.com/office/powerpoint/2010/main" val="2523022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EEF1-217F-D80D-507C-6E7E4EA40744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       14.00670      N          2        non aromatic end doubly bonded nitrogen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4FC01-9FB1-0036-909E-E2FC36B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2016B-4085-959C-8175-7296600E0D4B}"/>
              </a:ext>
            </a:extLst>
          </p:cNvPr>
          <p:cNvGrpSpPr/>
          <p:nvPr/>
        </p:nvGrpSpPr>
        <p:grpSpPr>
          <a:xfrm>
            <a:off x="163608" y="1350830"/>
            <a:ext cx="2264798" cy="2851955"/>
            <a:chOff x="294575" y="945681"/>
            <a:chExt cx="2264798" cy="2851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B717-CD63-1B8D-8981-B6EE92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19" t="4989" r="15920" b="2449"/>
            <a:stretch/>
          </p:blipFill>
          <p:spPr>
            <a:xfrm>
              <a:off x="294575" y="1052709"/>
              <a:ext cx="2133831" cy="2744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AF7D0-5BB0-3452-EDB8-F3E56790C60E}"/>
                </a:ext>
              </a:extLst>
            </p:cNvPr>
            <p:cNvSpPr txBox="1"/>
            <p:nvPr/>
          </p:nvSpPr>
          <p:spPr>
            <a:xfrm>
              <a:off x="734519" y="1311639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59344-678D-AAD4-E8CB-BA0C9D67D89B}"/>
                </a:ext>
              </a:extLst>
            </p:cNvPr>
            <p:cNvSpPr txBox="1"/>
            <p:nvPr/>
          </p:nvSpPr>
          <p:spPr>
            <a:xfrm>
              <a:off x="1174463" y="14933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26E82-925D-35F7-A9C0-E169C73AAB4E}"/>
                </a:ext>
              </a:extLst>
            </p:cNvPr>
            <p:cNvSpPr txBox="1"/>
            <p:nvPr/>
          </p:nvSpPr>
          <p:spPr>
            <a:xfrm>
              <a:off x="734519" y="220841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C3429-1186-421B-0F62-1F3D760B29A3}"/>
                </a:ext>
              </a:extLst>
            </p:cNvPr>
            <p:cNvSpPr txBox="1"/>
            <p:nvPr/>
          </p:nvSpPr>
          <p:spPr>
            <a:xfrm>
              <a:off x="734519" y="2776808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5E4A15-E61C-523A-4FE6-A764D463D8F7}"/>
                </a:ext>
              </a:extLst>
            </p:cNvPr>
            <p:cNvSpPr txBox="1"/>
            <p:nvPr/>
          </p:nvSpPr>
          <p:spPr>
            <a:xfrm>
              <a:off x="1200150" y="2975400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8FE474-DE5C-1FFC-B9F1-F0101E2F2A8C}"/>
                </a:ext>
              </a:extLst>
            </p:cNvPr>
            <p:cNvSpPr txBox="1"/>
            <p:nvPr/>
          </p:nvSpPr>
          <p:spPr>
            <a:xfrm>
              <a:off x="1629242" y="2790734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EDA68-46EB-BDA5-AD69-362825039844}"/>
                </a:ext>
              </a:extLst>
            </p:cNvPr>
            <p:cNvSpPr txBox="1"/>
            <p:nvPr/>
          </p:nvSpPr>
          <p:spPr>
            <a:xfrm>
              <a:off x="1629242" y="224050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2D8C9-0873-5597-4475-29E515C446B4}"/>
                </a:ext>
              </a:extLst>
            </p:cNvPr>
            <p:cNvSpPr txBox="1"/>
            <p:nvPr/>
          </p:nvSpPr>
          <p:spPr>
            <a:xfrm>
              <a:off x="1200150" y="1965272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AB128-3CD4-1043-4883-D6901FF2AEEC}"/>
                </a:ext>
              </a:extLst>
            </p:cNvPr>
            <p:cNvSpPr txBox="1"/>
            <p:nvPr/>
          </p:nvSpPr>
          <p:spPr>
            <a:xfrm>
              <a:off x="764499" y="9456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D45ED-7766-C5A7-5D0A-BDFB53C474A4}"/>
                </a:ext>
              </a:extLst>
            </p:cNvPr>
            <p:cNvSpPr txBox="1"/>
            <p:nvPr/>
          </p:nvSpPr>
          <p:spPr>
            <a:xfrm>
              <a:off x="305427" y="2023750"/>
              <a:ext cx="42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4B4C-1181-4DC8-28B0-B6F5131B0157}"/>
                </a:ext>
              </a:extLst>
            </p:cNvPr>
            <p:cNvSpPr txBox="1"/>
            <p:nvPr/>
          </p:nvSpPr>
          <p:spPr>
            <a:xfrm>
              <a:off x="339349" y="2961474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94B13-C6A5-58C1-D791-9F281362CCAF}"/>
                </a:ext>
              </a:extLst>
            </p:cNvPr>
            <p:cNvSpPr txBox="1"/>
            <p:nvPr/>
          </p:nvSpPr>
          <p:spPr>
            <a:xfrm>
              <a:off x="1070217" y="342810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76C347-BF53-41E6-1FD3-5388E2795E29}"/>
                </a:ext>
              </a:extLst>
            </p:cNvPr>
            <p:cNvSpPr txBox="1"/>
            <p:nvPr/>
          </p:nvSpPr>
          <p:spPr>
            <a:xfrm>
              <a:off x="1947392" y="2975400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D15C4-36D7-2321-B90B-F87CD91AE1F2}"/>
                </a:ext>
              </a:extLst>
            </p:cNvPr>
            <p:cNvSpPr txBox="1"/>
            <p:nvPr/>
          </p:nvSpPr>
          <p:spPr>
            <a:xfrm>
              <a:off x="1976827" y="201762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D80BB8-A580-4F8C-4C68-D80FD37B3052}"/>
              </a:ext>
            </a:extLst>
          </p:cNvPr>
          <p:cNvCxnSpPr>
            <a:cxnSpLocks/>
          </p:cNvCxnSpPr>
          <p:nvPr/>
        </p:nvCxnSpPr>
        <p:spPr>
          <a:xfrm flipH="1">
            <a:off x="970810" y="1528495"/>
            <a:ext cx="1533628" cy="244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6BF71C-4ADF-AF45-2E08-02139A0B1E12}"/>
              </a:ext>
            </a:extLst>
          </p:cNvPr>
          <p:cNvSpPr txBox="1"/>
          <p:nvPr/>
        </p:nvSpPr>
        <p:spPr>
          <a:xfrm>
            <a:off x="2529938" y="3253302"/>
            <a:ext cx="759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nbs1.count(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1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’n=’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738F-168E-4987-3809-9ADA1467FD41}"/>
              </a:ext>
            </a:extLst>
          </p:cNvPr>
          <p:cNvSpPr txBox="1"/>
          <p:nvPr/>
        </p:nvSpPr>
        <p:spPr>
          <a:xfrm>
            <a:off x="2297439" y="931117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nb1 ==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BDEBF0-019B-E10C-9A68-DC5405773457}"/>
              </a:ext>
            </a:extLst>
          </p:cNvPr>
          <p:cNvCxnSpPr>
            <a:cxnSpLocks/>
          </p:cNvCxnSpPr>
          <p:nvPr/>
        </p:nvCxnSpPr>
        <p:spPr>
          <a:xfrm flipH="1">
            <a:off x="920959" y="1177426"/>
            <a:ext cx="1376480" cy="391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B372BB-F3E4-4029-9A00-A7FD749B1B51}"/>
              </a:ext>
            </a:extLst>
          </p:cNvPr>
          <p:cNvSpPr txBox="1"/>
          <p:nvPr/>
        </p:nvSpPr>
        <p:spPr>
          <a:xfrm>
            <a:off x="2560651" y="1303189"/>
            <a:ext cx="7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</a:t>
            </a:r>
          </a:p>
        </p:txBody>
      </p:sp>
    </p:spTree>
    <p:extLst>
      <p:ext uri="{BB962C8B-B14F-4D97-AF65-F5344CB8AC3E}">
        <p14:creationId xmlns:p14="http://schemas.microsoft.com/office/powerpoint/2010/main" val="1925591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14399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n1        14.00670      N           3        sp2 nitrogen in charged arginine</a:t>
            </a:r>
          </a:p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n2         14.00670     N           3        sp2 nitrogen (NH2) in guanidinium group (HN=C(NH2)2) </a:t>
            </a:r>
          </a:p>
          <a:p>
            <a:r>
              <a:rPr lang="en-US" sz="1400" dirty="0"/>
              <a:t>nr         14.00670      N          3        sp2 nitrogen (NH2) in guanidinium group (HN=C(NH2)2)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n_2      14.01000      N          3        nitrogen of urethane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nn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 14.00670      N          3        sp2 nitrogen in aromatic amines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nb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14.00670      N           3        sp2 nitrogen in aromatic amines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na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14.00670      N          3        sp3 nitrogen in amines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nho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14.00670      N          3        sp2 nitrogen in 6 membered ring next to a carbonyl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ni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  14.00670      N          3        nitrogen in charged imidazole ring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npc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14.00670      N          3        sp2 nitrogen in 5- or 6- membered ring and with a heavy atom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nh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14.00670      N          3        sp2 nitrogen in 5 or 6 membered ring</a:t>
            </a:r>
          </a:p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n3n      14.00670      N          3        sp2 nitrogen in 3- membered ring</a:t>
            </a:r>
          </a:p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n3m     14.00670      N          3        sp3 nitrogen in 3- membered ring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n4n      14.00670      N          3        sp2 nitrogen in 4- membered ring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n4m     14.00670      N          3        sp3 nitrogen in 4- membered ring</a:t>
            </a:r>
          </a:p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n          14.00670      N           3        generic sp2 nitrogen (in amids))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nh</a:t>
            </a:r>
            <a:r>
              <a:rPr lang="en-US" sz="1400" b="1" dirty="0">
                <a:solidFill>
                  <a:srgbClr val="559F5A"/>
                </a:solidFill>
              </a:rPr>
              <a:t>+     14.00670      N           3        protonated nitrogen in 6 membered ring </a:t>
            </a:r>
            <a:r>
              <a:rPr lang="en-US" sz="1400" b="1" dirty="0">
                <a:solidFill>
                  <a:schemeClr val="accent6"/>
                </a:solidFill>
              </a:rPr>
              <a:t>(WOULD HAVE 4Nb – set with 4 connected)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6248400" y="74529"/>
            <a:ext cx="289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PCFF 3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51950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“c-”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57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c-        12.01115      C          3        C in charged carboxylate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5F1E-923F-4063-BCDC-D3AF3C64A627}"/>
              </a:ext>
            </a:extLst>
          </p:cNvPr>
          <p:cNvSpPr txBox="1"/>
          <p:nvPr/>
        </p:nvSpPr>
        <p:spPr>
          <a:xfrm>
            <a:off x="152387" y="1036507"/>
            <a:ext cx="18924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https://en.wikipedia.org/wiki/Carboxylate#:~:text=A%20carboxylate%20is%20the%20conjugate,or%20RCO2R%E2%80%B2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97436" y="3045857"/>
            <a:ext cx="9907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Carboxylate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400" dirty="0"/>
              <a:t> ring2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ring3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:</a:t>
            </a:r>
          </a:p>
          <a:p>
            <a:r>
              <a:rPr lang="en-US" sz="1400" dirty="0"/>
              <a:t>	 	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’c-’</a:t>
            </a: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E4F32A-681F-4F54-BA6C-24231048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45" y="807482"/>
            <a:ext cx="24288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06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n1        14.00670      N          3        sp2 nitrogen in charged arginine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935394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’C6-H14-N4-O2’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’n_2’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https://en.wikipedia.org/wiki/Arginine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4CD3A-24D2-E69A-1A1F-6FD2D488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62" y="850518"/>
            <a:ext cx="20955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51E0E-65DC-1666-CC81-DE68485CC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33" y="1369134"/>
            <a:ext cx="508635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810E0-E777-0B76-0F06-DBC1ECAF4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668" y="1853727"/>
            <a:ext cx="2095499" cy="158114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FA485EF-2399-7818-D38B-B8ADA7E7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“n1”</a:t>
            </a:r>
          </a:p>
        </p:txBody>
      </p:sp>
    </p:spTree>
    <p:extLst>
      <p:ext uri="{BB962C8B-B14F-4D97-AF65-F5344CB8AC3E}">
        <p14:creationId xmlns:p14="http://schemas.microsoft.com/office/powerpoint/2010/main" val="2727520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n2        14.00670      N          3        sp2 nitrogen (NH2) in guanidinium group (HN=C(NH2)2)</a:t>
            </a:r>
          </a:p>
          <a:p>
            <a:r>
              <a:rPr lang="en-US" sz="1400" dirty="0"/>
              <a:t>nr        14.00670       N          3        sp2 nitrogen (NH2) in guanidinium group (HN=C(NH2)2)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/>
              <a:t>type_list.count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’C1-H5-N3’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https://en.wikipedia.org/wiki/Guanidine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4742B-A588-BB6C-D2A7-FEEAE605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15" y="1146923"/>
            <a:ext cx="1047750" cy="6000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FFCF4F-E718-132E-5CB1-A16B7546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“n2” or “nr”</a:t>
            </a:r>
          </a:p>
        </p:txBody>
      </p:sp>
    </p:spTree>
    <p:extLst>
      <p:ext uri="{BB962C8B-B14F-4D97-AF65-F5344CB8AC3E}">
        <p14:creationId xmlns:p14="http://schemas.microsoft.com/office/powerpoint/2010/main" val="2777866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n_2     14.01000       N          3        nitrogen of urethane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935394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’C3-H7-N1-O2’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’n_2’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https://pubchem.ncbi.nlm.nih.gov/compound/Urethane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B92A5-0BD2-62B4-991B-F10565A0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48" y="464283"/>
            <a:ext cx="2985333" cy="2460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BDF784-CA57-5D35-ECF3-95FD010A7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17" y="1948721"/>
            <a:ext cx="5380212" cy="43559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E4B7756-C674-F370-556F-C9E04333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“n_2”</a:t>
            </a:r>
          </a:p>
        </p:txBody>
      </p:sp>
    </p:spTree>
    <p:extLst>
      <p:ext uri="{BB962C8B-B14F-4D97-AF65-F5344CB8AC3E}">
        <p14:creationId xmlns:p14="http://schemas.microsoft.com/office/powerpoint/2010/main" val="4100725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nn</a:t>
            </a:r>
            <a:r>
              <a:rPr lang="en-US" sz="1400" b="1" dirty="0"/>
              <a:t>       14.00670       N          3        sp2 nitrogen in aromatic amines</a:t>
            </a:r>
          </a:p>
          <a:p>
            <a:r>
              <a:rPr lang="en-US" sz="1400" dirty="0" err="1"/>
              <a:t>nb</a:t>
            </a:r>
            <a:r>
              <a:rPr lang="en-US" sz="1400" dirty="0"/>
              <a:t>        14.00670      N          3        sp2 nitrogen in aromatic amines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2541564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any</a:t>
            </a:r>
            <a:r>
              <a:rPr lang="en-US" dirty="0"/>
              <a:t>(rings1) &gt; 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/>
              <a:t>nbs1 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nn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E5C83-514A-2613-CED8-64B0063A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783" y="1873570"/>
            <a:ext cx="2703028" cy="24647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99A5D1A-FF16-2C0D-0381-6D5CA182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9494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na</a:t>
            </a:r>
            <a:r>
              <a:rPr lang="en-US" sz="1400" dirty="0"/>
              <a:t>        14.00670      N          3        sp3 nitrogen in amines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50F7DF-F762-4D2E-7E0F-F7E42D1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5439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nho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7319" y="462314"/>
            <a:ext cx="923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nho</a:t>
            </a:r>
            <a:r>
              <a:rPr lang="en-US" sz="1800" dirty="0"/>
              <a:t>     14.00670      N           3        sp2 nitrogen in 6 membered ring next to a carbonyl</a:t>
            </a:r>
            <a:endParaRPr lang="en-US" sz="1800" b="1" dirty="0">
              <a:solidFill>
                <a:srgbClr val="559F5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B8AC7-7CB4-9B29-6A29-2C3C32A2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54" y="1004467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CAA15-BBA5-D596-E264-F5A2E97BC1F1}"/>
              </a:ext>
            </a:extLst>
          </p:cNvPr>
          <p:cNvSpPr txBox="1"/>
          <p:nvPr/>
        </p:nvSpPr>
        <p:spPr>
          <a:xfrm>
            <a:off x="8054250" y="1166200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4D8888-4D58-DEBB-1ED9-829FF82B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6" y="1030706"/>
            <a:ext cx="2274221" cy="2040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81D01-AF7F-866D-B36A-09DD7FE4020C}"/>
              </a:ext>
            </a:extLst>
          </p:cNvPr>
          <p:cNvSpPr txBox="1"/>
          <p:nvPr/>
        </p:nvSpPr>
        <p:spPr>
          <a:xfrm>
            <a:off x="119921" y="3598680"/>
            <a:ext cx="9013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6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‘O'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/>
              <a:t>elements1: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nho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39793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ni</a:t>
            </a:r>
            <a:r>
              <a:rPr lang="en-US" sz="1800" dirty="0"/>
              <a:t>         14.00670      N           3        nitrogen in charged imidazole ring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4402A-113A-F526-0EE3-27AD8A210863}"/>
              </a:ext>
            </a:extLst>
          </p:cNvPr>
          <p:cNvSpPr txBox="1"/>
          <p:nvPr/>
        </p:nvSpPr>
        <p:spPr>
          <a:xfrm>
            <a:off x="658749" y="2496061"/>
            <a:ext cx="8597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400" dirty="0"/>
              <a:t>ring == </a:t>
            </a:r>
            <a:r>
              <a:rPr lang="en-US" sz="1400" b="1" dirty="0">
                <a:solidFill>
                  <a:srgbClr val="FFC000"/>
                </a:solidFill>
              </a:rPr>
              <a:t>5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‘C'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 5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/>
              <a:t>formula == </a:t>
            </a:r>
            <a:r>
              <a:rPr lang="en-US" sz="1400" b="1" dirty="0">
                <a:solidFill>
                  <a:srgbClr val="89C653"/>
                </a:solidFill>
              </a:rPr>
              <a:t>‘C3-H4-N2’</a:t>
            </a:r>
            <a:r>
              <a:rPr lang="en-US" sz="1400" b="1" dirty="0"/>
              <a:t>: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 if </a:t>
            </a:r>
            <a:r>
              <a:rPr lang="en-US" sz="1400" dirty="0"/>
              <a:t>ring == </a:t>
            </a:r>
            <a:r>
              <a:rPr lang="en-US" sz="1400" b="1" dirty="0">
                <a:solidFill>
                  <a:srgbClr val="FFC000"/>
                </a:solidFill>
              </a:rPr>
              <a:t>5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‘C'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 5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/>
              <a:t>formula == </a:t>
            </a:r>
            <a:r>
              <a:rPr lang="en-US" sz="1400" b="1" dirty="0">
                <a:solidFill>
                  <a:srgbClr val="89C653"/>
                </a:solidFill>
              </a:rPr>
              <a:t>‘C3-H4-N2’</a:t>
            </a:r>
            <a:r>
              <a:rPr lang="en-US" sz="1400" b="1" dirty="0"/>
              <a:t>: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2" descr="Full structural formula">
            <a:extLst>
              <a:ext uri="{FF2B5EF4-FFF2-40B4-BE49-F238E27FC236}">
                <a16:creationId xmlns:a16="http://schemas.microsoft.com/office/drawing/2014/main" id="{2F21CCF7-3681-3F14-405B-21A7E79F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all-and-stick model">
            <a:extLst>
              <a:ext uri="{FF2B5EF4-FFF2-40B4-BE49-F238E27FC236}">
                <a16:creationId xmlns:a16="http://schemas.microsoft.com/office/drawing/2014/main" id="{EDDAA5D0-2C51-EB04-3407-5C8A1C62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82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npc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12427" y="462314"/>
            <a:ext cx="93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npc</a:t>
            </a:r>
            <a:r>
              <a:rPr lang="en-US" sz="1800" dirty="0"/>
              <a:t>     14.00670       N          3        sp2 nitrogen in 5- or 6- membered ring and with a heavy atom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629587" y="2346731"/>
            <a:ext cx="630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neighbors</a:t>
            </a:r>
            <a:r>
              <a:rPr lang="en-US" dirty="0"/>
              <a:t>) &gt; </a:t>
            </a:r>
            <a:r>
              <a:rPr lang="en-US" sz="1800" b="1" dirty="0">
                <a:solidFill>
                  <a:srgbClr val="FFC000"/>
                </a:solidFill>
              </a:rPr>
              <a:t>0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npc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912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</a:t>
            </a:r>
            <a:r>
              <a:rPr lang="en-US" sz="1800" dirty="0"/>
              <a:t>       14.00670      N           3        sp2 nitrogen in 5 or 6 membered 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2205927" y="2346731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nh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221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n3n      14.00670      N          3        sp2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c3h)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typelist: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’n3n’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B51AF-5773-F3C5-8FE2-C231CDA5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97" y="782156"/>
            <a:ext cx="2346273" cy="17895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BD7FCB8-7BB2-6454-CF30-75041068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“n3n”</a:t>
            </a:r>
          </a:p>
        </p:txBody>
      </p:sp>
    </p:spTree>
    <p:extLst>
      <p:ext uri="{BB962C8B-B14F-4D97-AF65-F5344CB8AC3E}">
        <p14:creationId xmlns:p14="http://schemas.microsoft.com/office/powerpoint/2010/main" val="335063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“c5”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c5       12.01115      C          3        sp2 aromatic carbon in 5-membered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03250" y="2740577"/>
            <a:ext cx="8540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5 Member Ring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600" dirty="0"/>
              <a:t>ring_size == </a:t>
            </a:r>
            <a:r>
              <a:rPr lang="en-US" sz="1600" b="1" dirty="0">
                <a:solidFill>
                  <a:srgbClr val="FFC000"/>
                </a:solidFill>
              </a:rPr>
              <a:t>5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/>
              <a:t>elements1.count(</a:t>
            </a:r>
            <a:r>
              <a:rPr lang="en-US" sz="1600" dirty="0">
                <a:solidFill>
                  <a:srgbClr val="92D050"/>
                </a:solidFill>
              </a:rPr>
              <a:t>’S’</a:t>
            </a:r>
            <a:r>
              <a:rPr lang="en-US" sz="1600" dirty="0"/>
              <a:t>) == </a:t>
            </a:r>
            <a:r>
              <a:rPr lang="en-US" sz="1600" b="1" dirty="0">
                <a:solidFill>
                  <a:srgbClr val="FFC000"/>
                </a:solidFill>
              </a:rPr>
              <a:t>0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’c5’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48FA45E-933A-495F-98A9-B3A7D5730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2490" y="1089378"/>
          <a:ext cx="3612986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62810" imgH="1837416" progId="ChemDraw.Document.6.0">
                  <p:embed/>
                </p:oleObj>
              </mc:Choice>
              <mc:Fallback>
                <p:oleObj name="CS ChemDraw Drawing" r:id="rId2" imgW="4062810" imgH="1837416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48FA45E-933A-495F-98A9-B3A7D5730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490" y="1089378"/>
                        <a:ext cx="3612986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1AEC40-CF1E-4724-81E1-2639EBCC6900}"/>
              </a:ext>
            </a:extLst>
          </p:cNvPr>
          <p:cNvSpPr/>
          <p:nvPr/>
        </p:nvSpPr>
        <p:spPr>
          <a:xfrm>
            <a:off x="3812058" y="1489660"/>
            <a:ext cx="1593850" cy="969433"/>
          </a:xfrm>
          <a:custGeom>
            <a:avLst/>
            <a:gdLst>
              <a:gd name="connsiteX0" fmla="*/ 381000 w 1593850"/>
              <a:gd name="connsiteY0" fmla="*/ 82550 h 969433"/>
              <a:gd name="connsiteX1" fmla="*/ 234950 w 1593850"/>
              <a:gd name="connsiteY1" fmla="*/ 50800 h 969433"/>
              <a:gd name="connsiteX2" fmla="*/ 133350 w 1593850"/>
              <a:gd name="connsiteY2" fmla="*/ 44450 h 969433"/>
              <a:gd name="connsiteX3" fmla="*/ 101600 w 1593850"/>
              <a:gd name="connsiteY3" fmla="*/ 38100 h 969433"/>
              <a:gd name="connsiteX4" fmla="*/ 63500 w 1593850"/>
              <a:gd name="connsiteY4" fmla="*/ 57150 h 969433"/>
              <a:gd name="connsiteX5" fmla="*/ 19050 w 1593850"/>
              <a:gd name="connsiteY5" fmla="*/ 114300 h 969433"/>
              <a:gd name="connsiteX6" fmla="*/ 6350 w 1593850"/>
              <a:gd name="connsiteY6" fmla="*/ 196850 h 969433"/>
              <a:gd name="connsiteX7" fmla="*/ 0 w 1593850"/>
              <a:gd name="connsiteY7" fmla="*/ 215900 h 969433"/>
              <a:gd name="connsiteX8" fmla="*/ 6350 w 1593850"/>
              <a:gd name="connsiteY8" fmla="*/ 285750 h 969433"/>
              <a:gd name="connsiteX9" fmla="*/ 44450 w 1593850"/>
              <a:gd name="connsiteY9" fmla="*/ 355600 h 969433"/>
              <a:gd name="connsiteX10" fmla="*/ 95250 w 1593850"/>
              <a:gd name="connsiteY10" fmla="*/ 406400 h 969433"/>
              <a:gd name="connsiteX11" fmla="*/ 158750 w 1593850"/>
              <a:gd name="connsiteY11" fmla="*/ 450850 h 969433"/>
              <a:gd name="connsiteX12" fmla="*/ 203200 w 1593850"/>
              <a:gd name="connsiteY12" fmla="*/ 476250 h 969433"/>
              <a:gd name="connsiteX13" fmla="*/ 222250 w 1593850"/>
              <a:gd name="connsiteY13" fmla="*/ 501650 h 969433"/>
              <a:gd name="connsiteX14" fmla="*/ 260350 w 1593850"/>
              <a:gd name="connsiteY14" fmla="*/ 533400 h 969433"/>
              <a:gd name="connsiteX15" fmla="*/ 285750 w 1593850"/>
              <a:gd name="connsiteY15" fmla="*/ 571500 h 969433"/>
              <a:gd name="connsiteX16" fmla="*/ 298450 w 1593850"/>
              <a:gd name="connsiteY16" fmla="*/ 590550 h 969433"/>
              <a:gd name="connsiteX17" fmla="*/ 317500 w 1593850"/>
              <a:gd name="connsiteY17" fmla="*/ 615950 h 969433"/>
              <a:gd name="connsiteX18" fmla="*/ 330200 w 1593850"/>
              <a:gd name="connsiteY18" fmla="*/ 641350 h 969433"/>
              <a:gd name="connsiteX19" fmla="*/ 374650 w 1593850"/>
              <a:gd name="connsiteY19" fmla="*/ 704850 h 969433"/>
              <a:gd name="connsiteX20" fmla="*/ 406400 w 1593850"/>
              <a:gd name="connsiteY20" fmla="*/ 762000 h 969433"/>
              <a:gd name="connsiteX21" fmla="*/ 450850 w 1593850"/>
              <a:gd name="connsiteY21" fmla="*/ 806450 h 969433"/>
              <a:gd name="connsiteX22" fmla="*/ 508000 w 1593850"/>
              <a:gd name="connsiteY22" fmla="*/ 876300 h 969433"/>
              <a:gd name="connsiteX23" fmla="*/ 527050 w 1593850"/>
              <a:gd name="connsiteY23" fmla="*/ 895350 h 969433"/>
              <a:gd name="connsiteX24" fmla="*/ 546100 w 1593850"/>
              <a:gd name="connsiteY24" fmla="*/ 901700 h 969433"/>
              <a:gd name="connsiteX25" fmla="*/ 565150 w 1593850"/>
              <a:gd name="connsiteY25" fmla="*/ 914400 h 969433"/>
              <a:gd name="connsiteX26" fmla="*/ 609600 w 1593850"/>
              <a:gd name="connsiteY26" fmla="*/ 933450 h 969433"/>
              <a:gd name="connsiteX27" fmla="*/ 654050 w 1593850"/>
              <a:gd name="connsiteY27" fmla="*/ 946150 h 969433"/>
              <a:gd name="connsiteX28" fmla="*/ 723900 w 1593850"/>
              <a:gd name="connsiteY28" fmla="*/ 952500 h 969433"/>
              <a:gd name="connsiteX29" fmla="*/ 863600 w 1593850"/>
              <a:gd name="connsiteY29" fmla="*/ 965200 h 969433"/>
              <a:gd name="connsiteX30" fmla="*/ 1054100 w 1593850"/>
              <a:gd name="connsiteY30" fmla="*/ 939800 h 969433"/>
              <a:gd name="connsiteX31" fmla="*/ 1073150 w 1593850"/>
              <a:gd name="connsiteY31" fmla="*/ 927100 h 969433"/>
              <a:gd name="connsiteX32" fmla="*/ 1079500 w 1593850"/>
              <a:gd name="connsiteY32" fmla="*/ 908050 h 969433"/>
              <a:gd name="connsiteX33" fmla="*/ 1123950 w 1593850"/>
              <a:gd name="connsiteY33" fmla="*/ 857250 h 969433"/>
              <a:gd name="connsiteX34" fmla="*/ 1130300 w 1593850"/>
              <a:gd name="connsiteY34" fmla="*/ 838200 h 969433"/>
              <a:gd name="connsiteX35" fmla="*/ 1136650 w 1593850"/>
              <a:gd name="connsiteY35" fmla="*/ 812800 h 969433"/>
              <a:gd name="connsiteX36" fmla="*/ 1168400 w 1593850"/>
              <a:gd name="connsiteY36" fmla="*/ 768350 h 969433"/>
              <a:gd name="connsiteX37" fmla="*/ 1187450 w 1593850"/>
              <a:gd name="connsiteY37" fmla="*/ 749300 h 969433"/>
              <a:gd name="connsiteX38" fmla="*/ 1257300 w 1593850"/>
              <a:gd name="connsiteY38" fmla="*/ 654050 h 969433"/>
              <a:gd name="connsiteX39" fmla="*/ 1282700 w 1593850"/>
              <a:gd name="connsiteY39" fmla="*/ 641350 h 969433"/>
              <a:gd name="connsiteX40" fmla="*/ 1308100 w 1593850"/>
              <a:gd name="connsiteY40" fmla="*/ 615950 h 969433"/>
              <a:gd name="connsiteX41" fmla="*/ 1377950 w 1593850"/>
              <a:gd name="connsiteY41" fmla="*/ 584200 h 969433"/>
              <a:gd name="connsiteX42" fmla="*/ 1422400 w 1593850"/>
              <a:gd name="connsiteY42" fmla="*/ 558800 h 969433"/>
              <a:gd name="connsiteX43" fmla="*/ 1447800 w 1593850"/>
              <a:gd name="connsiteY43" fmla="*/ 546100 h 969433"/>
              <a:gd name="connsiteX44" fmla="*/ 1485900 w 1593850"/>
              <a:gd name="connsiteY44" fmla="*/ 520700 h 969433"/>
              <a:gd name="connsiteX45" fmla="*/ 1524000 w 1593850"/>
              <a:gd name="connsiteY45" fmla="*/ 476250 h 969433"/>
              <a:gd name="connsiteX46" fmla="*/ 1549400 w 1593850"/>
              <a:gd name="connsiteY46" fmla="*/ 457200 h 969433"/>
              <a:gd name="connsiteX47" fmla="*/ 1568450 w 1593850"/>
              <a:gd name="connsiteY47" fmla="*/ 425450 h 969433"/>
              <a:gd name="connsiteX48" fmla="*/ 1581150 w 1593850"/>
              <a:gd name="connsiteY48" fmla="*/ 381000 h 969433"/>
              <a:gd name="connsiteX49" fmla="*/ 1593850 w 1593850"/>
              <a:gd name="connsiteY49" fmla="*/ 349250 h 969433"/>
              <a:gd name="connsiteX50" fmla="*/ 1587500 w 1593850"/>
              <a:gd name="connsiteY50" fmla="*/ 228600 h 969433"/>
              <a:gd name="connsiteX51" fmla="*/ 1581150 w 1593850"/>
              <a:gd name="connsiteY51" fmla="*/ 209550 h 969433"/>
              <a:gd name="connsiteX52" fmla="*/ 1568450 w 1593850"/>
              <a:gd name="connsiteY52" fmla="*/ 190500 h 969433"/>
              <a:gd name="connsiteX53" fmla="*/ 1549400 w 1593850"/>
              <a:gd name="connsiteY53" fmla="*/ 139700 h 969433"/>
              <a:gd name="connsiteX54" fmla="*/ 1504950 w 1593850"/>
              <a:gd name="connsiteY54" fmla="*/ 133350 h 969433"/>
              <a:gd name="connsiteX55" fmla="*/ 1454150 w 1593850"/>
              <a:gd name="connsiteY55" fmla="*/ 120650 h 969433"/>
              <a:gd name="connsiteX56" fmla="*/ 1371600 w 1593850"/>
              <a:gd name="connsiteY56" fmla="*/ 88900 h 969433"/>
              <a:gd name="connsiteX57" fmla="*/ 1346200 w 1593850"/>
              <a:gd name="connsiteY57" fmla="*/ 82550 h 969433"/>
              <a:gd name="connsiteX58" fmla="*/ 1282700 w 1593850"/>
              <a:gd name="connsiteY58" fmla="*/ 57150 h 969433"/>
              <a:gd name="connsiteX59" fmla="*/ 1200150 w 1593850"/>
              <a:gd name="connsiteY59" fmla="*/ 44450 h 969433"/>
              <a:gd name="connsiteX60" fmla="*/ 1181100 w 1593850"/>
              <a:gd name="connsiteY60" fmla="*/ 31750 h 969433"/>
              <a:gd name="connsiteX61" fmla="*/ 1136650 w 1593850"/>
              <a:gd name="connsiteY61" fmla="*/ 12700 h 969433"/>
              <a:gd name="connsiteX62" fmla="*/ 1098550 w 1593850"/>
              <a:gd name="connsiteY62" fmla="*/ 6350 h 969433"/>
              <a:gd name="connsiteX63" fmla="*/ 1073150 w 1593850"/>
              <a:gd name="connsiteY63" fmla="*/ 0 h 969433"/>
              <a:gd name="connsiteX64" fmla="*/ 958850 w 1593850"/>
              <a:gd name="connsiteY64" fmla="*/ 6350 h 969433"/>
              <a:gd name="connsiteX65" fmla="*/ 869950 w 1593850"/>
              <a:gd name="connsiteY65" fmla="*/ 19050 h 969433"/>
              <a:gd name="connsiteX66" fmla="*/ 844550 w 1593850"/>
              <a:gd name="connsiteY66" fmla="*/ 25400 h 969433"/>
              <a:gd name="connsiteX67" fmla="*/ 787400 w 1593850"/>
              <a:gd name="connsiteY67" fmla="*/ 31750 h 969433"/>
              <a:gd name="connsiteX68" fmla="*/ 679450 w 1593850"/>
              <a:gd name="connsiteY68" fmla="*/ 44450 h 969433"/>
              <a:gd name="connsiteX69" fmla="*/ 596900 w 1593850"/>
              <a:gd name="connsiteY69" fmla="*/ 57150 h 969433"/>
              <a:gd name="connsiteX70" fmla="*/ 546100 w 1593850"/>
              <a:gd name="connsiteY70" fmla="*/ 63500 h 969433"/>
              <a:gd name="connsiteX71" fmla="*/ 501650 w 1593850"/>
              <a:gd name="connsiteY71" fmla="*/ 69850 h 969433"/>
              <a:gd name="connsiteX72" fmla="*/ 381000 w 1593850"/>
              <a:gd name="connsiteY72" fmla="*/ 82550 h 9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3850" h="969433">
                <a:moveTo>
                  <a:pt x="381000" y="82550"/>
                </a:moveTo>
                <a:cubicBezTo>
                  <a:pt x="336550" y="79375"/>
                  <a:pt x="324528" y="61658"/>
                  <a:pt x="234950" y="50800"/>
                </a:cubicBezTo>
                <a:cubicBezTo>
                  <a:pt x="201264" y="46717"/>
                  <a:pt x="167217" y="46567"/>
                  <a:pt x="133350" y="44450"/>
                </a:cubicBezTo>
                <a:cubicBezTo>
                  <a:pt x="122767" y="42333"/>
                  <a:pt x="112393" y="38100"/>
                  <a:pt x="101600" y="38100"/>
                </a:cubicBezTo>
                <a:cubicBezTo>
                  <a:pt x="91783" y="38100"/>
                  <a:pt x="69337" y="50729"/>
                  <a:pt x="63500" y="57150"/>
                </a:cubicBezTo>
                <a:cubicBezTo>
                  <a:pt x="47266" y="75008"/>
                  <a:pt x="19050" y="114300"/>
                  <a:pt x="19050" y="114300"/>
                </a:cubicBezTo>
                <a:cubicBezTo>
                  <a:pt x="3765" y="160154"/>
                  <a:pt x="20382" y="105642"/>
                  <a:pt x="6350" y="196850"/>
                </a:cubicBezTo>
                <a:cubicBezTo>
                  <a:pt x="5332" y="203466"/>
                  <a:pt x="2117" y="209550"/>
                  <a:pt x="0" y="215900"/>
                </a:cubicBezTo>
                <a:cubicBezTo>
                  <a:pt x="2117" y="239183"/>
                  <a:pt x="400" y="263140"/>
                  <a:pt x="6350" y="285750"/>
                </a:cubicBezTo>
                <a:cubicBezTo>
                  <a:pt x="7428" y="289845"/>
                  <a:pt x="32429" y="342377"/>
                  <a:pt x="44450" y="355600"/>
                </a:cubicBezTo>
                <a:cubicBezTo>
                  <a:pt x="60559" y="373320"/>
                  <a:pt x="75632" y="392667"/>
                  <a:pt x="95250" y="406400"/>
                </a:cubicBezTo>
                <a:cubicBezTo>
                  <a:pt x="116417" y="421217"/>
                  <a:pt x="135640" y="439295"/>
                  <a:pt x="158750" y="450850"/>
                </a:cubicBezTo>
                <a:cubicBezTo>
                  <a:pt x="168711" y="455830"/>
                  <a:pt x="194225" y="467275"/>
                  <a:pt x="203200" y="476250"/>
                </a:cubicBezTo>
                <a:cubicBezTo>
                  <a:pt x="210684" y="483734"/>
                  <a:pt x="215362" y="493615"/>
                  <a:pt x="222250" y="501650"/>
                </a:cubicBezTo>
                <a:cubicBezTo>
                  <a:pt x="238548" y="520664"/>
                  <a:pt x="240753" y="520335"/>
                  <a:pt x="260350" y="533400"/>
                </a:cubicBezTo>
                <a:lnTo>
                  <a:pt x="285750" y="571500"/>
                </a:lnTo>
                <a:cubicBezTo>
                  <a:pt x="289983" y="577850"/>
                  <a:pt x="293871" y="584445"/>
                  <a:pt x="298450" y="590550"/>
                </a:cubicBezTo>
                <a:cubicBezTo>
                  <a:pt x="304800" y="599017"/>
                  <a:pt x="311891" y="606975"/>
                  <a:pt x="317500" y="615950"/>
                </a:cubicBezTo>
                <a:cubicBezTo>
                  <a:pt x="322517" y="623977"/>
                  <a:pt x="325330" y="633233"/>
                  <a:pt x="330200" y="641350"/>
                </a:cubicBezTo>
                <a:cubicBezTo>
                  <a:pt x="345835" y="667409"/>
                  <a:pt x="357283" y="681694"/>
                  <a:pt x="374650" y="704850"/>
                </a:cubicBezTo>
                <a:cubicBezTo>
                  <a:pt x="383593" y="731678"/>
                  <a:pt x="382382" y="733615"/>
                  <a:pt x="406400" y="762000"/>
                </a:cubicBezTo>
                <a:cubicBezTo>
                  <a:pt x="419935" y="777996"/>
                  <a:pt x="441479" y="787708"/>
                  <a:pt x="450850" y="806450"/>
                </a:cubicBezTo>
                <a:cubicBezTo>
                  <a:pt x="472921" y="850592"/>
                  <a:pt x="456857" y="825157"/>
                  <a:pt x="508000" y="876300"/>
                </a:cubicBezTo>
                <a:cubicBezTo>
                  <a:pt x="514350" y="882650"/>
                  <a:pt x="518531" y="892510"/>
                  <a:pt x="527050" y="895350"/>
                </a:cubicBezTo>
                <a:cubicBezTo>
                  <a:pt x="533400" y="897467"/>
                  <a:pt x="540113" y="898707"/>
                  <a:pt x="546100" y="901700"/>
                </a:cubicBezTo>
                <a:cubicBezTo>
                  <a:pt x="552926" y="905113"/>
                  <a:pt x="558524" y="910614"/>
                  <a:pt x="565150" y="914400"/>
                </a:cubicBezTo>
                <a:cubicBezTo>
                  <a:pt x="583409" y="924834"/>
                  <a:pt x="590853" y="927826"/>
                  <a:pt x="609600" y="933450"/>
                </a:cubicBezTo>
                <a:cubicBezTo>
                  <a:pt x="624360" y="937878"/>
                  <a:pt x="638850" y="943617"/>
                  <a:pt x="654050" y="946150"/>
                </a:cubicBezTo>
                <a:cubicBezTo>
                  <a:pt x="677111" y="949994"/>
                  <a:pt x="700601" y="950558"/>
                  <a:pt x="723900" y="952500"/>
                </a:cubicBezTo>
                <a:cubicBezTo>
                  <a:pt x="849021" y="962927"/>
                  <a:pt x="762727" y="953992"/>
                  <a:pt x="863600" y="965200"/>
                </a:cubicBezTo>
                <a:cubicBezTo>
                  <a:pt x="1058377" y="957709"/>
                  <a:pt x="980970" y="992036"/>
                  <a:pt x="1054100" y="939800"/>
                </a:cubicBezTo>
                <a:cubicBezTo>
                  <a:pt x="1060310" y="935364"/>
                  <a:pt x="1066800" y="931333"/>
                  <a:pt x="1073150" y="927100"/>
                </a:cubicBezTo>
                <a:cubicBezTo>
                  <a:pt x="1075267" y="920750"/>
                  <a:pt x="1076179" y="913862"/>
                  <a:pt x="1079500" y="908050"/>
                </a:cubicBezTo>
                <a:cubicBezTo>
                  <a:pt x="1091160" y="887646"/>
                  <a:pt x="1107556" y="873644"/>
                  <a:pt x="1123950" y="857250"/>
                </a:cubicBezTo>
                <a:cubicBezTo>
                  <a:pt x="1126067" y="850900"/>
                  <a:pt x="1128461" y="844636"/>
                  <a:pt x="1130300" y="838200"/>
                </a:cubicBezTo>
                <a:cubicBezTo>
                  <a:pt x="1132698" y="829809"/>
                  <a:pt x="1133212" y="820822"/>
                  <a:pt x="1136650" y="812800"/>
                </a:cubicBezTo>
                <a:cubicBezTo>
                  <a:pt x="1139522" y="806099"/>
                  <a:pt x="1166541" y="770518"/>
                  <a:pt x="1168400" y="768350"/>
                </a:cubicBezTo>
                <a:cubicBezTo>
                  <a:pt x="1174244" y="761532"/>
                  <a:pt x="1181937" y="756389"/>
                  <a:pt x="1187450" y="749300"/>
                </a:cubicBezTo>
                <a:cubicBezTo>
                  <a:pt x="1202776" y="729595"/>
                  <a:pt x="1240574" y="662413"/>
                  <a:pt x="1257300" y="654050"/>
                </a:cubicBezTo>
                <a:cubicBezTo>
                  <a:pt x="1265767" y="649817"/>
                  <a:pt x="1275127" y="647030"/>
                  <a:pt x="1282700" y="641350"/>
                </a:cubicBezTo>
                <a:cubicBezTo>
                  <a:pt x="1292279" y="634166"/>
                  <a:pt x="1298137" y="622592"/>
                  <a:pt x="1308100" y="615950"/>
                </a:cubicBezTo>
                <a:cubicBezTo>
                  <a:pt x="1367009" y="576678"/>
                  <a:pt x="1340189" y="600383"/>
                  <a:pt x="1377950" y="584200"/>
                </a:cubicBezTo>
                <a:cubicBezTo>
                  <a:pt x="1416328" y="567752"/>
                  <a:pt x="1390514" y="577021"/>
                  <a:pt x="1422400" y="558800"/>
                </a:cubicBezTo>
                <a:cubicBezTo>
                  <a:pt x="1430619" y="554104"/>
                  <a:pt x="1439683" y="550970"/>
                  <a:pt x="1447800" y="546100"/>
                </a:cubicBezTo>
                <a:cubicBezTo>
                  <a:pt x="1460888" y="538247"/>
                  <a:pt x="1473852" y="530071"/>
                  <a:pt x="1485900" y="520700"/>
                </a:cubicBezTo>
                <a:cubicBezTo>
                  <a:pt x="1517005" y="496507"/>
                  <a:pt x="1494175" y="506075"/>
                  <a:pt x="1524000" y="476250"/>
                </a:cubicBezTo>
                <a:cubicBezTo>
                  <a:pt x="1531484" y="468766"/>
                  <a:pt x="1540933" y="463550"/>
                  <a:pt x="1549400" y="457200"/>
                </a:cubicBezTo>
                <a:cubicBezTo>
                  <a:pt x="1555750" y="446617"/>
                  <a:pt x="1563703" y="436843"/>
                  <a:pt x="1568450" y="425450"/>
                </a:cubicBezTo>
                <a:cubicBezTo>
                  <a:pt x="1574377" y="411226"/>
                  <a:pt x="1576277" y="395619"/>
                  <a:pt x="1581150" y="381000"/>
                </a:cubicBezTo>
                <a:cubicBezTo>
                  <a:pt x="1584755" y="370186"/>
                  <a:pt x="1589617" y="359833"/>
                  <a:pt x="1593850" y="349250"/>
                </a:cubicBezTo>
                <a:cubicBezTo>
                  <a:pt x="1591733" y="309033"/>
                  <a:pt x="1591146" y="268707"/>
                  <a:pt x="1587500" y="228600"/>
                </a:cubicBezTo>
                <a:cubicBezTo>
                  <a:pt x="1586894" y="221934"/>
                  <a:pt x="1584143" y="215537"/>
                  <a:pt x="1581150" y="209550"/>
                </a:cubicBezTo>
                <a:cubicBezTo>
                  <a:pt x="1577737" y="202724"/>
                  <a:pt x="1572683" y="196850"/>
                  <a:pt x="1568450" y="190500"/>
                </a:cubicBezTo>
                <a:cubicBezTo>
                  <a:pt x="1566223" y="181593"/>
                  <a:pt x="1559040" y="145056"/>
                  <a:pt x="1549400" y="139700"/>
                </a:cubicBezTo>
                <a:cubicBezTo>
                  <a:pt x="1536316" y="132431"/>
                  <a:pt x="1519626" y="136285"/>
                  <a:pt x="1504950" y="133350"/>
                </a:cubicBezTo>
                <a:cubicBezTo>
                  <a:pt x="1487834" y="129927"/>
                  <a:pt x="1469762" y="128456"/>
                  <a:pt x="1454150" y="120650"/>
                </a:cubicBezTo>
                <a:cubicBezTo>
                  <a:pt x="1421181" y="104165"/>
                  <a:pt x="1415687" y="99922"/>
                  <a:pt x="1371600" y="88900"/>
                </a:cubicBezTo>
                <a:cubicBezTo>
                  <a:pt x="1363133" y="86783"/>
                  <a:pt x="1354419" y="85485"/>
                  <a:pt x="1346200" y="82550"/>
                </a:cubicBezTo>
                <a:cubicBezTo>
                  <a:pt x="1324731" y="74882"/>
                  <a:pt x="1305054" y="61621"/>
                  <a:pt x="1282700" y="57150"/>
                </a:cubicBezTo>
                <a:cubicBezTo>
                  <a:pt x="1234216" y="47453"/>
                  <a:pt x="1261660" y="52139"/>
                  <a:pt x="1200150" y="44450"/>
                </a:cubicBezTo>
                <a:cubicBezTo>
                  <a:pt x="1193800" y="40217"/>
                  <a:pt x="1187726" y="35536"/>
                  <a:pt x="1181100" y="31750"/>
                </a:cubicBezTo>
                <a:cubicBezTo>
                  <a:pt x="1168746" y="24691"/>
                  <a:pt x="1151222" y="15938"/>
                  <a:pt x="1136650" y="12700"/>
                </a:cubicBezTo>
                <a:cubicBezTo>
                  <a:pt x="1124081" y="9907"/>
                  <a:pt x="1111175" y="8875"/>
                  <a:pt x="1098550" y="6350"/>
                </a:cubicBezTo>
                <a:cubicBezTo>
                  <a:pt x="1089992" y="4638"/>
                  <a:pt x="1081617" y="2117"/>
                  <a:pt x="1073150" y="0"/>
                </a:cubicBezTo>
                <a:cubicBezTo>
                  <a:pt x="1035050" y="2117"/>
                  <a:pt x="996896" y="3423"/>
                  <a:pt x="958850" y="6350"/>
                </a:cubicBezTo>
                <a:cubicBezTo>
                  <a:pt x="939828" y="7813"/>
                  <a:pt x="891268" y="14786"/>
                  <a:pt x="869950" y="19050"/>
                </a:cubicBezTo>
                <a:cubicBezTo>
                  <a:pt x="861392" y="20762"/>
                  <a:pt x="853176" y="24073"/>
                  <a:pt x="844550" y="25400"/>
                </a:cubicBezTo>
                <a:cubicBezTo>
                  <a:pt x="825606" y="28315"/>
                  <a:pt x="806450" y="29633"/>
                  <a:pt x="787400" y="31750"/>
                </a:cubicBezTo>
                <a:cubicBezTo>
                  <a:pt x="730787" y="45903"/>
                  <a:pt x="784740" y="33921"/>
                  <a:pt x="679450" y="44450"/>
                </a:cubicBezTo>
                <a:cubicBezTo>
                  <a:pt x="645310" y="47864"/>
                  <a:pt x="629930" y="52431"/>
                  <a:pt x="596900" y="57150"/>
                </a:cubicBezTo>
                <a:cubicBezTo>
                  <a:pt x="580006" y="59563"/>
                  <a:pt x="563015" y="61245"/>
                  <a:pt x="546100" y="63500"/>
                </a:cubicBezTo>
                <a:cubicBezTo>
                  <a:pt x="531264" y="65478"/>
                  <a:pt x="516604" y="69227"/>
                  <a:pt x="501650" y="69850"/>
                </a:cubicBezTo>
                <a:cubicBezTo>
                  <a:pt x="465698" y="71348"/>
                  <a:pt x="425450" y="85725"/>
                  <a:pt x="381000" y="8255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0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n3m     14.00670      N          3        sp3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c3m)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’n3m’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A77BB-DB0B-B57D-B173-E23C8D3D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50" y="942734"/>
            <a:ext cx="2905671" cy="20649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2CD3A3B-A24D-EE18-2F47-F103685D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“n3m”</a:t>
            </a:r>
          </a:p>
        </p:txBody>
      </p:sp>
    </p:spTree>
    <p:extLst>
      <p:ext uri="{BB962C8B-B14F-4D97-AF65-F5344CB8AC3E}">
        <p14:creationId xmlns:p14="http://schemas.microsoft.com/office/powerpoint/2010/main" val="24312306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n4n      14.00670      N          3        sp2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c4h)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3327611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’n4n’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FB17A-B051-9290-478D-0EEAC310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04" y="745000"/>
            <a:ext cx="2767012" cy="2571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“n4n”</a:t>
            </a:r>
          </a:p>
        </p:txBody>
      </p:sp>
    </p:spTree>
    <p:extLst>
      <p:ext uri="{BB962C8B-B14F-4D97-AF65-F5344CB8AC3E}">
        <p14:creationId xmlns:p14="http://schemas.microsoft.com/office/powerpoint/2010/main" val="8032225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n4m     14.00670      N          3        sp3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c4m)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3327611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’n4m’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70CF2-8670-7166-A721-0F9FDAF5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6" y="878030"/>
            <a:ext cx="2847768" cy="264842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5D279C1-854E-F913-8CCD-C117B136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“n4m”</a:t>
            </a:r>
          </a:p>
        </p:txBody>
      </p:sp>
    </p:spTree>
    <p:extLst>
      <p:ext uri="{BB962C8B-B14F-4D97-AF65-F5344CB8AC3E}">
        <p14:creationId xmlns:p14="http://schemas.microsoft.com/office/powerpoint/2010/main" val="24608084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</a:t>
            </a:r>
            <a:r>
              <a:rPr lang="en-US" dirty="0"/>
              <a:t>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</a:t>
            </a:r>
            <a:r>
              <a:rPr lang="en-US" sz="1800" dirty="0"/>
              <a:t>+     14.00670      N           3        protonated nitrogen in 6 membered 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6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nh</a:t>
            </a:r>
            <a:r>
              <a:rPr lang="en-US" dirty="0">
                <a:solidFill>
                  <a:srgbClr val="92D050"/>
                </a:solidFill>
              </a:rPr>
              <a:t>+’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82C8E-19BD-2263-4EA5-E7D14A5D0030}"/>
              </a:ext>
            </a:extLst>
          </p:cNvPr>
          <p:cNvSpPr txBox="1"/>
          <p:nvPr/>
        </p:nvSpPr>
        <p:spPr>
          <a:xfrm>
            <a:off x="0" y="3998739"/>
            <a:ext cx="5786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https://openoregon.pressbooks.pub/introductoryorganic/chapter/amine-protonation/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54ED5-3D28-CE1D-D351-54AAE0D7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32382"/>
            <a:ext cx="3798522" cy="1299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00C4B-B7F5-F490-4F06-B08B224C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30" y="911388"/>
            <a:ext cx="1707691" cy="21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01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nh</a:t>
            </a:r>
            <a:r>
              <a:rPr lang="en-US" sz="1400" b="1" dirty="0">
                <a:solidFill>
                  <a:srgbClr val="559F5A"/>
                </a:solidFill>
              </a:rPr>
              <a:t>+     14.00670      N         3        protonated nitrogen in 6 membered ring </a:t>
            </a:r>
            <a:r>
              <a:rPr lang="en-US" sz="1400" b="1" dirty="0">
                <a:solidFill>
                  <a:schemeClr val="accent6"/>
                </a:solidFill>
              </a:rPr>
              <a:t>(WOULD HAVE 4Nb – set with 4 connected)</a:t>
            </a:r>
            <a:endParaRPr lang="en-US" sz="1400" dirty="0"/>
          </a:p>
          <a:p>
            <a:r>
              <a:rPr lang="en-US" sz="1400" b="1" dirty="0">
                <a:solidFill>
                  <a:srgbClr val="559F5A"/>
                </a:solidFill>
              </a:rPr>
              <a:t>n4      14.00670      N          4        sp3 nitrogen in protonated amines</a:t>
            </a:r>
          </a:p>
          <a:p>
            <a:r>
              <a:rPr lang="en-US" sz="1400" dirty="0"/>
              <a:t>n+      14.00670      N          4        sp3 nitrogen in protonated amines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IFF 4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38623760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-1" y="477443"/>
            <a:ext cx="9401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s'      32.06400      S          1        S in thioketone group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s-      32.06400      S          1        partial double sulfur</a:t>
            </a: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sf      32.06400      S          1        S in sulfonate group </a:t>
            </a:r>
            <a:r>
              <a:rPr lang="en-US" sz="1400" b="1" dirty="0">
                <a:solidFill>
                  <a:schemeClr val="accent6"/>
                </a:solidFill>
              </a:rPr>
              <a:t>(IT APPEARS TO HAVE 4 BONDED ATOMS – USE 4-CONNECT SECTION)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PCFF 1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6835456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 “s’”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s'      32.06400      S          1        S in thioketone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675" y="213840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dirty="0"/>
              <a:t> </a:t>
            </a:r>
            <a:r>
              <a:rPr lang="en-US" dirty="0">
                <a:solidFill>
                  <a:srgbClr val="92D050"/>
                </a:solidFill>
              </a:rPr>
              <a:t>’C’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/>
              <a:t> 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C2DAF-072B-4657-934E-D024563D5402}"/>
              </a:ext>
            </a:extLst>
          </p:cNvPr>
          <p:cNvSpPr txBox="1"/>
          <p:nvPr/>
        </p:nvSpPr>
        <p:spPr>
          <a:xfrm>
            <a:off x="16707" y="4398501"/>
            <a:ext cx="954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https://en.wikipedia.org/wiki/Thioketone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21F78-401C-D531-74F6-F5D13527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09" y="823950"/>
            <a:ext cx="13335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266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 “sf”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sf      32.06400      S          1        S in sulfonate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675" y="213840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’sf’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C2DAF-072B-4657-934E-D024563D5402}"/>
              </a:ext>
            </a:extLst>
          </p:cNvPr>
          <p:cNvSpPr txBox="1"/>
          <p:nvPr/>
        </p:nvSpPr>
        <p:spPr>
          <a:xfrm>
            <a:off x="16707" y="4398501"/>
            <a:ext cx="954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https://en.wikipedia.org/wiki/Sulfonate#:~:text=In%20organosulfur%20chemistry%2C%20a%20sulfonate,non%2Doxidizing%2C%20and%20colorless</a:t>
            </a:r>
            <a:r>
              <a:rPr lang="en-US" sz="1000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58F1E-5A2E-4B0D-E1A7-6A92E42D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9" y="1231518"/>
            <a:ext cx="1371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986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s3e     32.06400      S           2        sulfur  in three membered ring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s4e     32.06400      S           2        sulfur  in four membered ring</a:t>
            </a:r>
          </a:p>
          <a:p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sp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32.06400      S          2        sulfur in an aromatic ring (e.g. thiophene)</a:t>
            </a:r>
          </a:p>
          <a:p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sc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32.06400      S           2        sp3 sulfur in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methionines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(C-S-C) group</a:t>
            </a:r>
          </a:p>
          <a:p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sh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32.06400      S          2        sp3 sulfur in sulfhydryl (-SH) group (e.g. cysteine)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s1       32.06400      S           2        sp3 sulfur involved in (S-S) group of disulfides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         32.06400      S           2        sp3 sulfur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PCFF 2 connect Sulfur</a:t>
            </a:r>
          </a:p>
        </p:txBody>
      </p:sp>
    </p:spTree>
    <p:extLst>
      <p:ext uri="{BB962C8B-B14F-4D97-AF65-F5344CB8AC3E}">
        <p14:creationId xmlns:p14="http://schemas.microsoft.com/office/powerpoint/2010/main" val="13220600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s3e    32.06400      S          2        sulfur  in three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292121" y="1979596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’s3e’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“s3e”</a:t>
            </a:r>
          </a:p>
        </p:txBody>
      </p:sp>
    </p:spTree>
    <p:extLst>
      <p:ext uri="{BB962C8B-B14F-4D97-AF65-F5344CB8AC3E}">
        <p14:creationId xmlns:p14="http://schemas.microsoft.com/office/powerpoint/2010/main" val="32629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308100" y="484317"/>
            <a:ext cx="803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       12.01115      C          3        sp2 aromatic carbon in 5 membered ring next to S</a:t>
            </a:r>
            <a:endParaRPr lang="en-US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03250" y="2740577"/>
            <a:ext cx="854075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’C’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</a:t>
            </a:r>
            <a:r>
              <a:rPr lang="en-US" sz="1700" dirty="0" err="1"/>
              <a:t>nb</a:t>
            </a:r>
            <a:r>
              <a:rPr lang="en-US" sz="1700" dirty="0"/>
              <a:t>== </a:t>
            </a:r>
            <a:r>
              <a:rPr lang="en-US" sz="1700" b="1" dirty="0">
                <a:solidFill>
                  <a:srgbClr val="FFC000"/>
                </a:solidFill>
              </a:rPr>
              <a:t>3</a:t>
            </a:r>
            <a:r>
              <a:rPr lang="en-US" sz="1700" dirty="0"/>
              <a:t>:</a:t>
            </a:r>
          </a:p>
          <a:p>
            <a:r>
              <a:rPr lang="en-US" sz="1700" dirty="0"/>
              <a:t>	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# 5 Member Ring</a:t>
            </a:r>
            <a:endParaRPr lang="en-US" sz="1700" dirty="0"/>
          </a:p>
          <a:p>
            <a:r>
              <a:rPr lang="en-US" sz="1700" dirty="0"/>
              <a:t>	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700" dirty="0"/>
              <a:t>ring_size == </a:t>
            </a:r>
            <a:r>
              <a:rPr lang="en-US" sz="1700" b="1" dirty="0">
                <a:solidFill>
                  <a:srgbClr val="FFC000"/>
                </a:solidFill>
              </a:rPr>
              <a:t>5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’S’</a:t>
            </a:r>
            <a:r>
              <a:rPr lang="en-US" sz="1800" dirty="0"/>
              <a:t>) &gt;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sz="1800" b="1" dirty="0"/>
              <a:t>:</a:t>
            </a:r>
          </a:p>
          <a:p>
            <a:r>
              <a:rPr lang="en-US" sz="1700" dirty="0"/>
              <a:t>	 	</a:t>
            </a:r>
            <a:r>
              <a:rPr lang="en-US" sz="1600" dirty="0"/>
              <a:t>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700" dirty="0">
                <a:solidFill>
                  <a:srgbClr val="92D050"/>
                </a:solidFill>
              </a:rPr>
              <a:t>’cs’</a:t>
            </a:r>
            <a:endParaRPr lang="en-US" sz="1700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1DE3A5-6B51-9C4C-FAC7-6B29DF206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285102"/>
              </p:ext>
            </p:extLst>
          </p:nvPr>
        </p:nvGraphicFramePr>
        <p:xfrm>
          <a:off x="4222751" y="1052709"/>
          <a:ext cx="1566862" cy="1272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930677" imgH="755496" progId="ChemDraw.Document.6.0">
                  <p:embed/>
                </p:oleObj>
              </mc:Choice>
              <mc:Fallback>
                <p:oleObj name="CS ChemDraw Drawing" r:id="rId2" imgW="930677" imgH="7554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22751" y="1052709"/>
                        <a:ext cx="1566862" cy="1272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6656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s4e    32.06400      S          2        sulfur  in four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4672" y="189605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’s4e’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“s4e”</a:t>
            </a:r>
          </a:p>
        </p:txBody>
      </p:sp>
    </p:spTree>
    <p:extLst>
      <p:ext uri="{BB962C8B-B14F-4D97-AF65-F5344CB8AC3E}">
        <p14:creationId xmlns:p14="http://schemas.microsoft.com/office/powerpoint/2010/main" val="10897105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sp</a:t>
            </a:r>
            <a:r>
              <a:rPr lang="en-US" sz="1400" dirty="0"/>
              <a:t>      32.06400      S          2        sulfur in an aromatic ring (e.g. thiophene)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4672" y="189605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 err="1"/>
              <a:t>ring_size</a:t>
            </a:r>
            <a:r>
              <a:rPr lang="en-US" sz="1800" dirty="0"/>
              <a:t> </a:t>
            </a:r>
            <a:r>
              <a:rPr lang="en-US" dirty="0"/>
              <a:t>&gt;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sp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sp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7177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sc</a:t>
            </a:r>
            <a:r>
              <a:rPr lang="en-US" sz="1400" dirty="0"/>
              <a:t>      32.06400      S          2        sp3 sulfur in </a:t>
            </a:r>
            <a:r>
              <a:rPr lang="en-US" sz="1400" dirty="0" err="1"/>
              <a:t>methionines</a:t>
            </a:r>
            <a:r>
              <a:rPr lang="en-US" sz="1400" dirty="0"/>
              <a:t> (C-S-C) group</a:t>
            </a:r>
            <a:endParaRPr lang="en-US" sz="1400" b="1" dirty="0">
              <a:solidFill>
                <a:srgbClr val="559F5A"/>
              </a:solidFill>
            </a:endParaRP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659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sc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sc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194871" y="4153806"/>
            <a:ext cx="55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https://en.wikipedia.org/wiki/Methionine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5E44B-8248-33C4-FA31-A7126E58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37" y="1096233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375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</a:t>
            </a:r>
            <a:r>
              <a:rPr lang="en-US" sz="1400" dirty="0"/>
              <a:t>      32.06400      S          2        sp3 sulfur in sulfhydryl (-SH) group (e.g. cysteine) </a:t>
            </a:r>
            <a:endParaRPr lang="en-US" sz="1400" b="1" dirty="0">
              <a:solidFill>
                <a:srgbClr val="559F5A"/>
              </a:solidFill>
            </a:endParaRP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4" y="2571750"/>
            <a:ext cx="778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sh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sh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0" y="3770696"/>
            <a:ext cx="927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https://en.wikibooks.org/wiki/Structural_Biochemistry/Organic_Chemistry/Organic_Functional_Group/Sulfhydryl#:~:text=A%20sulfhydryl%20is%20a%20functional,great%20affinity%20for%20soft%20metals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E8D907-2D77-24C8-EFE6-EACDE6DE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38" y="443217"/>
            <a:ext cx="2095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718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s1      32.06400      S          2        sp3 sulfur involved in (S-S) group of disulfides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465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’s1’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“s1”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1A5636-EFDE-DB36-C07B-CC344295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64" y="289021"/>
            <a:ext cx="142875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365479-592A-19EC-39DC-7FA2C251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64" y="2305089"/>
            <a:ext cx="1428750" cy="181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449705" y="3994879"/>
            <a:ext cx="406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https://en.wikipedia.org/wiki/Disulfide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21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sf      32.06400         S          1        S in sulfonate group </a:t>
            </a:r>
            <a:r>
              <a:rPr lang="en-US" sz="1400" b="1" dirty="0">
                <a:solidFill>
                  <a:schemeClr val="accent6"/>
                </a:solidFill>
              </a:rPr>
              <a:t>(IT APPEARS TO HAVE 4 BONDED ATOMS – USE 4-CONNECT SECTION)</a:t>
            </a:r>
          </a:p>
          <a:p>
            <a:endParaRPr lang="en-US" sz="1400" dirty="0"/>
          </a:p>
          <a:p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PCFF 4 connect Sulfur</a:t>
            </a:r>
          </a:p>
        </p:txBody>
      </p:sp>
    </p:spTree>
    <p:extLst>
      <p:ext uri="{BB962C8B-B14F-4D97-AF65-F5344CB8AC3E}">
        <p14:creationId xmlns:p14="http://schemas.microsoft.com/office/powerpoint/2010/main" val="9824412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060CE8F-3F4F-B64C-15D5-6A89527C7C99}"/>
              </a:ext>
            </a:extLst>
          </p:cNvPr>
          <p:cNvSpPr txBox="1">
            <a:spLocks/>
          </p:cNvSpPr>
          <p:nvPr/>
        </p:nvSpPr>
        <p:spPr>
          <a:xfrm>
            <a:off x="-1" y="4825"/>
            <a:ext cx="9143999" cy="568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1B42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4-Connect Sulfur “sf”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0954B117-B39B-382F-0FE9-520B6136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/>
          <a:p>
            <a:fld id="{7D05A16B-A115-6449-96DF-12C992027DE9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BACB8-F227-C220-8BA5-C4771B095348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sf      32.06400      S          1        S in sulfonate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FCCA7D-44A9-CB67-1A0A-804369BE67CF}"/>
              </a:ext>
            </a:extLst>
          </p:cNvPr>
          <p:cNvSpPr txBox="1"/>
          <p:nvPr/>
        </p:nvSpPr>
        <p:spPr>
          <a:xfrm>
            <a:off x="746453" y="2315328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’sf’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69E82-55C9-6C81-E3BA-E0503864A521}"/>
              </a:ext>
            </a:extLst>
          </p:cNvPr>
          <p:cNvSpPr txBox="1"/>
          <p:nvPr/>
        </p:nvSpPr>
        <p:spPr>
          <a:xfrm>
            <a:off x="16707" y="4398501"/>
            <a:ext cx="954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https://en.wikipedia.org/wiki/Sulfonate#:~:text=In%20organosulfur%20chemistry%2C%20a%20sulfonate,non%2Doxidizing%2C%20and%20colorless</a:t>
            </a:r>
            <a:r>
              <a:rPr lang="en-US" sz="1000" dirty="0"/>
              <a:t>.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BDFEA9-D2AF-CE69-B65C-9DE1EC79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9" y="1231518"/>
            <a:ext cx="1371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580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sio     28.08600     Si          4        siloxane silicon</a:t>
            </a: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si       28.08600     Si          4        silicon atom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sz      28.08600     Si          4        silicon atom in zeolites</a:t>
            </a:r>
          </a:p>
        </p:txBody>
      </p:sp>
    </p:spTree>
    <p:extLst>
      <p:ext uri="{BB962C8B-B14F-4D97-AF65-F5344CB8AC3E}">
        <p14:creationId xmlns:p14="http://schemas.microsoft.com/office/powerpoint/2010/main" val="16817101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</a:t>
            </a:r>
            <a:r>
              <a:rPr lang="en-US" dirty="0" err="1"/>
              <a:t>sio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sio     28.08600     Si          4         siloxane silicon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’Si’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>
                <a:solidFill>
                  <a:srgbClr val="92D050"/>
                </a:solidFill>
              </a:rPr>
              <a:t>’O’</a:t>
            </a:r>
            <a:r>
              <a:rPr lang="en-US" sz="1800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elements1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type2 == </a:t>
            </a:r>
            <a:r>
              <a:rPr lang="en-US" sz="1800" dirty="0">
                <a:solidFill>
                  <a:srgbClr val="92D050"/>
                </a:solidFill>
              </a:rPr>
              <a:t>’Si’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sio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https://en.wikipedia.org/wiki/Siloxane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790EC6-745C-C8CC-5754-EDF4163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07" y="1092976"/>
            <a:ext cx="2286000" cy="1000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3D2BA-2A89-94EF-6849-AB0BEECF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21" y="2237755"/>
            <a:ext cx="5114925" cy="304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B9FF74-C201-3145-6305-1115768322B0}"/>
              </a:ext>
            </a:extLst>
          </p:cNvPr>
          <p:cNvSpPr/>
          <p:nvPr/>
        </p:nvSpPr>
        <p:spPr>
          <a:xfrm>
            <a:off x="2999595" y="1494151"/>
            <a:ext cx="206737" cy="23067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61928-E37A-113E-BF7F-1E468A70D31E}"/>
              </a:ext>
            </a:extLst>
          </p:cNvPr>
          <p:cNvSpPr/>
          <p:nvPr/>
        </p:nvSpPr>
        <p:spPr>
          <a:xfrm rot="16200000" flipH="1">
            <a:off x="2653731" y="1667401"/>
            <a:ext cx="171684" cy="187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CE5E240-E88F-0D02-FF5E-66D8FB83E9ED}"/>
              </a:ext>
            </a:extLst>
          </p:cNvPr>
          <p:cNvSpPr/>
          <p:nvPr/>
        </p:nvSpPr>
        <p:spPr>
          <a:xfrm>
            <a:off x="3331327" y="1571869"/>
            <a:ext cx="262328" cy="344857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35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Phosphorous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p        30.97380      P          4        general phosphorous atom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p=      30.97380      P          5       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phosphazene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phosphorous atom</a:t>
            </a:r>
            <a:endParaRPr lang="it-IT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7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18929</TotalTime>
  <Words>8088</Words>
  <Application>Microsoft Office PowerPoint</Application>
  <PresentationFormat>On-screen Show (16:9)</PresentationFormat>
  <Paragraphs>898</Paragraphs>
  <Slides>102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6" baseType="lpstr">
      <vt:lpstr>Arial</vt:lpstr>
      <vt:lpstr>Calibri</vt:lpstr>
      <vt:lpstr>Office Theme</vt:lpstr>
      <vt:lpstr>CS ChemDraw Drawing</vt:lpstr>
      <vt:lpstr>Atom Typing Color Nomenclature</vt:lpstr>
      <vt:lpstr>Sp1 Carbon</vt:lpstr>
      <vt:lpstr>Sp1 Carbon</vt:lpstr>
      <vt:lpstr>Sp2 Carbon</vt:lpstr>
      <vt:lpstr>Sp2 Carbon “c+”</vt:lpstr>
      <vt:lpstr>Sp2 Carbon “cr”</vt:lpstr>
      <vt:lpstr>Sp2 Carbon “c-”</vt:lpstr>
      <vt:lpstr>Sp2 Carbon “c5”</vt:lpstr>
      <vt:lpstr>Sp2 Carbon “cs”</vt:lpstr>
      <vt:lpstr>Sp2 Carbon “cp”</vt:lpstr>
      <vt:lpstr>Sp2 Carbon “c_0”</vt:lpstr>
      <vt:lpstr>Sp2 Carbon “c_1”</vt:lpstr>
      <vt:lpstr>Sp2 Carbon “c_2”</vt:lpstr>
      <vt:lpstr>Sp2 Carbon “cz”</vt:lpstr>
      <vt:lpstr>Sp2 Carbon “ci”</vt:lpstr>
      <vt:lpstr>Sp2 Carbon “c=”</vt:lpstr>
      <vt:lpstr>Sp2 Carbon “c=1”</vt:lpstr>
      <vt:lpstr>Sp2 Carbon non-aromatic assumed</vt:lpstr>
      <vt:lpstr>Sp3 Carbon</vt:lpstr>
      <vt:lpstr>Sp3 Carbon “c3h”</vt:lpstr>
      <vt:lpstr>Sp3 Carbon “c3m”</vt:lpstr>
      <vt:lpstr>Sp3 Carbon “c4h”</vt:lpstr>
      <vt:lpstr>Sp3 Carbon “c4m”</vt:lpstr>
      <vt:lpstr>Sp3 Carbon “c_a”</vt:lpstr>
      <vt:lpstr>Sp3 Carbon “cg”</vt:lpstr>
      <vt:lpstr>Sp3 Carbon “co”</vt:lpstr>
      <vt:lpstr>Sp3 Carbon “coh”</vt:lpstr>
      <vt:lpstr>Sp3 Carbon “c1”</vt:lpstr>
      <vt:lpstr>Sp3 Carbon “c2”</vt:lpstr>
      <vt:lpstr>Sp3 Carbon “c3”</vt:lpstr>
      <vt:lpstr>Atom Typing Color Nomenclature</vt:lpstr>
      <vt:lpstr>Hydrogen</vt:lpstr>
      <vt:lpstr>Hydrogen “hi”</vt:lpstr>
      <vt:lpstr>Hydrogen “hc”</vt:lpstr>
      <vt:lpstr>Hydrogen “hw”</vt:lpstr>
      <vt:lpstr>Hydrogen “hos”</vt:lpstr>
      <vt:lpstr>Hydrogen “ho2”</vt:lpstr>
      <vt:lpstr>Hydrogen “ho”</vt:lpstr>
      <vt:lpstr>Hydrogen “hn2”</vt:lpstr>
      <vt:lpstr>Hydrogen “hn”</vt:lpstr>
      <vt:lpstr>Hydrogen “h*”</vt:lpstr>
      <vt:lpstr>Hydrogen “hsi”</vt:lpstr>
      <vt:lpstr>Hydrogen “hs”</vt:lpstr>
      <vt:lpstr>Hydrogen “hdm”</vt:lpstr>
      <vt:lpstr>Hydrogen “h”</vt:lpstr>
      <vt:lpstr>Oxygen 1 Connects</vt:lpstr>
      <vt:lpstr>1-Connect Oxygen “o_1” and “oo”</vt:lpstr>
      <vt:lpstr>1-Connect Oxygen “o=”</vt:lpstr>
      <vt:lpstr>1-Connect Oxygen “o-”</vt:lpstr>
      <vt:lpstr>Oxygen 2 Connects</vt:lpstr>
      <vt:lpstr>2-Connect Oxygen “o*”</vt:lpstr>
      <vt:lpstr>2-Connect Oxygen “oz”</vt:lpstr>
      <vt:lpstr>2-Connect Oxygen “o_2” or “oe”</vt:lpstr>
      <vt:lpstr>2-Connect Oxygen “oc” or “oe”</vt:lpstr>
      <vt:lpstr>2-Connect Oxygen “o3e”</vt:lpstr>
      <vt:lpstr>2-Connect Oxygen “o4e”</vt:lpstr>
      <vt:lpstr>2-Connect Oxygen “op”</vt:lpstr>
      <vt:lpstr>2-Connect Oxygen “osh”</vt:lpstr>
      <vt:lpstr>2-Connect Oxygen “osi” or “oss”</vt:lpstr>
      <vt:lpstr>2-Connect Oxygen “oh”</vt:lpstr>
      <vt:lpstr>Oxygen 3 Connects</vt:lpstr>
      <vt:lpstr>3-Connect Oxygen “ob”</vt:lpstr>
      <vt:lpstr>1 connect Nitrogen</vt:lpstr>
      <vt:lpstr>2 connect Nitrogen</vt:lpstr>
      <vt:lpstr>2-Connect Nitrogen “np”</vt:lpstr>
      <vt:lpstr>2-Connect Nitrogen “n=1”</vt:lpstr>
      <vt:lpstr>2-Connect Nitrogen “n=2”</vt:lpstr>
      <vt:lpstr>2-Connect Nitrogen “n=”</vt:lpstr>
      <vt:lpstr>3 connect Nitrogen</vt:lpstr>
      <vt:lpstr>3-Connect Nitrogen “n1”</vt:lpstr>
      <vt:lpstr>3-Connect Nitrogen “n2” or “nr”</vt:lpstr>
      <vt:lpstr>3-Connect Nitrogen “n_2”</vt:lpstr>
      <vt:lpstr>3-Connect Nitrogen “nn”</vt:lpstr>
      <vt:lpstr>3-Connect Nitrogen “na”</vt:lpstr>
      <vt:lpstr>3-Connect Nitrogen “nho”</vt:lpstr>
      <vt:lpstr>3-Connect Nitrogen “ni”</vt:lpstr>
      <vt:lpstr>3-Connect Nitrogen “npc”</vt:lpstr>
      <vt:lpstr>3-Connect Nitrogen “nh”</vt:lpstr>
      <vt:lpstr>3-Connect Nitrogen “n3n”</vt:lpstr>
      <vt:lpstr>3-Connect Nitrogen “n3m”</vt:lpstr>
      <vt:lpstr>3-Connect Nitrogen “n4n”</vt:lpstr>
      <vt:lpstr>3-Connect Nitrogen “n4m”</vt:lpstr>
      <vt:lpstr>3-Connect Nitrogen “nh+”</vt:lpstr>
      <vt:lpstr>4 connect Nitrogen</vt:lpstr>
      <vt:lpstr>1 connect Sulfur</vt:lpstr>
      <vt:lpstr>1 Connect Sulfur “s’”</vt:lpstr>
      <vt:lpstr>1 Connect Sulfur “sf”</vt:lpstr>
      <vt:lpstr>2 connect Sulfur</vt:lpstr>
      <vt:lpstr>2-Connect Nitrogen “s3e”</vt:lpstr>
      <vt:lpstr>2-Connect Nitrogen “s4e”</vt:lpstr>
      <vt:lpstr>2-Connect Nitrogen “sp”</vt:lpstr>
      <vt:lpstr>2-Connect Nitrogen “sc”</vt:lpstr>
      <vt:lpstr>2-Connect Nitrogen “sh”</vt:lpstr>
      <vt:lpstr>2-Connect Nitrogen “s1”</vt:lpstr>
      <vt:lpstr>4 connect Sulfur</vt:lpstr>
      <vt:lpstr>PowerPoint Presentation</vt:lpstr>
      <vt:lpstr>4 connect silicon</vt:lpstr>
      <vt:lpstr>2-Connect Oxygen “sio”</vt:lpstr>
      <vt:lpstr>Phosphorous</vt:lpstr>
      <vt:lpstr>Simple singular element atom types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 Modeling of Carbon-Carbon Composite matrix material – Furan Resin</dc:title>
  <dc:creator>Josh Kemppainen</dc:creator>
  <cp:lastModifiedBy>Joshua Kemppainen</cp:lastModifiedBy>
  <cp:revision>1254</cp:revision>
  <dcterms:created xsi:type="dcterms:W3CDTF">2020-08-13T14:46:37Z</dcterms:created>
  <dcterms:modified xsi:type="dcterms:W3CDTF">2023-02-08T17:34:41Z</dcterms:modified>
</cp:coreProperties>
</file>