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76" r:id="rId2"/>
    <p:sldId id="451" r:id="rId3"/>
    <p:sldId id="592" r:id="rId4"/>
    <p:sldId id="444" r:id="rId5"/>
    <p:sldId id="593" r:id="rId6"/>
    <p:sldId id="594" r:id="rId7"/>
    <p:sldId id="595" r:id="rId8"/>
    <p:sldId id="596" r:id="rId9"/>
    <p:sldId id="598" r:id="rId10"/>
    <p:sldId id="597" r:id="rId11"/>
    <p:sldId id="465" r:id="rId12"/>
    <p:sldId id="470" r:id="rId13"/>
    <p:sldId id="492" r:id="rId14"/>
    <p:sldId id="603" r:id="rId15"/>
    <p:sldId id="599" r:id="rId16"/>
    <p:sldId id="600" r:id="rId17"/>
    <p:sldId id="601" r:id="rId18"/>
    <p:sldId id="602" r:id="rId19"/>
    <p:sldId id="538" r:id="rId20"/>
    <p:sldId id="541" r:id="rId21"/>
    <p:sldId id="483" r:id="rId22"/>
    <p:sldId id="540" r:id="rId23"/>
    <p:sldId id="604" r:id="rId24"/>
    <p:sldId id="605" r:id="rId25"/>
    <p:sldId id="606" r:id="rId26"/>
    <p:sldId id="607" r:id="rId27"/>
    <p:sldId id="608" r:id="rId28"/>
    <p:sldId id="609" r:id="rId29"/>
    <p:sldId id="610" r:id="rId30"/>
    <p:sldId id="611" r:id="rId31"/>
    <p:sldId id="612" r:id="rId32"/>
    <p:sldId id="563" r:id="rId33"/>
    <p:sldId id="568" r:id="rId34"/>
    <p:sldId id="583" r:id="rId35"/>
    <p:sldId id="591" r:id="rId36"/>
    <p:sldId id="590" r:id="rId37"/>
    <p:sldId id="274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50" d="100"/>
          <a:sy n="150" d="100"/>
        </p:scale>
        <p:origin x="36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hem.libretexts.org/Ancillary_Materials/Reference/Organic_Chemistry_Glossary/Alpha_Carbo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Carbonyl_group" TargetMode="External"/><Relationship Id="rId5" Type="http://schemas.openxmlformats.org/officeDocument/2006/relationships/hyperlink" Target="https://en.wikipedia.org/wiki/Sulfur_dioxide" TargetMode="External"/><Relationship Id="rId4" Type="http://schemas.openxmlformats.org/officeDocument/2006/relationships/hyperlink" Target="https://en.wikipedia.org/wiki/Nitrogen_dioxid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Nitrate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itro_compoun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Athabasca_University/Chemistry_350%3A_Organic_Chemistry_I/01%3A_Structure_and_Bonding/1.11%3A_Hybridization_of_Nitrogen_Oxygen_Phosphorus_and_Sulfur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hem.libretexts.org/Ancillary_Materials/Reference/Organic_Chemistry_Glossary/Alpha_Carbon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hem.libretexts.org/Ancillary_Materials/Reference/Organic_Chemistry_Glossary/Alpha_Carbon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hem.libretexts.org/Ancillary_Materials/Reference/Organic_Chemistry_Glossary/Alpha_Carbon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itro_compoun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Ketone" TargetMode="External"/><Relationship Id="rId4" Type="http://schemas.openxmlformats.org/officeDocument/2006/relationships/hyperlink" Target="https://en.wikipedia.org/wiki/Aldehyd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ethano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bi.ac.uk/chebi/searchId.do?chebiId=35681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Ancillary_Materials/Reference/Organic_Chemistry_Glossary/Alpha_Carb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hem.libretexts.org/Ancillary_Materials/Reference/Organic_Chemistry_Glossary/Alpha_Carbon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“c43” and “c44”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996950" y="484317"/>
            <a:ext cx="834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c43    12.01115     C          sp3 carbon with three heavy atoms attached</a:t>
            </a:r>
          </a:p>
          <a:p>
            <a:r>
              <a:rPr lang="en-US" dirty="0"/>
              <a:t>c44    12.01115     C          sp3 carbon with four heavy atoms attached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286803" y="1710466"/>
            <a:ext cx="67713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AEED"/>
                </a:solidFill>
              </a:rPr>
              <a:t>count_heavies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b="1" dirty="0"/>
              <a:t>:</a:t>
            </a:r>
            <a:endParaRPr lang="en-US" sz="1600" dirty="0"/>
          </a:p>
          <a:p>
            <a:r>
              <a:rPr lang="en-US" sz="1600" dirty="0"/>
              <a:t>	 	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’c43’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AEED"/>
                </a:solidFill>
              </a:rPr>
              <a:t>count_heavies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4</a:t>
            </a:r>
            <a:r>
              <a:rPr lang="en-US" sz="1600" b="1" dirty="0"/>
              <a:t>:</a:t>
            </a:r>
            <a:endParaRPr lang="en-US" sz="1600" dirty="0"/>
          </a:p>
          <a:p>
            <a:r>
              <a:rPr lang="en-US" sz="1600" dirty="0"/>
              <a:t>	 	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’c44’</a:t>
            </a:r>
          </a:p>
          <a:p>
            <a:endParaRPr lang="en-US" sz="1600" dirty="0">
              <a:solidFill>
                <a:srgbClr val="92D050"/>
              </a:solidFill>
            </a:endParaRPr>
          </a:p>
          <a:p>
            <a:endParaRPr lang="en-US" sz="1600" dirty="0">
              <a:solidFill>
                <a:srgbClr val="92D050"/>
              </a:solidFill>
            </a:endParaRP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682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https://chem.libretexts.org/Ancillary_Materials/Reference/Organic_Chemistry_Glossary/Alpha_Carbon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418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559F5A"/>
                </a:solidFill>
              </a:rPr>
              <a:t>h1h   1.00797     H          hydrogen in H2     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formula == </a:t>
            </a:r>
            <a:r>
              <a:rPr lang="en-US" sz="1200" dirty="0">
                <a:solidFill>
                  <a:srgbClr val="92D050"/>
                </a:solidFill>
              </a:rPr>
              <a:t>’H2’</a:t>
            </a:r>
            <a:r>
              <a:rPr lang="en-US" sz="1200" dirty="0"/>
              <a:t>:</a:t>
            </a:r>
            <a:endParaRPr lang="pt-BR" sz="1200" dirty="0"/>
          </a:p>
          <a:p>
            <a:endParaRPr lang="pt-BR" sz="1200" dirty="0"/>
          </a:p>
          <a:p>
            <a:endParaRPr lang="pt-BR" sz="1200" dirty="0"/>
          </a:p>
          <a:p>
            <a:r>
              <a:rPr lang="pt-BR" sz="1200" b="1" dirty="0">
                <a:solidFill>
                  <a:srgbClr val="559F5A"/>
                </a:solidFill>
              </a:rPr>
              <a:t>h1o   1.00797     H          strongly polar hydrogen, bonded to O,F  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pt-BR" sz="1200" dirty="0"/>
              <a:t>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’O’</a:t>
            </a:r>
            <a:r>
              <a:rPr lang="en-US" sz="1200" dirty="0"/>
              <a:t>) &gt;= </a:t>
            </a:r>
            <a:r>
              <a:rPr lang="en-US" sz="1200" b="1" dirty="0">
                <a:solidFill>
                  <a:srgbClr val="FFC000"/>
                </a:solidFill>
              </a:rPr>
              <a:t> 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200" dirty="0"/>
              <a:t>elements3.count(</a:t>
            </a:r>
            <a:r>
              <a:rPr lang="en-US" sz="1200" dirty="0">
                <a:solidFill>
                  <a:srgbClr val="92D050"/>
                </a:solidFill>
              </a:rPr>
              <a:t>’F’</a:t>
            </a:r>
            <a:r>
              <a:rPr lang="en-US" sz="1200" dirty="0"/>
              <a:t>) &gt;=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</a:p>
          <a:p>
            <a:endParaRPr lang="en-US" sz="1200" b="1" dirty="0">
              <a:solidFill>
                <a:srgbClr val="FFC000"/>
              </a:solidFill>
            </a:endParaRPr>
          </a:p>
          <a:p>
            <a:endParaRPr lang="en-US" sz="1200" b="1" dirty="0">
              <a:solidFill>
                <a:srgbClr val="FFC000"/>
              </a:solidFill>
            </a:endParaRPr>
          </a:p>
          <a:p>
            <a:r>
              <a:rPr lang="pt-BR" sz="1200" b="1" dirty="0">
                <a:solidFill>
                  <a:srgbClr val="559F5A"/>
                </a:solidFill>
              </a:rPr>
              <a:t>h1     1.00797     H          nonpolar hydrogen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pt-BR" sz="1200" dirty="0"/>
              <a:t> </a:t>
            </a:r>
            <a:r>
              <a:rPr lang="en-US" sz="1200" dirty="0"/>
              <a:t>elements == </a:t>
            </a:r>
            <a:r>
              <a:rPr lang="en-US" sz="1200" dirty="0">
                <a:solidFill>
                  <a:srgbClr val="92D050"/>
                </a:solidFill>
              </a:rPr>
              <a:t>’H’</a:t>
            </a:r>
            <a:endParaRPr lang="pt-BR" sz="1200" b="1" dirty="0">
              <a:solidFill>
                <a:srgbClr val="559F5A"/>
              </a:solidFill>
            </a:endParaRP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34365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compass Hydrogens</a:t>
            </a:r>
          </a:p>
        </p:txBody>
      </p:sp>
    </p:spTree>
    <p:extLst>
      <p:ext uri="{BB962C8B-B14F-4D97-AF65-F5344CB8AC3E}">
        <p14:creationId xmlns:p14="http://schemas.microsoft.com/office/powerpoint/2010/main" val="406719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o1=   15.99940     O          oxygen in NO2 and SO2 [and carbonyl]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o2n  15.99940     O          oxygen in nitrates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pt-BR" sz="1400" b="1" dirty="0">
                <a:solidFill>
                  <a:srgbClr val="559F5A"/>
                </a:solidFill>
              </a:rPr>
              <a:t>o1=* 15.99940     O          oxygen in CO2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o1c   15.99940     O          oxygen in CO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o1n   15.99940     O          oxygen in NO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o1o   15.99940     O          oxygen in O2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o12   15.99940     O          oxygen in nitro group (-NO2)</a:t>
            </a:r>
          </a:p>
          <a:p>
            <a:endParaRPr lang="pt-BR" sz="1400" b="1" dirty="0">
              <a:solidFill>
                <a:srgbClr val="559F5A"/>
              </a:solidFill>
            </a:endParaRPr>
          </a:p>
          <a:p>
            <a:endParaRPr lang="pt-B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2" y="4091802"/>
            <a:ext cx="376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compass 1-Connect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2456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“o1=”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16698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o1=   15.99940     O          oxygen in NO2 and SO2 [and carbonyl]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71520" y="901983"/>
            <a:ext cx="70954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“O”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1:</a:t>
            </a:r>
          </a:p>
          <a:p>
            <a:r>
              <a:rPr lang="en-US" sz="1400" dirty="0"/>
              <a:t>	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oxygen in carbonyl group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ring1 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b="1" dirty="0">
                <a:solidFill>
                  <a:srgbClr val="FFC000"/>
                </a:solidFill>
              </a:rPr>
              <a:t>  </a:t>
            </a:r>
            <a:r>
              <a:rPr lang="en-US" sz="1400" dirty="0">
                <a:solidFill>
                  <a:srgbClr val="89C653"/>
                </a:solidFill>
              </a:rPr>
              <a:t>’C’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elements2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’o1=’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NO2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’N1-O2’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’o1=’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SO2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’O2-S1’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’o1=’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E14A46-D18B-4A20-9A5D-FCA44098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59" y="3149852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D345D-4055-4343-958C-E3F443F91DFF}"/>
              </a:ext>
            </a:extLst>
          </p:cNvPr>
          <p:cNvSpPr txBox="1"/>
          <p:nvPr/>
        </p:nvSpPr>
        <p:spPr>
          <a:xfrm>
            <a:off x="7828461" y="4197608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1026" name="Picture 2" descr="Skeletal formula of nitrogen dioxide with some measurementsEP">
            <a:extLst>
              <a:ext uri="{FF2B5EF4-FFF2-40B4-BE49-F238E27FC236}">
                <a16:creationId xmlns:a16="http://schemas.microsoft.com/office/drawing/2014/main" id="{02F2FC31-7CEF-1423-BB30-5532AA5B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194" y="629511"/>
            <a:ext cx="10477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40769-6885-BDD4-642D-EFBE9088DD1E}"/>
              </a:ext>
            </a:extLst>
          </p:cNvPr>
          <p:cNvSpPr txBox="1"/>
          <p:nvPr/>
        </p:nvSpPr>
        <p:spPr>
          <a:xfrm>
            <a:off x="7982958" y="1224734"/>
            <a:ext cx="8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32F7-1EC7-9903-CE50-B4842837B62C}"/>
              </a:ext>
            </a:extLst>
          </p:cNvPr>
          <p:cNvSpPr txBox="1"/>
          <p:nvPr/>
        </p:nvSpPr>
        <p:spPr>
          <a:xfrm>
            <a:off x="577850" y="3632912"/>
            <a:ext cx="4889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https://en.wikipedia.org/wiki/Nitrogen_dioxide</a:t>
            </a:r>
            <a:endParaRPr lang="en-US" dirty="0"/>
          </a:p>
          <a:p>
            <a:r>
              <a:rPr lang="en-US" dirty="0">
                <a:hlinkClick r:id="rId5"/>
              </a:rPr>
              <a:t>https://en.wikipedia.org/wiki/Sulfur_dioxide</a:t>
            </a:r>
            <a:endParaRPr lang="en-US" dirty="0"/>
          </a:p>
          <a:p>
            <a:r>
              <a:rPr lang="en-US" dirty="0">
                <a:hlinkClick r:id="rId6"/>
              </a:rPr>
              <a:t>https://en.wikipedia.org/wiki/Carbonyl_group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Skeletal formula sulfur dioxide with assorted dimensions">
            <a:extLst>
              <a:ext uri="{FF2B5EF4-FFF2-40B4-BE49-F238E27FC236}">
                <a16:creationId xmlns:a16="http://schemas.microsoft.com/office/drawing/2014/main" id="{196E750C-95CE-E756-2461-221724AA1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771" y="1845166"/>
            <a:ext cx="1524000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013D38-6A1A-118F-6CED-F5ED9F71853C}"/>
              </a:ext>
            </a:extLst>
          </p:cNvPr>
          <p:cNvSpPr txBox="1"/>
          <p:nvPr/>
        </p:nvSpPr>
        <p:spPr>
          <a:xfrm>
            <a:off x="8102778" y="2538791"/>
            <a:ext cx="85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SO2</a:t>
            </a:r>
          </a:p>
        </p:txBody>
      </p:sp>
    </p:spTree>
    <p:extLst>
      <p:ext uri="{BB962C8B-B14F-4D97-AF65-F5344CB8AC3E}">
        <p14:creationId xmlns:p14="http://schemas.microsoft.com/office/powerpoint/2010/main" val="302855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“o2n”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4355653"/>
            <a:ext cx="4474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https://en.wikipedia.org/wiki/Nitrate</a:t>
            </a:r>
            <a:endParaRPr lang="en-US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o2n  15.99940     O          oxygen in nitrates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’N1-O3’</a:t>
            </a:r>
            <a:r>
              <a:rPr lang="en-US" sz="1800" dirty="0"/>
              <a:t>: 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’o2n’</a:t>
            </a:r>
            <a:endParaRPr lang="en-US" sz="1800" dirty="0"/>
          </a:p>
        </p:txBody>
      </p:sp>
      <p:pic>
        <p:nvPicPr>
          <p:cNvPr id="8" name="Picture 2" descr="Ball-and-stick model of the nitrate ion">
            <a:extLst>
              <a:ext uri="{FF2B5EF4-FFF2-40B4-BE49-F238E27FC236}">
                <a16:creationId xmlns:a16="http://schemas.microsoft.com/office/drawing/2014/main" id="{7B46E067-99EE-853D-9BBE-EF62AC650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89565"/>
            <a:ext cx="2095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112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“o1=*” and “o1c”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16698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o1=* 15.99940     O          oxygen in CO2</a:t>
            </a:r>
          </a:p>
          <a:p>
            <a:r>
              <a:rPr lang="pt-BR" sz="1800" dirty="0"/>
              <a:t>o1c   15.99940     O          oxygen in CO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43020" y="1618259"/>
            <a:ext cx="7095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“O”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1: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o1=*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’C1-O2’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’o1=*’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o1c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’C1-O1’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’o1c’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367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“o1n*” and “o1o”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16698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o1n   15.99940     O          oxygen in NO</a:t>
            </a:r>
          </a:p>
          <a:p>
            <a:r>
              <a:rPr lang="pt-BR" sz="1800" dirty="0"/>
              <a:t>o1o   15.99940     O          oxygen in O2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43020" y="1618259"/>
            <a:ext cx="7095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“O”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1: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o1n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’N1-O1’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’o1n’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o1o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’O2’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’o1o’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51650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“o12”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16698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o12   15.99940     O          oxygen in nitro group (-NO2)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01600" y="1618259"/>
            <a:ext cx="7736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“O”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1: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elements2.count(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elements2.count(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’o12’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5BA53-B2F4-65F2-A3B0-722D63CB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25" y="205005"/>
            <a:ext cx="1428750" cy="116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23AE8-B3C0-A296-53B1-8920007C3B4D}"/>
              </a:ext>
            </a:extLst>
          </p:cNvPr>
          <p:cNvSpPr txBox="1"/>
          <p:nvPr/>
        </p:nvSpPr>
        <p:spPr>
          <a:xfrm>
            <a:off x="217958" y="4235592"/>
            <a:ext cx="664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https://en.wikipedia.org/wiki/Nitro_compound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0EC43-BD0B-0894-8B7C-441AF8B0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889125"/>
            <a:ext cx="1371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28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559F5A"/>
                </a:solidFill>
              </a:rPr>
              <a:t>o2s  15.99940     O          ester oxygen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o2h  15.99940     O          hydroxyl oxygen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o2e  15.99940     O          ether oxygen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o2z  15.99940     O          oxygen, in siloxanes and zeolites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o2    15.99940     O          generic oxygen with two bonds attached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2" y="4091802"/>
            <a:ext cx="376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compass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06931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“o_2” or “oe”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o2s  15.99940     O          ester oxygen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5DBA-AA91-4BD8-A7ED-12366AA150FF}"/>
              </a:ext>
            </a:extLst>
          </p:cNvPr>
          <p:cNvSpPr txBox="1"/>
          <p:nvPr/>
        </p:nvSpPr>
        <p:spPr>
          <a:xfrm>
            <a:off x="-34547" y="4161495"/>
            <a:ext cx="87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https://en.wikipedia.org/wiki/Ester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https://chem.libretexts.org/Courses/Athabasca_University/Chemistry_350%3A_Organic_Chemistry_I/01%3A_Structure_and_Bonding/1.11%3A_Hybridization_of_Nitrogen_Oxygen_Phosphorus_and_Sulfur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F22D2-0032-45EE-B58E-60131D5D49D1}"/>
              </a:ext>
            </a:extLst>
          </p:cNvPr>
          <p:cNvSpPr txBox="1"/>
          <p:nvPr/>
        </p:nvSpPr>
        <p:spPr>
          <a:xfrm>
            <a:off x="-1" y="3674090"/>
            <a:ext cx="995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type1 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type2 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, 0, 1)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’o_2’</a:t>
            </a:r>
            <a:endParaRPr lang="en-US" sz="1000" dirty="0"/>
          </a:p>
          <a:p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562EB-8F13-4129-9239-0C3E214F7FEF}"/>
              </a:ext>
            </a:extLst>
          </p:cNvPr>
          <p:cNvGrpSpPr/>
          <p:nvPr/>
        </p:nvGrpSpPr>
        <p:grpSpPr>
          <a:xfrm>
            <a:off x="-71532" y="1037406"/>
            <a:ext cx="4643532" cy="1503862"/>
            <a:chOff x="914400" y="1268817"/>
            <a:chExt cx="4643532" cy="150386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1AE45727-831C-4398-B8BC-737ACCBC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68817"/>
              <a:ext cx="1682157" cy="129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80254E0-64F3-4065-86CC-A6418ED5D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83" y="1268817"/>
              <a:ext cx="2005149" cy="15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DCEB6-4A23-43BD-944E-CE3C767583EF}"/>
                </a:ext>
              </a:extLst>
            </p:cNvPr>
            <p:cNvSpPr/>
            <p:nvPr/>
          </p:nvSpPr>
          <p:spPr>
            <a:xfrm flipH="1">
              <a:off x="4336746" y="1974411"/>
              <a:ext cx="395403" cy="32934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B0AF3-D389-4F29-BE22-92771F067380}"/>
                </a:ext>
              </a:extLst>
            </p:cNvPr>
            <p:cNvSpPr/>
            <p:nvPr/>
          </p:nvSpPr>
          <p:spPr>
            <a:xfrm flipH="1">
              <a:off x="1909019" y="2058799"/>
              <a:ext cx="592517" cy="48713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9CD2FAD-C175-48FA-AFBF-6B4ADB4BD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01537" y="1809738"/>
              <a:ext cx="1638095" cy="492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3B492C-60FD-4746-A058-56CA7F5B18BA}"/>
              </a:ext>
            </a:extLst>
          </p:cNvPr>
          <p:cNvSpPr txBox="1"/>
          <p:nvPr/>
        </p:nvSpPr>
        <p:spPr>
          <a:xfrm>
            <a:off x="849565" y="1394872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 Oxygen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8D7FB4-8077-483A-ACC8-DD0F75478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r="24641" b="7422"/>
          <a:stretch/>
        </p:blipFill>
        <p:spPr>
          <a:xfrm>
            <a:off x="7062753" y="261052"/>
            <a:ext cx="1774270" cy="2107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09775C-4FFF-4CB8-986C-6CB03998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264" y="2364600"/>
            <a:ext cx="2081247" cy="25197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D4CAF53-7367-543A-4778-42584F25DC1B}"/>
              </a:ext>
            </a:extLst>
          </p:cNvPr>
          <p:cNvSpPr/>
          <p:nvPr/>
        </p:nvSpPr>
        <p:spPr>
          <a:xfrm>
            <a:off x="3680642" y="119144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8562-3F7B-41A5-1ECC-1322741BAC07}"/>
              </a:ext>
            </a:extLst>
          </p:cNvPr>
          <p:cNvSpPr txBox="1"/>
          <p:nvPr/>
        </p:nvSpPr>
        <p:spPr>
          <a:xfrm>
            <a:off x="70385" y="2843093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dirty="0"/>
              <a:t>elements2.count(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’o_2’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CDD988-9715-3EC3-EF33-9A19119B509C}"/>
              </a:ext>
            </a:extLst>
          </p:cNvPr>
          <p:cNvSpPr/>
          <p:nvPr/>
        </p:nvSpPr>
        <p:spPr>
          <a:xfrm>
            <a:off x="3974340" y="1741614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5B5B8-3521-05E3-98AB-F0F9D0322167}"/>
              </a:ext>
            </a:extLst>
          </p:cNvPr>
          <p:cNvSpPr/>
          <p:nvPr/>
        </p:nvSpPr>
        <p:spPr>
          <a:xfrm>
            <a:off x="2795550" y="172131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559F5A"/>
                </a:solidFill>
              </a:rPr>
              <a:t>c1o  12.01115     C          carbon in CO</a:t>
            </a:r>
          </a:p>
          <a:p>
            <a:r>
              <a:rPr lang="en-US" b="1" dirty="0">
                <a:solidFill>
                  <a:srgbClr val="559F5A"/>
                </a:solidFill>
              </a:rPr>
              <a:t>c2=  12.01115     C          carbon in CO2 and CS2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Formula == </a:t>
            </a:r>
            <a:r>
              <a:rPr lang="en-US" dirty="0">
                <a:solidFill>
                  <a:srgbClr val="559F5A"/>
                </a:solidFill>
              </a:rPr>
              <a:t>‘C1-O1’ </a:t>
            </a:r>
            <a:r>
              <a:rPr lang="en-US" dirty="0"/>
              <a:t>-&gt; c1o</a:t>
            </a:r>
          </a:p>
          <a:p>
            <a:r>
              <a:rPr lang="en-US" dirty="0"/>
              <a:t>Formula == </a:t>
            </a:r>
            <a:r>
              <a:rPr lang="en-US" dirty="0">
                <a:solidFill>
                  <a:srgbClr val="559F5A"/>
                </a:solidFill>
              </a:rPr>
              <a:t>‘C1-O2’</a:t>
            </a:r>
            <a:r>
              <a:rPr lang="en-US" dirty="0"/>
              <a:t> -&gt; c2=</a:t>
            </a:r>
            <a:endParaRPr lang="it-IT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compass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“o2h”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o2h  15.99940     O          hydroxyl oxygen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’o2h’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173F-FD3D-487C-C911-DE10D672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FF34DA-AC61-DAA3-4C15-5A0E5855264B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64560-333F-BA1F-3CA2-D63EFE1F5203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C819F94-4432-03B4-D62B-587D42DE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B16A808-0546-AB2A-9D61-E62C8C57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8006DC-A623-9859-B628-9F57EE624B6A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32401661-5105-9A3E-6A46-1F393C23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31603-1BFE-6C73-8F51-9E08811304F0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D164A-0472-1A09-7662-C37C43FDC272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171263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“o2e”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16914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241264" y="746846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o2e  15.99940     O          ether oxygen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8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o2z  15.99940     O          oxygen, in siloxanes and zeolites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’Si’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’O’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’o2z’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Nitrogen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559F5A"/>
                </a:solidFill>
              </a:rPr>
              <a:t>n1z  14.00670     N          nitrogen, terminal atom in -N3 (</a:t>
            </a:r>
            <a:r>
              <a:rPr lang="en-US" sz="1400" b="1" dirty="0" err="1">
                <a:solidFill>
                  <a:srgbClr val="559F5A"/>
                </a:solidFill>
              </a:rPr>
              <a:t>azides</a:t>
            </a:r>
            <a:r>
              <a:rPr lang="en-US" sz="1400" b="1" dirty="0">
                <a:solidFill>
                  <a:srgbClr val="559F5A"/>
                </a:solidFill>
              </a:rPr>
              <a:t>)</a:t>
            </a:r>
            <a:endParaRPr lang="pt-BR" sz="1400" b="1" dirty="0">
              <a:solidFill>
                <a:srgbClr val="559F5A"/>
              </a:solidFill>
            </a:endParaRPr>
          </a:p>
          <a:p>
            <a:r>
              <a:rPr lang="pt-BR" sz="1400" b="1" dirty="0">
                <a:solidFill>
                  <a:srgbClr val="559F5A"/>
                </a:solidFill>
              </a:rPr>
              <a:t>n1n  14.00670     N          nitrogen in N2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n1o  14.00670     N          nitrogen in 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2" y="4091802"/>
            <a:ext cx="376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compass 1-Connect </a:t>
            </a:r>
            <a:r>
              <a:rPr lang="en-US" dirty="0" err="1"/>
              <a:t>Nitrogens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38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Nitrogen “n1z”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996950" y="484317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n1z  14.00670     N          nitrogen, terminal atom in -N3 (</a:t>
            </a:r>
            <a:r>
              <a:rPr lang="en-US" sz="1800" dirty="0" err="1"/>
              <a:t>azides</a:t>
            </a:r>
            <a:r>
              <a:rPr lang="en-US" sz="1800" dirty="0"/>
              <a:t>)</a:t>
            </a:r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603" y="2869451"/>
            <a:ext cx="7965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elements2.count(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 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elements3.count(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’n1z’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682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https://chem.libretexts.org/Ancillary_Materials/Reference/Organic_Chemistry_Glossary/Alpha_Carbon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6F546-9E9B-1E00-9F3D-C4380309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17467"/>
            <a:ext cx="7629525" cy="19240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9D60789-49CC-FB40-0912-E9E4C55C8D76}"/>
              </a:ext>
            </a:extLst>
          </p:cNvPr>
          <p:cNvSpPr/>
          <p:nvPr/>
        </p:nvSpPr>
        <p:spPr>
          <a:xfrm>
            <a:off x="4724400" y="1312420"/>
            <a:ext cx="361950" cy="369332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Nitrogen “n1n*” and “n1o”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16698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n1n  14.00670     N          nitrogen in N2</a:t>
            </a:r>
          </a:p>
          <a:p>
            <a:r>
              <a:rPr lang="pt-BR" sz="1800" dirty="0"/>
              <a:t>n1o  14.00670     N          nitrogen in 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43020" y="1618259"/>
            <a:ext cx="7095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n1n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’N2’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’n1n’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n1o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’N1-O1’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’n1o’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1390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Nitrogen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solidFill>
                  <a:srgbClr val="559F5A"/>
                </a:solidFill>
              </a:rPr>
              <a:t>n2t    14.00670     N          nitrogen, central atom in -N3 </a:t>
            </a:r>
            <a:r>
              <a:rPr lang="pt-BR" sz="1400" b="1" dirty="0">
                <a:solidFill>
                  <a:srgbClr val="559F5A"/>
                </a:solidFill>
              </a:rPr>
              <a:t>(</a:t>
            </a:r>
            <a:r>
              <a:rPr lang="en-US" sz="1400" b="1" dirty="0" err="1">
                <a:solidFill>
                  <a:srgbClr val="559F5A"/>
                </a:solidFill>
              </a:rPr>
              <a:t>azides</a:t>
            </a:r>
            <a:r>
              <a:rPr lang="en-US" sz="1400" b="1" dirty="0">
                <a:solidFill>
                  <a:srgbClr val="559F5A"/>
                </a:solidFill>
              </a:rPr>
              <a:t>)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de-DE" sz="1400" b="1" dirty="0">
                <a:solidFill>
                  <a:srgbClr val="559F5A"/>
                </a:solidFill>
              </a:rPr>
              <a:t>n2z    14.00670     N          nitrogen, first atom in -N3 </a:t>
            </a:r>
            <a:r>
              <a:rPr lang="pt-BR" sz="1400" b="1" dirty="0">
                <a:solidFill>
                  <a:srgbClr val="559F5A"/>
                </a:solidFill>
              </a:rPr>
              <a:t>(</a:t>
            </a:r>
            <a:r>
              <a:rPr lang="en-US" sz="1400" b="1" dirty="0" err="1">
                <a:solidFill>
                  <a:srgbClr val="559F5A"/>
                </a:solidFill>
              </a:rPr>
              <a:t>azides</a:t>
            </a:r>
            <a:r>
              <a:rPr lang="en-US" sz="1400" b="1" dirty="0">
                <a:solidFill>
                  <a:srgbClr val="559F5A"/>
                </a:solidFill>
              </a:rPr>
              <a:t>)</a:t>
            </a:r>
          </a:p>
          <a:p>
            <a:r>
              <a:rPr lang="de-DE" sz="1400" b="1" dirty="0">
                <a:solidFill>
                  <a:srgbClr val="559F5A"/>
                </a:solidFill>
              </a:rPr>
              <a:t>n2o   14.00670     N          nitrogen in NO2</a:t>
            </a:r>
          </a:p>
          <a:p>
            <a:r>
              <a:rPr lang="de-DE" sz="1400" b="1" dirty="0">
                <a:solidFill>
                  <a:srgbClr val="559F5A"/>
                </a:solidFill>
              </a:rPr>
              <a:t>n2=   14.00670     N          nitrogen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2" y="4091802"/>
            <a:ext cx="376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compass 2-Connect Nitrogen's</a:t>
            </a:r>
          </a:p>
        </p:txBody>
      </p:sp>
    </p:spTree>
    <p:extLst>
      <p:ext uri="{BB962C8B-B14F-4D97-AF65-F5344CB8AC3E}">
        <p14:creationId xmlns:p14="http://schemas.microsoft.com/office/powerpoint/2010/main" val="169517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Nitrogen “n2t”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996950" y="484317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n2t    14.00670     N          nitrogen, central atom in -N3 </a:t>
            </a:r>
            <a:r>
              <a:rPr lang="pt-BR" sz="1800" b="1" dirty="0">
                <a:solidFill>
                  <a:srgbClr val="559F5A"/>
                </a:solidFill>
              </a:rPr>
              <a:t>(</a:t>
            </a:r>
            <a:r>
              <a:rPr lang="en-US" sz="1800" b="1" dirty="0" err="1">
                <a:solidFill>
                  <a:srgbClr val="559F5A"/>
                </a:solidFill>
              </a:rPr>
              <a:t>azides</a:t>
            </a:r>
            <a:r>
              <a:rPr lang="en-US" sz="1800" b="1" dirty="0">
                <a:solidFill>
                  <a:srgbClr val="559F5A"/>
                </a:solidFill>
              </a:rPr>
              <a:t>)</a:t>
            </a:r>
            <a:endParaRPr lang="de-DE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603" y="2869451"/>
            <a:ext cx="7965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elements2.count(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 1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’n2t’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682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https://chem.libretexts.org/Ancillary_Materials/Reference/Organic_Chemistry_Glossary/Alpha_Carbon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6F546-9E9B-1E00-9F3D-C4380309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17467"/>
            <a:ext cx="7629525" cy="19240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9D60789-49CC-FB40-0912-E9E4C55C8D76}"/>
              </a:ext>
            </a:extLst>
          </p:cNvPr>
          <p:cNvSpPr/>
          <p:nvPr/>
        </p:nvSpPr>
        <p:spPr>
          <a:xfrm>
            <a:off x="4489450" y="1166968"/>
            <a:ext cx="300508" cy="299981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4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Nitrogen “n2z”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996950" y="484317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n2z    14.00670     N          nitrogen, first atom in -N3 </a:t>
            </a:r>
            <a:r>
              <a:rPr lang="pt-BR" sz="1800" b="1" dirty="0">
                <a:solidFill>
                  <a:srgbClr val="559F5A"/>
                </a:solidFill>
              </a:rPr>
              <a:t>(</a:t>
            </a:r>
            <a:r>
              <a:rPr lang="en-US" sz="1800" b="1" dirty="0" err="1">
                <a:solidFill>
                  <a:srgbClr val="559F5A"/>
                </a:solidFill>
              </a:rPr>
              <a:t>azides</a:t>
            </a:r>
            <a:r>
              <a:rPr lang="en-US" sz="1800" b="1" dirty="0">
                <a:solidFill>
                  <a:srgbClr val="559F5A"/>
                </a:solidFill>
              </a:rPr>
              <a:t>)</a:t>
            </a:r>
            <a:endParaRPr lang="de-DE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603" y="2869451"/>
            <a:ext cx="7965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 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elements2.count(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 1 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’n2z’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682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https://chem.libretexts.org/Ancillary_Materials/Reference/Organic_Chemistry_Glossary/Alpha_Carbon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6F546-9E9B-1E00-9F3D-C4380309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17467"/>
            <a:ext cx="7629525" cy="192405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9D60789-49CC-FB40-0912-E9E4C55C8D76}"/>
              </a:ext>
            </a:extLst>
          </p:cNvPr>
          <p:cNvSpPr/>
          <p:nvPr/>
        </p:nvSpPr>
        <p:spPr>
          <a:xfrm>
            <a:off x="4214341" y="1052808"/>
            <a:ext cx="300508" cy="299981"/>
          </a:xfrm>
          <a:prstGeom prst="ellipse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72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“n2o”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16698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n2o   14.00670     N          nitrogen in NO2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43020" y="1618259"/>
            <a:ext cx="70954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n1n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’N1-O2’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’n2o’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7E9146-4CDC-EAAD-360F-2CCB5EEE3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5" y="2009774"/>
            <a:ext cx="10477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3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559F5A"/>
                </a:solidFill>
              </a:rPr>
              <a:t>c3’   12.01115     C          </a:t>
            </a:r>
            <a:r>
              <a:rPr lang="fr-FR" b="1" dirty="0" err="1">
                <a:solidFill>
                  <a:srgbClr val="559F5A"/>
                </a:solidFill>
              </a:rPr>
              <a:t>carbonyl</a:t>
            </a:r>
            <a:r>
              <a:rPr lang="fr-FR" b="1" dirty="0">
                <a:solidFill>
                  <a:srgbClr val="559F5A"/>
                </a:solidFill>
              </a:rPr>
              <a:t> </a:t>
            </a:r>
            <a:r>
              <a:rPr lang="fr-FR" b="1" dirty="0" err="1">
                <a:solidFill>
                  <a:srgbClr val="559F5A"/>
                </a:solidFill>
              </a:rPr>
              <a:t>carbon</a:t>
            </a:r>
            <a:r>
              <a:rPr lang="fr-FR" b="1" dirty="0">
                <a:solidFill>
                  <a:srgbClr val="559F5A"/>
                </a:solidFill>
              </a:rPr>
              <a:t> [one polar substituent]</a:t>
            </a:r>
          </a:p>
          <a:p>
            <a:r>
              <a:rPr lang="en-US" b="1" dirty="0">
                <a:solidFill>
                  <a:srgbClr val="559F5A"/>
                </a:solidFill>
              </a:rPr>
              <a:t>c3a  12.01115     C          aromatic carbon</a:t>
            </a:r>
          </a:p>
          <a:p>
            <a:endParaRPr lang="en-US" b="1" dirty="0">
              <a:solidFill>
                <a:srgbClr val="559F5A"/>
              </a:solidFill>
            </a:endParaRPr>
          </a:p>
          <a:p>
            <a:endParaRPr lang="en-US" b="1" dirty="0">
              <a:solidFill>
                <a:srgbClr val="559F5A"/>
              </a:solidFill>
            </a:endParaRPr>
          </a:p>
          <a:p>
            <a:r>
              <a:rPr lang="en-US" b="1" dirty="0">
                <a:solidFill>
                  <a:srgbClr val="559F5A"/>
                </a:solidFill>
              </a:rPr>
              <a:t>If ring &gt;= 5: -&gt; c3a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compass Sp Carbon</a:t>
            </a:r>
          </a:p>
        </p:txBody>
      </p:sp>
    </p:spTree>
    <p:extLst>
      <p:ext uri="{BB962C8B-B14F-4D97-AF65-F5344CB8AC3E}">
        <p14:creationId xmlns:p14="http://schemas.microsoft.com/office/powerpoint/2010/main" val="1329323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Nitrogen 3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559F5A"/>
                </a:solidFill>
              </a:rPr>
              <a:t>n3o    14.00670     N          nitrogen in nitro group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de-DE" sz="1400" dirty="0"/>
              <a:t>n3m   14.00670     N          sp3 nitrogen in amides without hydrogen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2" y="4091802"/>
            <a:ext cx="376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compass 3-Connect </a:t>
            </a:r>
            <a:r>
              <a:rPr lang="en-US" dirty="0" err="1"/>
              <a:t>Nitrogens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96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“n3o”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16698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dirty="0"/>
              <a:t>n3o    14.00670     N          nitrogen in nitro group</a:t>
            </a:r>
            <a:endParaRPr lang="de-DE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01600" y="1618259"/>
            <a:ext cx="7736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“N”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3: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’o12’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5BA53-B2F4-65F2-A3B0-722D63CBB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025" y="205005"/>
            <a:ext cx="1428750" cy="116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23AE8-B3C0-A296-53B1-8920007C3B4D}"/>
              </a:ext>
            </a:extLst>
          </p:cNvPr>
          <p:cNvSpPr txBox="1"/>
          <p:nvPr/>
        </p:nvSpPr>
        <p:spPr>
          <a:xfrm>
            <a:off x="217958" y="4235592"/>
            <a:ext cx="6648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https://en.wikipedia.org/wiki/Nitro_compound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770EC43-BD0B-0894-8B7C-441AF8B0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889125"/>
            <a:ext cx="13716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417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n3m   14.00670     N          sp3 nitrogen in amides without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’n3m’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“n3m”</a:t>
            </a:r>
          </a:p>
        </p:txBody>
      </p:sp>
    </p:spTree>
    <p:extLst>
      <p:ext uri="{BB962C8B-B14F-4D97-AF65-F5344CB8AC3E}">
        <p14:creationId xmlns:p14="http://schemas.microsoft.com/office/powerpoint/2010/main" val="2592543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-1" y="477443"/>
            <a:ext cx="940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s1=  32.06400     S          sulfur in CS2</a:t>
            </a:r>
          </a:p>
          <a:p>
            <a:r>
              <a:rPr lang="en-US" b="1" dirty="0">
                <a:solidFill>
                  <a:srgbClr val="559F5A"/>
                </a:solidFill>
              </a:rPr>
              <a:t>s2=  32.06400     S          sulfur in SO2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390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compass 1 connect Sulfur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E9EB9E-AD68-8DCA-8685-8FC135E464CE}"/>
              </a:ext>
            </a:extLst>
          </p:cNvPr>
          <p:cNvSpPr txBox="1"/>
          <p:nvPr/>
        </p:nvSpPr>
        <p:spPr>
          <a:xfrm>
            <a:off x="743020" y="1618259"/>
            <a:ext cx="70954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‘S’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s1=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’C1-S2’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’s2=’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s2=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’O2-S1’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’s2=’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3545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si4c 28.08600     Si         a subset of si4, non-hydrogen atom attached [siloxanes]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si4   28.08600     Si         generic silicon with four bonds attached</a:t>
            </a:r>
          </a:p>
        </p:txBody>
      </p:sp>
    </p:spTree>
    <p:extLst>
      <p:ext uri="{BB962C8B-B14F-4D97-AF65-F5344CB8AC3E}">
        <p14:creationId xmlns:p14="http://schemas.microsoft.com/office/powerpoint/2010/main" val="1681710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559F5A"/>
                </a:solidFill>
              </a:rPr>
              <a:t>xe   1 31.30000     Xe         xenon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ne    20.18300      Ne         neon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kr     83.80000      Kr          krypton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he    4.00300        He         helium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ar    39.94400      Ar         argon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p4=  30.97380     P           phosphorous 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2472820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“c_0”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c3’   12.01115     C          </a:t>
            </a:r>
            <a:r>
              <a:rPr lang="fr-FR" dirty="0" err="1"/>
              <a:t>carbonyl</a:t>
            </a:r>
            <a:r>
              <a:rPr lang="fr-FR" dirty="0"/>
              <a:t> </a:t>
            </a:r>
            <a:r>
              <a:rPr lang="fr-FR" dirty="0" err="1"/>
              <a:t>carbon</a:t>
            </a:r>
            <a:r>
              <a:rPr lang="fr-FR" dirty="0"/>
              <a:t> [one polar substituent]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8268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https://en.wikipedia.org/wiki/Aldehyde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https://en.wikipedia.org/wiki/Ketone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23627" y="97001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</p:spTree>
    <p:extLst>
      <p:ext uri="{BB962C8B-B14F-4D97-AF65-F5344CB8AC3E}">
        <p14:creationId xmlns:p14="http://schemas.microsoft.com/office/powerpoint/2010/main" val="333548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c41o  12.01115     C          carbon, sp3, in methanol </a:t>
            </a:r>
          </a:p>
          <a:p>
            <a:r>
              <a:rPr lang="en-US" b="1" dirty="0">
                <a:solidFill>
                  <a:srgbClr val="559F5A"/>
                </a:solidFill>
              </a:rPr>
              <a:t>c43o  12.01115     C          carbon, sp3 in secondary alcohols</a:t>
            </a:r>
          </a:p>
          <a:p>
            <a:r>
              <a:rPr lang="en-US" b="1" dirty="0">
                <a:solidFill>
                  <a:srgbClr val="559F5A"/>
                </a:solidFill>
              </a:rPr>
              <a:t>c43    12.01115     C          sp3 carbon with three heavy atoms attached</a:t>
            </a:r>
          </a:p>
          <a:p>
            <a:r>
              <a:rPr lang="en-US" b="1" dirty="0">
                <a:solidFill>
                  <a:srgbClr val="559F5A"/>
                </a:solidFill>
              </a:rPr>
              <a:t>c44    12.01115     C          sp3 carbon with four heavy atoms attached </a:t>
            </a:r>
          </a:p>
          <a:p>
            <a:r>
              <a:rPr lang="en-US" b="1" dirty="0">
                <a:solidFill>
                  <a:srgbClr val="559F5A"/>
                </a:solidFill>
              </a:rPr>
              <a:t>c4z    12.01115     C          carbon, sp3, bonded to -N3 (</a:t>
            </a:r>
            <a:r>
              <a:rPr lang="en-US" b="1" dirty="0" err="1">
                <a:solidFill>
                  <a:srgbClr val="559F5A"/>
                </a:solidFill>
              </a:rPr>
              <a:t>azides</a:t>
            </a:r>
            <a:r>
              <a:rPr lang="en-US" b="1" dirty="0">
                <a:solidFill>
                  <a:srgbClr val="559F5A"/>
                </a:solidFill>
              </a:rPr>
              <a:t>)</a:t>
            </a:r>
          </a:p>
          <a:p>
            <a:r>
              <a:rPr lang="en-US" b="1" dirty="0">
                <a:solidFill>
                  <a:srgbClr val="559F5A"/>
                </a:solidFill>
              </a:rPr>
              <a:t>c4o    12.01115     C          alpha carbon</a:t>
            </a:r>
          </a:p>
          <a:p>
            <a:r>
              <a:rPr lang="en-US" b="1" dirty="0">
                <a:solidFill>
                  <a:srgbClr val="559F5A"/>
                </a:solidFill>
              </a:rPr>
              <a:t>c4      12.01115     C          generic sp3 carbon</a:t>
            </a:r>
          </a:p>
          <a:p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compass Sp3 Carbon</a:t>
            </a:r>
          </a:p>
        </p:txBody>
      </p:sp>
    </p:spTree>
    <p:extLst>
      <p:ext uri="{BB962C8B-B14F-4D97-AF65-F5344CB8AC3E}">
        <p14:creationId xmlns:p14="http://schemas.microsoft.com/office/powerpoint/2010/main" val="132042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“c41o”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c41o  12.01115     C          carbon, sp3, in methanol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45869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formula == </a:t>
            </a:r>
            <a:r>
              <a:rPr lang="en-US" sz="1000" dirty="0">
                <a:solidFill>
                  <a:srgbClr val="92D050"/>
                </a:solidFill>
              </a:rPr>
              <a:t>’C1-H4-O1’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’c41o’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47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https://en.wikipedia.org/wiki/Methanol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23627" y="138785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methanol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8F1CF-03B3-F88F-3FCB-EE343F264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2" y="484317"/>
            <a:ext cx="104775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7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“c41o”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c43o  12.01115     C          carbon, sp3 in secondary alcohols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2441" y="1102889"/>
            <a:ext cx="6771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elements2.count(</a:t>
            </a:r>
            <a:r>
              <a:rPr lang="en-US" sz="1000" dirty="0">
                <a:solidFill>
                  <a:srgbClr val="92D050"/>
                </a:solidFill>
              </a:rPr>
              <a:t>’H’</a:t>
            </a:r>
            <a:r>
              <a:rPr lang="en-US" sz="1000" dirty="0"/>
              <a:t>)&gt;=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’c43o’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47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https://www.ebi.ac.uk/chebi/searchId.do?chebiId=35681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390326" y="3632532"/>
            <a:ext cx="331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Secondary alcohol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B3E245-21E0-47E3-904C-35BEABDD1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8097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EA866C-EC49-22F1-9A16-66E9EF065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177" y="2086499"/>
            <a:ext cx="5747773" cy="126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4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3C24CF-634D-25A1-9B34-B06080CEE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906504"/>
            <a:ext cx="6381750" cy="2501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“c41o”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996950" y="484317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c4o    12.01115     C          alpha carbon (e.g. alpha to oxygen in ethers and alcohols)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290103" y="3461240"/>
            <a:ext cx="6771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 err="1"/>
              <a:t>alpha_carbon_functional_flag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’c4o’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682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https://chem.libretexts.org/Ancillary_Materials/Reference/Organic_Chemistry_Glossary/Alpha_Carbon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2069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“c4z”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996950" y="484317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c4z    12.01115     C          carbon, sp3, bonded to -N3 (</a:t>
            </a:r>
            <a:r>
              <a:rPr lang="en-US" dirty="0" err="1"/>
              <a:t>azides</a:t>
            </a:r>
            <a:r>
              <a:rPr lang="en-US" dirty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603" y="2869451"/>
            <a:ext cx="79651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elements2.count(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 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elements3.count(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’c4z’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0" y="4459128"/>
            <a:ext cx="6826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https://chem.libretexts.org/Ancillary_Materials/Reference/Organic_Chemistry_Glossary/Alpha_Carbon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6F546-9E9B-1E00-9F3D-C43803098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817467"/>
            <a:ext cx="7629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0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19322</TotalTime>
  <Words>2651</Words>
  <Application>Microsoft Office PowerPoint</Application>
  <PresentationFormat>On-screen Show (16:9)</PresentationFormat>
  <Paragraphs>334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Atom Typing Color Nomenclature</vt:lpstr>
      <vt:lpstr>Sp1 Carbon</vt:lpstr>
      <vt:lpstr>Sp2 Carbon</vt:lpstr>
      <vt:lpstr>Sp2 Carbon “c_0”</vt:lpstr>
      <vt:lpstr>Sp3 Carbon</vt:lpstr>
      <vt:lpstr>Sp2 Carbon “c41o”</vt:lpstr>
      <vt:lpstr>Sp2 Carbon “c41o”</vt:lpstr>
      <vt:lpstr>Sp2 Carbon “c41o”</vt:lpstr>
      <vt:lpstr>Sp2 Carbon “c4z”</vt:lpstr>
      <vt:lpstr>Sp2 Carbon “c43” and “c44”</vt:lpstr>
      <vt:lpstr>Hydrogen</vt:lpstr>
      <vt:lpstr>Oxygen 1 Connects</vt:lpstr>
      <vt:lpstr>1-Connect Oxygen “o1=”</vt:lpstr>
      <vt:lpstr>2-Connect Oxygen “o2n”</vt:lpstr>
      <vt:lpstr>1-Connect Oxygen “o1=*” and “o1c”</vt:lpstr>
      <vt:lpstr>1-Connect Oxygen “o1n*” and “o1o”</vt:lpstr>
      <vt:lpstr>1-Connect Oxygen “o12”</vt:lpstr>
      <vt:lpstr>Oxygen 2 Connects</vt:lpstr>
      <vt:lpstr>2-Connect Oxygen “o_2” or “oe”</vt:lpstr>
      <vt:lpstr>2-Connect Oxygen “o2h”</vt:lpstr>
      <vt:lpstr>2-Connect Oxygen “o2e”</vt:lpstr>
      <vt:lpstr>2-Connect Oxygen “osi”</vt:lpstr>
      <vt:lpstr>Nitrogen 1 Connects</vt:lpstr>
      <vt:lpstr>1-connect Nitrogen “n1z”</vt:lpstr>
      <vt:lpstr>1-Connect Nitrogen “n1n*” and “n1o”</vt:lpstr>
      <vt:lpstr>Nitrogen 2 Connects</vt:lpstr>
      <vt:lpstr>1-connect Nitrogen “n2t”</vt:lpstr>
      <vt:lpstr>1-connect Nitrogen “n2z”</vt:lpstr>
      <vt:lpstr>2-Connect Nitrogen “n2o”</vt:lpstr>
      <vt:lpstr>Nitrogen 3 Connects</vt:lpstr>
      <vt:lpstr>3-Connect Nitrogen “n3o”</vt:lpstr>
      <vt:lpstr>3-Connect Nitrogen “n3m”</vt:lpstr>
      <vt:lpstr>1 connect Sulfur</vt:lpstr>
      <vt:lpstr>4 connect silicon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Joshua Kemppainen</cp:lastModifiedBy>
  <cp:revision>1306</cp:revision>
  <dcterms:created xsi:type="dcterms:W3CDTF">2020-08-13T14:46:37Z</dcterms:created>
  <dcterms:modified xsi:type="dcterms:W3CDTF">2023-02-22T16:53:12Z</dcterms:modified>
</cp:coreProperties>
</file>