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74" r:id="rId3"/>
    <p:sldId id="270" r:id="rId4"/>
    <p:sldId id="271" r:id="rId5"/>
    <p:sldId id="273" r:id="rId6"/>
    <p:sldId id="275" r:id="rId7"/>
    <p:sldId id="276" r:id="rId8"/>
    <p:sldId id="269" r:id="rId9"/>
    <p:sldId id="257" r:id="rId10"/>
    <p:sldId id="258" r:id="rId11"/>
    <p:sldId id="259" r:id="rId12"/>
    <p:sldId id="260" r:id="rId13"/>
    <p:sldId id="263" r:id="rId14"/>
    <p:sldId id="261" r:id="rId15"/>
    <p:sldId id="262" r:id="rId16"/>
    <p:sldId id="264" r:id="rId17"/>
    <p:sldId id="267" r:id="rId18"/>
    <p:sldId id="268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DB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3826" autoAdjust="0"/>
  </p:normalViewPr>
  <p:slideViewPr>
    <p:cSldViewPr snapToGrid="0">
      <p:cViewPr varScale="1">
        <p:scale>
          <a:sx n="77" d="100"/>
          <a:sy n="77" d="100"/>
        </p:scale>
        <p:origin x="93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38ABB-80E3-4652-4F53-67139806AB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1BC18F-2ADA-3B0A-E066-C81607037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FC5BF-8373-E4B2-6AA0-C4DDAE3E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CE13-0DCC-42ED-8634-8C9F682A2BC3}" type="datetimeFigureOut">
              <a:rPr lang="en-PH" smtClean="0"/>
              <a:t>24/10/2023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C4C6D-B499-8223-512C-D16A1B26E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1590E-AF34-0F61-A7B3-FF41183A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4212-27A4-41B7-9B33-B4F0123CEB5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34418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A9352-93FD-8935-7685-AEAD30CA5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78B7A6-64DC-2A0D-D963-5A174C52DD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C087A-8A88-C865-8BAF-841662953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CE13-0DCC-42ED-8634-8C9F682A2BC3}" type="datetimeFigureOut">
              <a:rPr lang="en-PH" smtClean="0"/>
              <a:t>24/10/2023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16B8C-79E5-2E42-EC67-FCD42B871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DFA9A-B7C6-59B5-E963-805460359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4212-27A4-41B7-9B33-B4F0123CEB5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37420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EB33DA-BAFB-56C4-6AD7-6677F38C00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73D879-9BE3-DD3C-90AB-2586ABED59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932B3-52FD-1377-AAF1-7DDEFCD2B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CE13-0DCC-42ED-8634-8C9F682A2BC3}" type="datetimeFigureOut">
              <a:rPr lang="en-PH" smtClean="0"/>
              <a:t>24/10/2023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84A65-8A60-1BB9-A5F5-5BCFE81BD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46AB5-E6B9-FAB2-36C8-F778C01BF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4212-27A4-41B7-9B33-B4F0123CEB5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97189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9089E-4BC9-85AA-956A-5F3A594FE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C1686-7791-A000-804D-D29E7B5F3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EF7A0-95B1-8C91-7BFD-44DD2E33F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CE13-0DCC-42ED-8634-8C9F682A2BC3}" type="datetimeFigureOut">
              <a:rPr lang="en-PH" smtClean="0"/>
              <a:t>24/10/2023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80E72-C0EE-50D1-B2A1-1C8DB95ED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2B653-9D8F-7999-8776-8B9F49D3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4212-27A4-41B7-9B33-B4F0123CEB5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54980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F63AE-01D3-BAD8-5033-64979DD93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C0510-71A8-4A7B-9953-A69ADB281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C11F7-DB41-B235-C133-91F9AA8FB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CE13-0DCC-42ED-8634-8C9F682A2BC3}" type="datetimeFigureOut">
              <a:rPr lang="en-PH" smtClean="0"/>
              <a:t>24/10/2023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5473D-DDA2-FCED-A7BB-CEBA8D5C4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B6C24-9EEB-BF21-5FAE-4C9307D45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4212-27A4-41B7-9B33-B4F0123CEB5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32540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B58C3-ADD9-483C-6134-66C618099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EA0BE-730D-7F03-F6A0-535470D1E0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AD7265-9EE3-3DF4-A309-B1C7EDA67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6F03E1-9B01-8C7D-6C45-9235D9BD3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CE13-0DCC-42ED-8634-8C9F682A2BC3}" type="datetimeFigureOut">
              <a:rPr lang="en-PH" smtClean="0"/>
              <a:t>24/10/2023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3C955-1B92-375E-3FEE-A69F5F54E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0A3A29-3C3B-ED08-89A6-A556A01F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4212-27A4-41B7-9B33-B4F0123CEB5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01431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9A687-CE8B-8148-EBD3-2255780B4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AEFBB-086F-7552-23AE-0E221E76A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B8EE55-8B8E-5301-2B2B-C5C8D5A6D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3102FB-A6C2-E9B2-7435-357BA1E65E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75F292-EA82-7A2C-F72C-2E2DA3C3EF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1A5833-3C7B-A6AA-4BD3-5515E92A4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CE13-0DCC-42ED-8634-8C9F682A2BC3}" type="datetimeFigureOut">
              <a:rPr lang="en-PH" smtClean="0"/>
              <a:t>24/10/2023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3886F4-C3EE-0C78-D646-7349EDD53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A2DEA3-3822-1B30-5DC0-72F2755E2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4212-27A4-41B7-9B33-B4F0123CEB5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68566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A1329-4BD2-83F2-9EA7-64906C691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8065BD-5336-CECE-99BB-878252DF6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CE13-0DCC-42ED-8634-8C9F682A2BC3}" type="datetimeFigureOut">
              <a:rPr lang="en-PH" smtClean="0"/>
              <a:t>24/10/2023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DE455B-ED53-CF1D-C615-605F94676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60B69-0EBC-F859-5586-990096688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4212-27A4-41B7-9B33-B4F0123CEB5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6006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795EB2-0C8E-3044-D06F-AE5698C94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CE13-0DCC-42ED-8634-8C9F682A2BC3}" type="datetimeFigureOut">
              <a:rPr lang="en-PH" smtClean="0"/>
              <a:t>24/10/2023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639FE8-A064-273D-7645-F152B9F97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2AB62-0D11-56FE-76AB-D27E68838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4212-27A4-41B7-9B33-B4F0123CEB5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61082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334C0-A773-B5BE-2454-BA448E046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0D5A3-D039-8670-318D-45709D9C6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5E423D-F662-5131-8470-B4D7884FD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93377B-221B-1EFA-AD41-A8A9204DD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CE13-0DCC-42ED-8634-8C9F682A2BC3}" type="datetimeFigureOut">
              <a:rPr lang="en-PH" smtClean="0"/>
              <a:t>24/10/2023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894496-ADCD-1FBA-9517-0CFD8429B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BC992-A245-4449-BB61-B2D3CA34C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4212-27A4-41B7-9B33-B4F0123CEB5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16050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E1C5F-9228-A65D-7039-96BE283C8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79A950-236B-D1E4-AC95-8621F784AC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EF10F-64EB-C81F-794E-70200B952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22A32-58D1-2492-80B0-CE84809C2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CE13-0DCC-42ED-8634-8C9F682A2BC3}" type="datetimeFigureOut">
              <a:rPr lang="en-PH" smtClean="0"/>
              <a:t>24/10/2023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A592AD-2407-48BE-934C-1EDF0DB56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EB8D1F-2E67-7240-B084-2A630FFE5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4212-27A4-41B7-9B33-B4F0123CEB5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39201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773808-1DDE-438C-22F1-5B65B25D7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BF1FF-DD88-8DDA-7B56-C9741B39A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08015-807A-1B10-A783-11C1877518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DCE13-0DCC-42ED-8634-8C9F682A2BC3}" type="datetimeFigureOut">
              <a:rPr lang="en-PH" smtClean="0"/>
              <a:t>24/10/2023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14756-380B-AD72-858E-F6A647895E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F6076-2020-476F-A3B2-8B53416CFA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94212-27A4-41B7-9B33-B4F0123CEB5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28055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default.asp" TargetMode="External"/><Relationship Id="rId2" Type="http://schemas.openxmlformats.org/officeDocument/2006/relationships/hyperlink" Target="https://www.w3schools.com/html/default.asp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B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7A7CCF-69C6-6468-3C34-4DA00EA3A850}"/>
              </a:ext>
            </a:extLst>
          </p:cNvPr>
          <p:cNvSpPr txBox="1"/>
          <p:nvPr/>
        </p:nvSpPr>
        <p:spPr>
          <a:xfrm>
            <a:off x="500740" y="2816364"/>
            <a:ext cx="9398633" cy="1225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n-PH" sz="7200" kern="180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JavaScript </a:t>
            </a:r>
            <a:r>
              <a:rPr lang="en-PH" sz="7200" kern="1800" dirty="0">
                <a:solidFill>
                  <a:srgbClr val="000000"/>
                </a:solidFill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Fundamentals</a:t>
            </a:r>
            <a:endParaRPr lang="en-PH" sz="3200" kern="100" dirty="0">
              <a:effectLst/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065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B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514664-4FC2-4949-E299-9EA3B6D558BF}"/>
              </a:ext>
            </a:extLst>
          </p:cNvPr>
          <p:cNvSpPr txBox="1"/>
          <p:nvPr/>
        </p:nvSpPr>
        <p:spPr>
          <a:xfrm>
            <a:off x="314129" y="95071"/>
            <a:ext cx="6954418" cy="1036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n-PH" sz="6000" kern="180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Real life </a:t>
            </a:r>
            <a:r>
              <a:rPr lang="en-PH" sz="6000" kern="1800" dirty="0">
                <a:solidFill>
                  <a:srgbClr val="000000"/>
                </a:solidFill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PH" sz="6000" kern="180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bjects</a:t>
            </a:r>
            <a:endParaRPr lang="en-PH" sz="2400" kern="100" dirty="0">
              <a:effectLst/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CFE5FA3-AD16-6BBE-AFCA-47F55E739B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777783"/>
              </p:ext>
            </p:extLst>
          </p:nvPr>
        </p:nvGraphicFramePr>
        <p:xfrm>
          <a:off x="830424" y="1875453"/>
          <a:ext cx="10065528" cy="3284081"/>
        </p:xfrm>
        <a:graphic>
          <a:graphicData uri="http://schemas.openxmlformats.org/drawingml/2006/table">
            <a:tbl>
              <a:tblPr/>
              <a:tblGrid>
                <a:gridCol w="3355176">
                  <a:extLst>
                    <a:ext uri="{9D8B030D-6E8A-4147-A177-3AD203B41FA5}">
                      <a16:colId xmlns:a16="http://schemas.microsoft.com/office/drawing/2014/main" val="1600591313"/>
                    </a:ext>
                  </a:extLst>
                </a:gridCol>
                <a:gridCol w="3355176">
                  <a:extLst>
                    <a:ext uri="{9D8B030D-6E8A-4147-A177-3AD203B41FA5}">
                      <a16:colId xmlns:a16="http://schemas.microsoft.com/office/drawing/2014/main" val="1420189733"/>
                    </a:ext>
                  </a:extLst>
                </a:gridCol>
                <a:gridCol w="3355176">
                  <a:extLst>
                    <a:ext uri="{9D8B030D-6E8A-4147-A177-3AD203B41FA5}">
                      <a16:colId xmlns:a16="http://schemas.microsoft.com/office/drawing/2014/main" val="2335452398"/>
                    </a:ext>
                  </a:extLst>
                </a:gridCol>
              </a:tblGrid>
              <a:tr h="3284081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Object</a:t>
                      </a:r>
                      <a:endParaRPr lang="en-PH" dirty="0">
                        <a:effectLst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Properties</a:t>
                      </a:r>
                    </a:p>
                    <a:p>
                      <a:pPr algn="l" fontAlgn="t"/>
                      <a:br>
                        <a:rPr lang="en-US" dirty="0">
                          <a:effectLst/>
                        </a:rPr>
                      </a:br>
                      <a:r>
                        <a:rPr lang="en-US" dirty="0" err="1">
                          <a:effectLst/>
                        </a:rPr>
                        <a:t>phone.brand</a:t>
                      </a:r>
                      <a:r>
                        <a:rPr lang="en-US" dirty="0">
                          <a:effectLst/>
                        </a:rPr>
                        <a:t>= iPhone 15 Pro</a:t>
                      </a:r>
                    </a:p>
                    <a:p>
                      <a:pPr algn="l" fontAlgn="t"/>
                      <a:endParaRPr lang="en-US" dirty="0">
                        <a:effectLst/>
                      </a:endParaRPr>
                    </a:p>
                    <a:p>
                      <a:pPr algn="l" fontAlgn="t"/>
                      <a:r>
                        <a:rPr lang="en-US" dirty="0" err="1">
                          <a:effectLst/>
                        </a:rPr>
                        <a:t>phone.displaySize</a:t>
                      </a:r>
                      <a:r>
                        <a:rPr lang="en-US" dirty="0">
                          <a:effectLst/>
                        </a:rPr>
                        <a:t> = 6.1 inches</a:t>
                      </a:r>
                    </a:p>
                    <a:p>
                      <a:pPr algn="l" fontAlgn="t"/>
                      <a:br>
                        <a:rPr lang="en-US" dirty="0">
                          <a:effectLst/>
                        </a:rPr>
                      </a:br>
                      <a:r>
                        <a:rPr lang="en-US" dirty="0" err="1">
                          <a:effectLst/>
                        </a:rPr>
                        <a:t>phone.displayType</a:t>
                      </a:r>
                      <a:r>
                        <a:rPr lang="en-US" dirty="0">
                          <a:effectLst/>
                        </a:rPr>
                        <a:t> = </a:t>
                      </a:r>
                      <a:r>
                        <a:rPr lang="en-US" dirty="0" err="1">
                          <a:effectLst/>
                        </a:rPr>
                        <a:t>rtx</a:t>
                      </a:r>
                      <a:r>
                        <a:rPr lang="en-US" dirty="0">
                          <a:effectLst/>
                        </a:rPr>
                        <a:t> 4090</a:t>
                      </a:r>
                      <a:br>
                        <a:rPr lang="en-US" dirty="0">
                          <a:effectLst/>
                        </a:rPr>
                      </a:br>
                      <a:br>
                        <a:rPr lang="en-US" dirty="0">
                          <a:effectLst/>
                        </a:rPr>
                      </a:br>
                      <a:r>
                        <a:rPr lang="en-US" dirty="0" err="1">
                          <a:effectLst/>
                        </a:rPr>
                        <a:t>systemUnit.ram</a:t>
                      </a:r>
                      <a:r>
                        <a:rPr lang="en-US" dirty="0">
                          <a:effectLst/>
                        </a:rPr>
                        <a:t> = 32gb DDR5</a:t>
                      </a:r>
                      <a:br>
                        <a:rPr lang="en-US" dirty="0">
                          <a:effectLst/>
                        </a:rPr>
                      </a:br>
                      <a:br>
                        <a:rPr lang="en-US" dirty="0">
                          <a:effectLst/>
                        </a:rPr>
                      </a:br>
                      <a:r>
                        <a:rPr lang="en-US" dirty="0" err="1">
                          <a:effectLst/>
                        </a:rPr>
                        <a:t>systemUnit.caseColor</a:t>
                      </a:r>
                      <a:r>
                        <a:rPr lang="en-US" dirty="0">
                          <a:effectLst/>
                        </a:rPr>
                        <a:t> = white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Methods</a:t>
                      </a:r>
                    </a:p>
                    <a:p>
                      <a:pPr algn="l" fontAlgn="t"/>
                      <a:br>
                        <a:rPr lang="en-US" dirty="0">
                          <a:effectLst/>
                        </a:rPr>
                      </a:br>
                      <a:r>
                        <a:rPr lang="en-US" dirty="0" err="1">
                          <a:effectLst/>
                        </a:rPr>
                        <a:t>systemUnit.on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  <a:br>
                        <a:rPr lang="en-US" dirty="0">
                          <a:effectLst/>
                        </a:rPr>
                      </a:br>
                      <a:br>
                        <a:rPr lang="en-US" dirty="0">
                          <a:effectLst/>
                        </a:rPr>
                      </a:br>
                      <a:r>
                        <a:rPr lang="en-US" dirty="0" err="1">
                          <a:effectLst/>
                        </a:rPr>
                        <a:t>systemUnit.off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  <a:br>
                        <a:rPr lang="en-US" dirty="0">
                          <a:effectLst/>
                        </a:rPr>
                      </a:br>
                      <a:endParaRPr lang="en-US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287060"/>
                  </a:ext>
                </a:extLst>
              </a:tr>
            </a:tbl>
          </a:graphicData>
        </a:graphic>
      </p:graphicFrame>
      <p:pic>
        <p:nvPicPr>
          <p:cNvPr id="5" name="Picture 8" descr="Apple unveils iPhone 15 Pro and iPhone 15 Pro Max - Apple">
            <a:extLst>
              <a:ext uri="{FF2B5EF4-FFF2-40B4-BE49-F238E27FC236}">
                <a16:creationId xmlns:a16="http://schemas.microsoft.com/office/drawing/2014/main" id="{782E35D9-1FFD-07A9-C367-75FA6C86F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160" y="2380891"/>
            <a:ext cx="2901859" cy="257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4545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B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C90489C-7482-A3A0-5D83-3F113B0662E2}"/>
              </a:ext>
            </a:extLst>
          </p:cNvPr>
          <p:cNvSpPr txBox="1"/>
          <p:nvPr/>
        </p:nvSpPr>
        <p:spPr>
          <a:xfrm>
            <a:off x="7437957" y="570147"/>
            <a:ext cx="6984356" cy="59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n-PH" sz="3200" kern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JavaScript Objects</a:t>
            </a:r>
            <a:endParaRPr lang="en-PH" sz="3200" kern="100" dirty="0">
              <a:effectLst/>
              <a:highlight>
                <a:srgbClr val="00FF00"/>
              </a:highlight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B18A41-818E-9D9D-FC50-9A3835AFDBAE}"/>
              </a:ext>
            </a:extLst>
          </p:cNvPr>
          <p:cNvSpPr txBox="1"/>
          <p:nvPr/>
        </p:nvSpPr>
        <p:spPr>
          <a:xfrm>
            <a:off x="348207" y="2476247"/>
            <a:ext cx="269979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1440"/>
              </a:spcBef>
              <a:spcAft>
                <a:spcPts val="1440"/>
              </a:spcAft>
            </a:pPr>
            <a:r>
              <a:rPr lang="en-PH" sz="1800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JavaScript variables are containers for data values.</a:t>
            </a:r>
            <a:endParaRPr lang="en-PH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8CD3EC-80D9-5E9D-0938-60D6B64306C5}"/>
              </a:ext>
            </a:extLst>
          </p:cNvPr>
          <p:cNvSpPr txBox="1"/>
          <p:nvPr/>
        </p:nvSpPr>
        <p:spPr>
          <a:xfrm>
            <a:off x="9163228" y="1540298"/>
            <a:ext cx="3201492" cy="669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1440"/>
              </a:spcBef>
              <a:spcAft>
                <a:spcPts val="1440"/>
              </a:spcAft>
            </a:pPr>
            <a:r>
              <a:rPr lang="en-PH" sz="1800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JavaScript objects can contain many values.</a:t>
            </a:r>
            <a:endParaRPr lang="en-PH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7AA280-37B8-8AD2-40DB-82F011BF20C1}"/>
              </a:ext>
            </a:extLst>
          </p:cNvPr>
          <p:cNvSpPr txBox="1"/>
          <p:nvPr/>
        </p:nvSpPr>
        <p:spPr>
          <a:xfrm>
            <a:off x="348207" y="1313688"/>
            <a:ext cx="69843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dirty="0"/>
              <a:t>let age = 30; </a:t>
            </a:r>
          </a:p>
          <a:p>
            <a:r>
              <a:rPr lang="en-PH" dirty="0"/>
              <a:t>let name = "John";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0E2ACE-95A2-BCF2-7312-12F69FE6C3DC}"/>
              </a:ext>
            </a:extLst>
          </p:cNvPr>
          <p:cNvSpPr txBox="1"/>
          <p:nvPr/>
        </p:nvSpPr>
        <p:spPr>
          <a:xfrm>
            <a:off x="6784018" y="2216346"/>
            <a:ext cx="69843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E95D3"/>
                </a:solidFill>
                <a:latin typeface="Söhne Mono"/>
              </a:rPr>
              <a:t>const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person1 = { </a:t>
            </a:r>
          </a:p>
          <a:p>
            <a:pPr lvl="1"/>
            <a:r>
              <a:rPr lang="en-US" b="0" i="0" dirty="0">
                <a:solidFill>
                  <a:srgbClr val="DF3079"/>
                </a:solidFill>
                <a:effectLst/>
                <a:latin typeface="Söhne Mono"/>
              </a:rPr>
              <a:t>name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: </a:t>
            </a:r>
            <a:r>
              <a:rPr lang="en-US" b="0" i="0" dirty="0">
                <a:solidFill>
                  <a:srgbClr val="00A67D"/>
                </a:solidFill>
                <a:effectLst/>
                <a:latin typeface="Söhne Mono"/>
              </a:rPr>
              <a:t>"John"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</a:p>
          <a:p>
            <a:pPr lvl="1"/>
            <a:r>
              <a:rPr lang="en-US" b="0" i="0" dirty="0">
                <a:solidFill>
                  <a:srgbClr val="DF3079"/>
                </a:solidFill>
                <a:effectLst/>
                <a:latin typeface="Söhne Mono"/>
              </a:rPr>
              <a:t>age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: </a:t>
            </a:r>
            <a:r>
              <a:rPr lang="en-US" b="0" i="0" dirty="0">
                <a:solidFill>
                  <a:srgbClr val="DF3079"/>
                </a:solidFill>
                <a:effectLst/>
                <a:latin typeface="Söhne Mono"/>
              </a:rPr>
              <a:t>30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dirty="0">
              <a:solidFill>
                <a:srgbClr val="FFFFFF"/>
              </a:solidFill>
              <a:latin typeface="Söhne Mono"/>
            </a:endParaRPr>
          </a:p>
          <a:p>
            <a:pPr lvl="1"/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};</a:t>
            </a:r>
            <a:endParaRPr lang="en-PH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B06E3A-D01F-1896-6E10-5FCE82DFF8BC}"/>
              </a:ext>
            </a:extLst>
          </p:cNvPr>
          <p:cNvSpPr txBox="1"/>
          <p:nvPr/>
        </p:nvSpPr>
        <p:spPr>
          <a:xfrm>
            <a:off x="348207" y="570147"/>
            <a:ext cx="6984356" cy="59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n-PH" sz="3200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JavaScript </a:t>
            </a:r>
            <a:r>
              <a:rPr lang="en-PH" sz="3200" kern="0" dirty="0">
                <a:solidFill>
                  <a:srgbClr val="000000"/>
                </a:solidFill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endParaRPr lang="en-PH" sz="3200" kern="100" dirty="0">
              <a:effectLst/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08B747-0785-8B07-18FC-46C6FBDCC5B0}"/>
              </a:ext>
            </a:extLst>
          </p:cNvPr>
          <p:cNvSpPr txBox="1"/>
          <p:nvPr/>
        </p:nvSpPr>
        <p:spPr>
          <a:xfrm>
            <a:off x="4975636" y="568095"/>
            <a:ext cx="6984356" cy="59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n-US" sz="3200" kern="100" dirty="0">
                <a:effectLst/>
                <a:latin typeface="Neutraface Text Bold"/>
                <a:ea typeface="Calibri" panose="020F0502020204030204" pitchFamily="34" charset="0"/>
                <a:cs typeface="Times New Roman" panose="02020603050405020304" pitchFamily="18" charset="0"/>
              </a:rPr>
              <a:t>VS</a:t>
            </a:r>
            <a:endParaRPr lang="en-PH" sz="3200" kern="100" dirty="0">
              <a:effectLst/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962BDA-FBE0-D404-75EE-E82F074BB9CC}"/>
              </a:ext>
            </a:extLst>
          </p:cNvPr>
          <p:cNvSpPr txBox="1"/>
          <p:nvPr/>
        </p:nvSpPr>
        <p:spPr>
          <a:xfrm>
            <a:off x="6867068" y="3429000"/>
            <a:ext cx="3201492" cy="344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1440"/>
              </a:spcBef>
              <a:spcAft>
                <a:spcPts val="1440"/>
              </a:spcAft>
            </a:pPr>
            <a:endParaRPr lang="en-PH" sz="1600" kern="100" dirty="0">
              <a:effectLst/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F0B5E0-EA4A-1E9A-7031-2B05825156DC}"/>
              </a:ext>
            </a:extLst>
          </p:cNvPr>
          <p:cNvSpPr txBox="1"/>
          <p:nvPr/>
        </p:nvSpPr>
        <p:spPr>
          <a:xfrm>
            <a:off x="9163228" y="2678011"/>
            <a:ext cx="3201492" cy="965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1440"/>
              </a:spcBef>
              <a:spcAft>
                <a:spcPts val="1440"/>
              </a:spcAft>
            </a:pPr>
            <a:r>
              <a:rPr lang="en-PH" sz="1800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ommonly</a:t>
            </a:r>
            <a:r>
              <a:rPr lang="en-US" sz="1800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used to store and organize related data.</a:t>
            </a:r>
            <a:r>
              <a:rPr lang="en-PH" sz="1800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PH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A2039B-DDB6-716D-39C0-5285E505E786}"/>
              </a:ext>
            </a:extLst>
          </p:cNvPr>
          <p:cNvSpPr txBox="1"/>
          <p:nvPr/>
        </p:nvSpPr>
        <p:spPr>
          <a:xfrm>
            <a:off x="9163228" y="3991530"/>
            <a:ext cx="3201492" cy="965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1440"/>
              </a:spcBef>
              <a:spcAft>
                <a:spcPts val="1440"/>
              </a:spcAft>
            </a:pPr>
            <a:r>
              <a:rPr lang="en-PH" kern="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</a:t>
            </a:r>
            <a:r>
              <a:rPr lang="en-US" kern="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be used to create more complex data structures. (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eg.</a:t>
            </a:r>
            <a:r>
              <a:rPr lang="en-US" sz="1800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Arrays)</a:t>
            </a:r>
            <a:endParaRPr lang="en-PH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1CA77E-B20B-A2D4-81CC-04F449C3BDBA}"/>
              </a:ext>
            </a:extLst>
          </p:cNvPr>
          <p:cNvSpPr txBox="1"/>
          <p:nvPr/>
        </p:nvSpPr>
        <p:spPr>
          <a:xfrm>
            <a:off x="6784018" y="3874125"/>
            <a:ext cx="760781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E95D3"/>
                </a:solidFill>
                <a:latin typeface="Söhne Mono"/>
              </a:rPr>
              <a:t>const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students = </a:t>
            </a:r>
            <a:r>
              <a:rPr lang="en-US" dirty="0">
                <a:solidFill>
                  <a:srgbClr val="FFFFFF"/>
                </a:solidFill>
                <a:latin typeface="Söhne Mono"/>
              </a:rPr>
              <a:t>[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</a:p>
          <a:p>
            <a:pPr lvl="1"/>
            <a:r>
              <a:rPr lang="en-US" b="0" i="0" dirty="0">
                <a:solidFill>
                  <a:srgbClr val="DF3079"/>
                </a:solidFill>
                <a:effectLst/>
                <a:latin typeface="Söhne Mono"/>
              </a:rPr>
              <a:t>{name: “Gracey”},</a:t>
            </a:r>
            <a:endParaRPr lang="en-US" dirty="0">
              <a:solidFill>
                <a:srgbClr val="FFFFFF"/>
              </a:solidFill>
              <a:latin typeface="Söhne Mono"/>
            </a:endParaRPr>
          </a:p>
          <a:p>
            <a:pPr lvl="1"/>
            <a:r>
              <a:rPr lang="en-US" b="0" i="0" dirty="0">
                <a:solidFill>
                  <a:srgbClr val="DF3079"/>
                </a:solidFill>
                <a:effectLst/>
                <a:latin typeface="Söhne Mono"/>
              </a:rPr>
              <a:t>{name: “Gaeus”},</a:t>
            </a:r>
            <a:endParaRPr lang="en-US" b="0" i="0" dirty="0">
              <a:solidFill>
                <a:srgbClr val="FFFFFF"/>
              </a:solidFill>
              <a:effectLst/>
              <a:latin typeface="Söhne Mono"/>
            </a:endParaRPr>
          </a:p>
          <a:p>
            <a:pPr lvl="1"/>
            <a:r>
              <a:rPr lang="en-US" dirty="0">
                <a:solidFill>
                  <a:srgbClr val="FFFFFF"/>
                </a:solidFill>
                <a:latin typeface="Söhne Mono"/>
              </a:rPr>
              <a:t>];</a:t>
            </a:r>
            <a:endParaRPr lang="en-US" b="0" i="0" dirty="0">
              <a:solidFill>
                <a:srgbClr val="DF3079"/>
              </a:solidFill>
              <a:effectLst/>
              <a:latin typeface="Söhne Mono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B488E8C-7537-244D-B99A-51017FC21A81}"/>
              </a:ext>
            </a:extLst>
          </p:cNvPr>
          <p:cNvSpPr txBox="1"/>
          <p:nvPr/>
        </p:nvSpPr>
        <p:spPr>
          <a:xfrm>
            <a:off x="6784018" y="5522081"/>
            <a:ext cx="5407982" cy="669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</a:pPr>
            <a:r>
              <a:rPr lang="en-PH" sz="1800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is a common practice to declare objects with the </a:t>
            </a:r>
            <a:r>
              <a:rPr lang="en-PH" sz="1800" kern="0" dirty="0">
                <a:solidFill>
                  <a:srgbClr val="DC14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PH" sz="1800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keyword.</a:t>
            </a:r>
            <a:endParaRPr lang="en-PH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BF394E-75E3-C667-A9AE-EC5A044148C4}"/>
              </a:ext>
            </a:extLst>
          </p:cNvPr>
          <p:cNvSpPr txBox="1"/>
          <p:nvPr/>
        </p:nvSpPr>
        <p:spPr>
          <a:xfrm>
            <a:off x="6784018" y="6296449"/>
            <a:ext cx="7213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b="0" i="0" dirty="0">
                <a:effectLst/>
                <a:latin typeface="Neutraface Text Bold"/>
              </a:rPr>
              <a:t>ASI, or Automatic Semicolon Insertion.</a:t>
            </a:r>
            <a:endParaRPr lang="en-PH" dirty="0">
              <a:latin typeface="Neutraface Text Bold"/>
            </a:endParaRPr>
          </a:p>
        </p:txBody>
      </p:sp>
    </p:spTree>
    <p:extLst>
      <p:ext uri="{BB962C8B-B14F-4D97-AF65-F5344CB8AC3E}">
        <p14:creationId xmlns:p14="http://schemas.microsoft.com/office/powerpoint/2010/main" val="3574075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B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CB3E84-7F62-9762-565D-9883135DE4FA}"/>
              </a:ext>
            </a:extLst>
          </p:cNvPr>
          <p:cNvSpPr txBox="1"/>
          <p:nvPr/>
        </p:nvSpPr>
        <p:spPr>
          <a:xfrm>
            <a:off x="235069" y="336456"/>
            <a:ext cx="6493535" cy="658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n-PH" sz="3600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Object Properties</a:t>
            </a:r>
            <a:endParaRPr lang="en-PH" sz="1600" kern="100" dirty="0">
              <a:effectLst/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879E516-ADBD-8D93-80AA-50E42231F8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778583"/>
              </p:ext>
            </p:extLst>
          </p:nvPr>
        </p:nvGraphicFramePr>
        <p:xfrm>
          <a:off x="235069" y="1885039"/>
          <a:ext cx="7528706" cy="21221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04386">
                  <a:extLst>
                    <a:ext uri="{9D8B030D-6E8A-4147-A177-3AD203B41FA5}">
                      <a16:colId xmlns:a16="http://schemas.microsoft.com/office/drawing/2014/main" val="3278774486"/>
                    </a:ext>
                  </a:extLst>
                </a:gridCol>
                <a:gridCol w="6024320">
                  <a:extLst>
                    <a:ext uri="{9D8B030D-6E8A-4147-A177-3AD203B41FA5}">
                      <a16:colId xmlns:a16="http://schemas.microsoft.com/office/drawing/2014/main" val="3167115500"/>
                    </a:ext>
                  </a:extLst>
                </a:gridCol>
              </a:tblGrid>
              <a:tr h="4244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PH" sz="1000" kern="0" dirty="0">
                          <a:effectLst/>
                        </a:rPr>
                        <a:t>Property</a:t>
                      </a:r>
                      <a:endParaRPr lang="en-PH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553" marR="66776" marT="66776" marB="66776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PH" sz="1000" kern="0" dirty="0">
                          <a:effectLst/>
                        </a:rPr>
                        <a:t> Value</a:t>
                      </a:r>
                      <a:endParaRPr lang="en-PH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76" marR="66776" marT="66776" marB="66776"/>
                </a:tc>
                <a:extLst>
                  <a:ext uri="{0D108BD9-81ED-4DB2-BD59-A6C34878D82A}">
                    <a16:rowId xmlns:a16="http://schemas.microsoft.com/office/drawing/2014/main" val="1403836859"/>
                  </a:ext>
                </a:extLst>
              </a:tr>
              <a:tr h="4244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PH" sz="1000" kern="0" dirty="0" err="1">
                          <a:effectLst/>
                        </a:rPr>
                        <a:t>firstName</a:t>
                      </a:r>
                      <a:endParaRPr lang="en-PH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553" marR="66776" marT="66776" marB="66776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000" kern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Kevin</a:t>
                      </a:r>
                      <a:endParaRPr lang="en-PH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76" marR="66776" marT="66776" marB="66776"/>
                </a:tc>
                <a:extLst>
                  <a:ext uri="{0D108BD9-81ED-4DB2-BD59-A6C34878D82A}">
                    <a16:rowId xmlns:a16="http://schemas.microsoft.com/office/drawing/2014/main" val="119346653"/>
                  </a:ext>
                </a:extLst>
              </a:tr>
              <a:tr h="4244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PH" sz="1000" kern="0" dirty="0" err="1">
                          <a:effectLst/>
                        </a:rPr>
                        <a:t>lastName</a:t>
                      </a:r>
                      <a:endParaRPr lang="en-PH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553" marR="66776" marT="66776" marB="66776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000" kern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PH" sz="1000" kern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urant</a:t>
                      </a:r>
                      <a:endParaRPr lang="en-PH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76" marR="66776" marT="66776" marB="66776"/>
                </a:tc>
                <a:extLst>
                  <a:ext uri="{0D108BD9-81ED-4DB2-BD59-A6C34878D82A}">
                    <a16:rowId xmlns:a16="http://schemas.microsoft.com/office/drawing/2014/main" val="948555828"/>
                  </a:ext>
                </a:extLst>
              </a:tr>
              <a:tr h="4244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PH" sz="1000" kern="0" dirty="0">
                          <a:effectLst/>
                        </a:rPr>
                        <a:t>age</a:t>
                      </a:r>
                      <a:endParaRPr lang="en-PH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553" marR="66776" marT="66776" marB="66776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000" kern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PH" sz="1000" kern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PH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76" marR="66776" marT="66776" marB="66776"/>
                </a:tc>
                <a:extLst>
                  <a:ext uri="{0D108BD9-81ED-4DB2-BD59-A6C34878D82A}">
                    <a16:rowId xmlns:a16="http://schemas.microsoft.com/office/drawing/2014/main" val="3568045477"/>
                  </a:ext>
                </a:extLst>
              </a:tr>
              <a:tr h="4244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PH" sz="1000" kern="0" dirty="0" err="1">
                          <a:effectLst/>
                        </a:rPr>
                        <a:t>eyeColor</a:t>
                      </a:r>
                      <a:endParaRPr lang="en-PH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553" marR="66776" marT="66776" marB="66776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000" kern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black</a:t>
                      </a:r>
                      <a:endParaRPr lang="en-PH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76" marR="66776" marT="66776" marB="66776"/>
                </a:tc>
                <a:extLst>
                  <a:ext uri="{0D108BD9-81ED-4DB2-BD59-A6C34878D82A}">
                    <a16:rowId xmlns:a16="http://schemas.microsoft.com/office/drawing/2014/main" val="265668451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4A6DC0A-9E7F-C198-C68C-DD100D8479B8}"/>
              </a:ext>
            </a:extLst>
          </p:cNvPr>
          <p:cNvSpPr txBox="1"/>
          <p:nvPr/>
        </p:nvSpPr>
        <p:spPr>
          <a:xfrm>
            <a:off x="235069" y="4106509"/>
            <a:ext cx="6094562" cy="373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n-PH" sz="1800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Accessing Object Properties</a:t>
            </a:r>
            <a:endParaRPr lang="en-PH" sz="1000" kern="100" dirty="0">
              <a:effectLst/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73D450-9444-BAC7-FCA3-FDD04B83BD31}"/>
              </a:ext>
            </a:extLst>
          </p:cNvPr>
          <p:cNvSpPr txBox="1"/>
          <p:nvPr/>
        </p:nvSpPr>
        <p:spPr>
          <a:xfrm>
            <a:off x="235069" y="4480201"/>
            <a:ext cx="6898976" cy="1515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1440"/>
              </a:spcBef>
              <a:spcAft>
                <a:spcPts val="1440"/>
              </a:spcAft>
            </a:pPr>
            <a:r>
              <a:rPr lang="en-PH" sz="1200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You can access object properties in two ways:</a:t>
            </a:r>
            <a:endParaRPr lang="en-PH" sz="1100" kern="100" dirty="0">
              <a:effectLst/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PH" sz="1200" i="1" kern="0" dirty="0" err="1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objectName.propertyName</a:t>
            </a:r>
            <a:r>
              <a:rPr lang="en-PH" sz="1200" i="1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  called that </a:t>
            </a:r>
            <a:r>
              <a:rPr lang="en-PH" sz="1200" i="1" kern="0" dirty="0" err="1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dot.notation</a:t>
            </a:r>
            <a:endParaRPr lang="en-PH" sz="1100" kern="100" dirty="0">
              <a:effectLst/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1440"/>
              </a:spcBef>
              <a:spcAft>
                <a:spcPts val="1440"/>
              </a:spcAft>
            </a:pPr>
            <a:r>
              <a:rPr lang="en-PH" sz="1200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endParaRPr lang="en-PH" sz="1100" kern="100" dirty="0">
              <a:effectLst/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PH" sz="1200" i="1" kern="0" dirty="0" err="1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objectName</a:t>
            </a:r>
            <a:r>
              <a:rPr lang="en-PH" sz="1200" i="1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PH" sz="1200" i="1" kern="0" dirty="0">
                <a:solidFill>
                  <a:srgbClr val="A52A2A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"property-</a:t>
            </a:r>
            <a:r>
              <a:rPr lang="en-PH" sz="1200" i="1" kern="0" dirty="0">
                <a:solidFill>
                  <a:srgbClr val="A52A2A"/>
                </a:solidFill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PH" sz="1200" i="1" kern="0" dirty="0">
                <a:solidFill>
                  <a:srgbClr val="A52A2A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ame"</a:t>
            </a:r>
            <a:r>
              <a:rPr lang="en-PH" sz="1200" i="1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] called the </a:t>
            </a:r>
            <a:r>
              <a:rPr lang="en-PH" sz="1200" i="1" kern="0" dirty="0">
                <a:solidFill>
                  <a:srgbClr val="000000"/>
                </a:solidFill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[“bracket-natation”]</a:t>
            </a:r>
            <a:endParaRPr lang="en-PH" sz="1100" kern="100" dirty="0">
              <a:effectLst/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45AA7B-3F06-33A5-FD88-5F348084B4C2}"/>
              </a:ext>
            </a:extLst>
          </p:cNvPr>
          <p:cNvSpPr txBox="1"/>
          <p:nvPr/>
        </p:nvSpPr>
        <p:spPr>
          <a:xfrm>
            <a:off x="235069" y="1253319"/>
            <a:ext cx="6094562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n-US" sz="2000" kern="100" dirty="0" err="1">
                <a:effectLst/>
                <a:latin typeface="Neutraface Text Bold"/>
                <a:ea typeface="Calibri" panose="020F0502020204030204" pitchFamily="34" charset="0"/>
                <a:cs typeface="Times New Roman" panose="02020603050405020304" pitchFamily="18" charset="0"/>
              </a:rPr>
              <a:t>Property:Value</a:t>
            </a:r>
            <a:r>
              <a:rPr lang="en-US" sz="2000" kern="100" dirty="0">
                <a:effectLst/>
                <a:latin typeface="Neutraface Text Bold"/>
                <a:ea typeface="Calibri" panose="020F0502020204030204" pitchFamily="34" charset="0"/>
                <a:cs typeface="Times New Roman" panose="02020603050405020304" pitchFamily="18" charset="0"/>
              </a:rPr>
              <a:t> pairs</a:t>
            </a:r>
            <a:endParaRPr lang="en-PH" sz="2000" kern="100" dirty="0">
              <a:effectLst/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788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B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CB3E84-7F62-9762-565D-9883135DE4FA}"/>
              </a:ext>
            </a:extLst>
          </p:cNvPr>
          <p:cNvSpPr txBox="1"/>
          <p:nvPr/>
        </p:nvSpPr>
        <p:spPr>
          <a:xfrm>
            <a:off x="235069" y="336456"/>
            <a:ext cx="6493535" cy="154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n-PH" sz="3600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Object Properties</a:t>
            </a:r>
            <a:endParaRPr lang="en-PH" sz="1600" kern="100" dirty="0">
              <a:effectLst/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1440"/>
              </a:spcBef>
              <a:spcAft>
                <a:spcPts val="1440"/>
              </a:spcAft>
            </a:pPr>
            <a:r>
              <a:rPr lang="en-PH" sz="1800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PH" sz="1800" b="1" kern="0" dirty="0" err="1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name:values</a:t>
            </a:r>
            <a:r>
              <a:rPr lang="en-PH" sz="1800" b="1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 (property-value)</a:t>
            </a:r>
            <a:r>
              <a:rPr lang="en-PH" sz="1800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 pairs in JavaScript objects are called </a:t>
            </a:r>
            <a:r>
              <a:rPr lang="en-PH" sz="1800" b="1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lang="en-PH" sz="1800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PH" sz="1600" kern="100" dirty="0">
              <a:effectLst/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879E516-ADBD-8D93-80AA-50E42231F819}"/>
              </a:ext>
            </a:extLst>
          </p:cNvPr>
          <p:cNvGraphicFramePr>
            <a:graphicFrameLocks noGrp="1"/>
          </p:cNvGraphicFramePr>
          <p:nvPr/>
        </p:nvGraphicFramePr>
        <p:xfrm>
          <a:off x="235069" y="1885039"/>
          <a:ext cx="7528706" cy="21221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04386">
                  <a:extLst>
                    <a:ext uri="{9D8B030D-6E8A-4147-A177-3AD203B41FA5}">
                      <a16:colId xmlns:a16="http://schemas.microsoft.com/office/drawing/2014/main" val="3278774486"/>
                    </a:ext>
                  </a:extLst>
                </a:gridCol>
                <a:gridCol w="6024320">
                  <a:extLst>
                    <a:ext uri="{9D8B030D-6E8A-4147-A177-3AD203B41FA5}">
                      <a16:colId xmlns:a16="http://schemas.microsoft.com/office/drawing/2014/main" val="3167115500"/>
                    </a:ext>
                  </a:extLst>
                </a:gridCol>
              </a:tblGrid>
              <a:tr h="4244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PH" sz="1000" kern="0" dirty="0">
                          <a:effectLst/>
                        </a:rPr>
                        <a:t>Property</a:t>
                      </a:r>
                      <a:endParaRPr lang="en-PH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553" marR="66776" marT="66776" marB="66776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PH" sz="1000" kern="0" dirty="0">
                          <a:effectLst/>
                        </a:rPr>
                        <a:t>Property Value</a:t>
                      </a:r>
                      <a:endParaRPr lang="en-PH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76" marR="66776" marT="66776" marB="66776"/>
                </a:tc>
                <a:extLst>
                  <a:ext uri="{0D108BD9-81ED-4DB2-BD59-A6C34878D82A}">
                    <a16:rowId xmlns:a16="http://schemas.microsoft.com/office/drawing/2014/main" val="1403836859"/>
                  </a:ext>
                </a:extLst>
              </a:tr>
              <a:tr h="4244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PH" sz="1000" kern="0" dirty="0" err="1">
                          <a:effectLst/>
                        </a:rPr>
                        <a:t>firstName</a:t>
                      </a:r>
                      <a:endParaRPr lang="en-PH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553" marR="66776" marT="66776" marB="66776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000" kern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Kevin</a:t>
                      </a:r>
                      <a:endParaRPr lang="en-PH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76" marR="66776" marT="66776" marB="66776"/>
                </a:tc>
                <a:extLst>
                  <a:ext uri="{0D108BD9-81ED-4DB2-BD59-A6C34878D82A}">
                    <a16:rowId xmlns:a16="http://schemas.microsoft.com/office/drawing/2014/main" val="119346653"/>
                  </a:ext>
                </a:extLst>
              </a:tr>
              <a:tr h="4244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PH" sz="1000" kern="0" dirty="0" err="1">
                          <a:effectLst/>
                        </a:rPr>
                        <a:t>lastName</a:t>
                      </a:r>
                      <a:endParaRPr lang="en-PH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553" marR="66776" marT="66776" marB="66776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000" kern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PH" sz="1000" kern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urant</a:t>
                      </a:r>
                      <a:endParaRPr lang="en-PH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76" marR="66776" marT="66776" marB="66776"/>
                </a:tc>
                <a:extLst>
                  <a:ext uri="{0D108BD9-81ED-4DB2-BD59-A6C34878D82A}">
                    <a16:rowId xmlns:a16="http://schemas.microsoft.com/office/drawing/2014/main" val="948555828"/>
                  </a:ext>
                </a:extLst>
              </a:tr>
              <a:tr h="4244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PH" sz="1000" kern="0">
                          <a:effectLst/>
                        </a:rPr>
                        <a:t>age</a:t>
                      </a:r>
                      <a:endParaRPr lang="en-P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553" marR="66776" marT="66776" marB="66776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000" kern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PH" sz="1000" kern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PH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76" marR="66776" marT="66776" marB="66776"/>
                </a:tc>
                <a:extLst>
                  <a:ext uri="{0D108BD9-81ED-4DB2-BD59-A6C34878D82A}">
                    <a16:rowId xmlns:a16="http://schemas.microsoft.com/office/drawing/2014/main" val="3568045477"/>
                  </a:ext>
                </a:extLst>
              </a:tr>
              <a:tr h="4244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PH" sz="1000" kern="0">
                          <a:effectLst/>
                        </a:rPr>
                        <a:t>eyeColor</a:t>
                      </a:r>
                      <a:endParaRPr lang="en-P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553" marR="66776" marT="66776" marB="66776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000" kern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black</a:t>
                      </a:r>
                      <a:endParaRPr lang="en-PH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76" marR="66776" marT="66776" marB="66776"/>
                </a:tc>
                <a:extLst>
                  <a:ext uri="{0D108BD9-81ED-4DB2-BD59-A6C34878D82A}">
                    <a16:rowId xmlns:a16="http://schemas.microsoft.com/office/drawing/2014/main" val="265668451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4A6DC0A-9E7F-C198-C68C-DD100D8479B8}"/>
              </a:ext>
            </a:extLst>
          </p:cNvPr>
          <p:cNvSpPr txBox="1"/>
          <p:nvPr/>
        </p:nvSpPr>
        <p:spPr>
          <a:xfrm>
            <a:off x="235069" y="4106509"/>
            <a:ext cx="6094562" cy="373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n-PH" kern="0" dirty="0">
                <a:solidFill>
                  <a:srgbClr val="000000"/>
                </a:solidFill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Manipulating</a:t>
            </a:r>
            <a:r>
              <a:rPr lang="en-PH" sz="1800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 Object Properties</a:t>
            </a:r>
            <a:endParaRPr lang="en-PH" sz="1000" kern="100" dirty="0">
              <a:effectLst/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73D450-9444-BAC7-FCA3-FDD04B83BD31}"/>
              </a:ext>
            </a:extLst>
          </p:cNvPr>
          <p:cNvSpPr txBox="1"/>
          <p:nvPr/>
        </p:nvSpPr>
        <p:spPr>
          <a:xfrm>
            <a:off x="235069" y="4480201"/>
            <a:ext cx="6648810" cy="1510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1440"/>
              </a:spcBef>
              <a:spcAft>
                <a:spcPts val="1440"/>
              </a:spcAft>
            </a:pPr>
            <a:r>
              <a:rPr lang="en-PH" sz="1200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You can </a:t>
            </a:r>
            <a:r>
              <a:rPr lang="en-PH" sz="1200" kern="0" dirty="0">
                <a:solidFill>
                  <a:srgbClr val="000000"/>
                </a:solidFill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add </a:t>
            </a:r>
            <a:r>
              <a:rPr lang="en-PH" sz="1200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object property:</a:t>
            </a:r>
            <a:endParaRPr lang="en-PH" sz="1100" kern="100" dirty="0">
              <a:effectLst/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PH" sz="1200" i="1" kern="0" dirty="0" err="1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objectName.propertyName</a:t>
            </a:r>
            <a:r>
              <a:rPr lang="en-PH" sz="1200" i="1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; (does not exist in object)</a:t>
            </a:r>
            <a:endParaRPr lang="en-PH" sz="1100" i="1" kern="100" dirty="0">
              <a:solidFill>
                <a:srgbClr val="000000"/>
              </a:solidFill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PH" sz="1100" i="1" kern="100" dirty="0">
              <a:solidFill>
                <a:srgbClr val="000000"/>
              </a:solidFill>
              <a:effectLst/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PH" sz="1100" i="1" kern="100" dirty="0">
                <a:solidFill>
                  <a:srgbClr val="000000"/>
                </a:solidFill>
                <a:latin typeface="Neutraface Text Bold"/>
                <a:ea typeface="Calibri" panose="020F0502020204030204" pitchFamily="34" charset="0"/>
                <a:cs typeface="Times New Roman" panose="02020603050405020304" pitchFamily="18" charset="0"/>
              </a:rPr>
              <a:t>You can delete object property: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PH" sz="1100" i="1" kern="100" dirty="0">
                <a:solidFill>
                  <a:srgbClr val="000000"/>
                </a:solidFill>
                <a:latin typeface="Neutraface Text Bold"/>
                <a:ea typeface="Calibri" panose="020F0502020204030204" pitchFamily="34" charset="0"/>
                <a:cs typeface="Times New Roman" panose="02020603050405020304" pitchFamily="18" charset="0"/>
              </a:rPr>
              <a:t>delete </a:t>
            </a:r>
            <a:r>
              <a:rPr lang="en-PH" sz="1100" i="1" kern="0" dirty="0" err="1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objectName.propertyName</a:t>
            </a:r>
            <a:r>
              <a:rPr lang="en-PH" sz="1100" i="1" kern="0" dirty="0">
                <a:solidFill>
                  <a:srgbClr val="000000"/>
                </a:solidFill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PH" sz="1100" kern="100" dirty="0">
              <a:effectLst/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596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B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CB3E84-7F62-9762-565D-9883135DE4FA}"/>
              </a:ext>
            </a:extLst>
          </p:cNvPr>
          <p:cNvSpPr txBox="1"/>
          <p:nvPr/>
        </p:nvSpPr>
        <p:spPr>
          <a:xfrm>
            <a:off x="235069" y="336456"/>
            <a:ext cx="6493535" cy="1843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n-PH" sz="3600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Object </a:t>
            </a:r>
            <a:r>
              <a:rPr lang="en-PH" sz="3600" kern="0" dirty="0">
                <a:solidFill>
                  <a:srgbClr val="000000"/>
                </a:solidFill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endParaRPr lang="en-PH" sz="1600" kern="100" dirty="0">
              <a:effectLst/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1440"/>
              </a:spcBef>
              <a:spcAft>
                <a:spcPts val="144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They are </a:t>
            </a:r>
            <a:r>
              <a:rPr lang="en-US" sz="1800" kern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r>
              <a:rPr lang="en-US" sz="1800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 that are associated with and defined within objects, and they allow you to perform specific operations or manipulations on the object's properties</a:t>
            </a:r>
            <a:r>
              <a:rPr lang="en-US" kern="0" dirty="0">
                <a:solidFill>
                  <a:srgbClr val="000000"/>
                </a:solidFill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 (data).</a:t>
            </a:r>
            <a:r>
              <a:rPr lang="en-US" sz="1800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PH" sz="1600" kern="100" dirty="0">
              <a:effectLst/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97BD08-12F7-1548-EBE0-AAE231B8299E}"/>
              </a:ext>
            </a:extLst>
          </p:cNvPr>
          <p:cNvSpPr txBox="1"/>
          <p:nvPr/>
        </p:nvSpPr>
        <p:spPr>
          <a:xfrm>
            <a:off x="235069" y="2358902"/>
            <a:ext cx="6094562" cy="1409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1440"/>
              </a:spcBef>
              <a:spcAft>
                <a:spcPts val="1440"/>
              </a:spcAft>
            </a:pPr>
            <a:r>
              <a:rPr lang="en-PH" sz="1600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Methods are </a:t>
            </a:r>
            <a:r>
              <a:rPr lang="en-PH" sz="1600" b="1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r>
              <a:rPr lang="en-PH" sz="1600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 that can be performed on objects.</a:t>
            </a:r>
            <a:endParaRPr lang="en-PH" sz="1400" kern="100" dirty="0"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440"/>
              </a:spcBef>
              <a:spcAft>
                <a:spcPts val="1440"/>
              </a:spcAft>
            </a:pPr>
            <a:r>
              <a:rPr lang="en-PH" sz="1600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Methods are stored in properties as </a:t>
            </a:r>
            <a:r>
              <a:rPr lang="en-PH" sz="1600" b="1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function definitions</a:t>
            </a:r>
            <a:r>
              <a:rPr lang="en-PH" sz="1600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PH" sz="1400" kern="100" dirty="0">
              <a:effectLst/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PH" sz="1600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A method is a function stored as a property.</a:t>
            </a:r>
            <a:endParaRPr lang="en-PH" sz="1400" kern="100" dirty="0">
              <a:effectLst/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7529A1-BAE8-0136-334C-48F0322773C9}"/>
              </a:ext>
            </a:extLst>
          </p:cNvPr>
          <p:cNvSpPr txBox="1"/>
          <p:nvPr/>
        </p:nvSpPr>
        <p:spPr>
          <a:xfrm>
            <a:off x="235069" y="3947768"/>
            <a:ext cx="6094562" cy="20294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n-PH" sz="2800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Accessing Object Methods</a:t>
            </a:r>
            <a:endParaRPr lang="en-PH" sz="1200" kern="100" dirty="0">
              <a:effectLst/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1440"/>
              </a:spcBef>
              <a:spcAft>
                <a:spcPts val="1440"/>
              </a:spcAft>
            </a:pPr>
            <a:r>
              <a:rPr lang="en-PH" sz="1400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You access an object method with the following syntax:</a:t>
            </a:r>
            <a:endParaRPr lang="en-PH" sz="1200" kern="100" dirty="0">
              <a:effectLst/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PH" sz="1400" i="1" kern="0" dirty="0" err="1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objectName.methodName</a:t>
            </a:r>
            <a:r>
              <a:rPr lang="en-PH" sz="1400" i="1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PH" sz="1200" i="1" kern="100" dirty="0"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PH" sz="1400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If you access a method </a:t>
            </a:r>
            <a:r>
              <a:rPr lang="en-PH" sz="1400" b="1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without</a:t>
            </a:r>
            <a:r>
              <a:rPr lang="en-PH" sz="1400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 the () parentheses, it will return the </a:t>
            </a:r>
            <a:r>
              <a:rPr lang="en-PH" sz="1400" b="1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function definition</a:t>
            </a:r>
            <a:r>
              <a:rPr lang="en-PH" sz="1400" b="1" kern="0" dirty="0">
                <a:solidFill>
                  <a:srgbClr val="000000"/>
                </a:solidFill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PH" sz="1200" kern="100" dirty="0">
              <a:effectLst/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659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B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4FC06F-A92D-8A76-4E07-46FE88CB8A00}"/>
              </a:ext>
            </a:extLst>
          </p:cNvPr>
          <p:cNvSpPr txBox="1"/>
          <p:nvPr/>
        </p:nvSpPr>
        <p:spPr>
          <a:xfrm>
            <a:off x="500741" y="2816364"/>
            <a:ext cx="8923176" cy="1225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n-PH" sz="7200" kern="180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JavaScript </a:t>
            </a:r>
            <a:r>
              <a:rPr lang="en-PH" sz="7200" kern="1800" dirty="0">
                <a:solidFill>
                  <a:srgbClr val="000000"/>
                </a:solidFill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HTML DOM</a:t>
            </a:r>
            <a:endParaRPr lang="en-PH" sz="3200" kern="100" dirty="0">
              <a:effectLst/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63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B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DD9D59CC-1E32-E02F-F8EF-3AA27D06F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561" y="2110492"/>
            <a:ext cx="7250878" cy="455801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625EB7E-F311-B0ED-BCE5-F93B52DF97AC}"/>
              </a:ext>
            </a:extLst>
          </p:cNvPr>
          <p:cNvSpPr txBox="1"/>
          <p:nvPr/>
        </p:nvSpPr>
        <p:spPr>
          <a:xfrm>
            <a:off x="179943" y="401935"/>
            <a:ext cx="1183211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rgbClr val="000000"/>
                </a:solidFill>
                <a:effectLst/>
                <a:latin typeface="Neutraface Text Bold"/>
              </a:rPr>
              <a:t>The HTML DOM (Document Object Model)</a:t>
            </a: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Neutraface Text Bold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Neutraface Text Bold"/>
              </a:rPr>
              <a:t>When a web page is loaded, the browser creates a </a:t>
            </a:r>
            <a:r>
              <a:rPr lang="en-US" b="1" i="0" dirty="0">
                <a:solidFill>
                  <a:srgbClr val="000000"/>
                </a:solidFill>
                <a:effectLst/>
                <a:latin typeface="Neutraface Text Bold"/>
              </a:rPr>
              <a:t>D</a:t>
            </a:r>
            <a:r>
              <a:rPr lang="en-US" b="0" i="0" dirty="0">
                <a:solidFill>
                  <a:srgbClr val="000000"/>
                </a:solidFill>
                <a:effectLst/>
                <a:latin typeface="Neutraface Text Bold"/>
              </a:rPr>
              <a:t>ocument </a:t>
            </a:r>
            <a:r>
              <a:rPr lang="en-US" b="1" i="0" dirty="0">
                <a:solidFill>
                  <a:srgbClr val="000000"/>
                </a:solidFill>
                <a:effectLst/>
                <a:latin typeface="Neutraface Text Bold"/>
              </a:rPr>
              <a:t>O</a:t>
            </a:r>
            <a:r>
              <a:rPr lang="en-US" b="0" i="0" dirty="0">
                <a:solidFill>
                  <a:srgbClr val="000000"/>
                </a:solidFill>
                <a:effectLst/>
                <a:latin typeface="Neutraface Text Bold"/>
              </a:rPr>
              <a:t>bject </a:t>
            </a:r>
            <a:r>
              <a:rPr lang="en-US" b="1" i="0" dirty="0">
                <a:solidFill>
                  <a:srgbClr val="000000"/>
                </a:solidFill>
                <a:effectLst/>
                <a:latin typeface="Neutraface Text Bold"/>
              </a:rPr>
              <a:t>M</a:t>
            </a:r>
            <a:r>
              <a:rPr lang="en-US" b="0" i="0" dirty="0">
                <a:solidFill>
                  <a:srgbClr val="000000"/>
                </a:solidFill>
                <a:effectLst/>
                <a:latin typeface="Neutraface Text Bold"/>
              </a:rPr>
              <a:t>odel of the page.</a:t>
            </a:r>
          </a:p>
          <a:p>
            <a:pPr algn="l"/>
            <a:endParaRPr lang="en-US" dirty="0">
              <a:solidFill>
                <a:srgbClr val="000000"/>
              </a:solidFill>
              <a:latin typeface="Neutraface Text Bold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Neutraface Text Bold"/>
              </a:rPr>
              <a:t>DOM = another built-in object in JS(like console, Math, JSON,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Neutraface Text Bold"/>
              </a:rPr>
              <a:t>localStorage</a:t>
            </a:r>
            <a:r>
              <a:rPr lang="en-US" b="0" i="0" dirty="0">
                <a:solidFill>
                  <a:srgbClr val="000000"/>
                </a:solidFill>
                <a:effectLst/>
                <a:latin typeface="Neutraface Text Bold"/>
              </a:rPr>
              <a:t>) </a:t>
            </a:r>
            <a:r>
              <a:rPr lang="en-US" b="0" i="0" dirty="0">
                <a:solidFill>
                  <a:srgbClr val="000000"/>
                </a:solidFill>
                <a:effectLst/>
                <a:latin typeface="Neutraface Text Bold"/>
                <a:sym typeface="Wingdings" panose="05000000000000000000" pitchFamily="2" charset="2"/>
              </a:rPr>
              <a:t> access using document</a:t>
            </a:r>
            <a:endParaRPr lang="en-US" b="0" i="0" dirty="0">
              <a:solidFill>
                <a:srgbClr val="000000"/>
              </a:solidFill>
              <a:effectLst/>
              <a:latin typeface="Neutraface Text Bold"/>
            </a:endParaRPr>
          </a:p>
        </p:txBody>
      </p:sp>
    </p:spTree>
    <p:extLst>
      <p:ext uri="{BB962C8B-B14F-4D97-AF65-F5344CB8AC3E}">
        <p14:creationId xmlns:p14="http://schemas.microsoft.com/office/powerpoint/2010/main" val="2751136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B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E625EB7E-F311-B0ED-BCE5-F93B52DF97AC}"/>
              </a:ext>
            </a:extLst>
          </p:cNvPr>
          <p:cNvSpPr txBox="1"/>
          <p:nvPr/>
        </p:nvSpPr>
        <p:spPr>
          <a:xfrm>
            <a:off x="179943" y="401935"/>
            <a:ext cx="1183211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rgbClr val="000000"/>
                </a:solidFill>
                <a:effectLst/>
                <a:latin typeface="Neutraface Text Bold"/>
              </a:rPr>
              <a:t>The HTML DOM (Document Object Model)</a:t>
            </a: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Neutraface Text 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412EA0-80D6-B059-D209-E8A9EFE2F4DD}"/>
              </a:ext>
            </a:extLst>
          </p:cNvPr>
          <p:cNvSpPr txBox="1"/>
          <p:nvPr/>
        </p:nvSpPr>
        <p:spPr>
          <a:xfrm>
            <a:off x="179943" y="1140599"/>
            <a:ext cx="8636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effectLst/>
                <a:latin typeface="Neutraface Text Bold"/>
              </a:rPr>
              <a:t>With the object model, JavaScript gets all the power it needs to create dynamic HTML:</a:t>
            </a:r>
          </a:p>
          <a:p>
            <a:pPr algn="l"/>
            <a:endParaRPr lang="en-US" b="0" i="0" dirty="0">
              <a:effectLst/>
              <a:latin typeface="Neutraface Text Bol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Neutraface Text Bold"/>
              </a:rPr>
              <a:t>JavaScript can change all the HTML elements in the page</a:t>
            </a:r>
          </a:p>
          <a:p>
            <a:pPr algn="l"/>
            <a:endParaRPr lang="en-US" b="0" i="0" dirty="0">
              <a:effectLst/>
              <a:latin typeface="Neutraface Text Bol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Neutraface Text Bold"/>
              </a:rPr>
              <a:t>JavaScript can change all the HTML attributes in the page</a:t>
            </a:r>
          </a:p>
          <a:p>
            <a:pPr algn="l"/>
            <a:endParaRPr lang="en-US" b="0" i="0" dirty="0">
              <a:effectLst/>
              <a:latin typeface="Neutraface Text Bol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Neutraface Text Bold"/>
              </a:rPr>
              <a:t>JavaScript can change all the CSS styles in the page</a:t>
            </a:r>
          </a:p>
          <a:p>
            <a:pPr algn="l"/>
            <a:endParaRPr lang="en-US" b="0" i="0" dirty="0">
              <a:effectLst/>
              <a:latin typeface="Neutraface Text Bol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Neutraface Text Bold"/>
              </a:rPr>
              <a:t>JavaScript can remove existing HTML elements and attributes</a:t>
            </a:r>
          </a:p>
          <a:p>
            <a:pPr algn="l"/>
            <a:endParaRPr lang="en-US" b="0" i="0" dirty="0">
              <a:effectLst/>
              <a:latin typeface="Neutraface Text Bol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Neutraface Text Bold"/>
              </a:rPr>
              <a:t>JavaScript can add new HTML elements and attributes</a:t>
            </a:r>
          </a:p>
          <a:p>
            <a:pPr algn="l"/>
            <a:endParaRPr lang="en-US" b="0" i="0" dirty="0">
              <a:effectLst/>
              <a:latin typeface="Neutraface Text Bol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Neutraface Text Bold"/>
              </a:rPr>
              <a:t>JavaScript can react to all existing HTML events in the page</a:t>
            </a:r>
          </a:p>
          <a:p>
            <a:pPr algn="l"/>
            <a:endParaRPr lang="en-US" b="0" i="0" dirty="0">
              <a:effectLst/>
              <a:latin typeface="Neutraface Text Bol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Neutraface Text Bold"/>
              </a:rPr>
              <a:t>JavaScript can create new HTML events in the page</a:t>
            </a:r>
          </a:p>
          <a:p>
            <a:br>
              <a:rPr lang="en-US" dirty="0">
                <a:latin typeface="Neutraface Text Bold"/>
              </a:rPr>
            </a:br>
            <a:endParaRPr lang="en-PH" dirty="0">
              <a:latin typeface="Neutraface Text Bold"/>
            </a:endParaRPr>
          </a:p>
        </p:txBody>
      </p:sp>
    </p:spTree>
    <p:extLst>
      <p:ext uri="{BB962C8B-B14F-4D97-AF65-F5344CB8AC3E}">
        <p14:creationId xmlns:p14="http://schemas.microsoft.com/office/powerpoint/2010/main" val="3039397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B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E625EB7E-F311-B0ED-BCE5-F93B52DF97AC}"/>
              </a:ext>
            </a:extLst>
          </p:cNvPr>
          <p:cNvSpPr txBox="1"/>
          <p:nvPr/>
        </p:nvSpPr>
        <p:spPr>
          <a:xfrm>
            <a:off x="179943" y="401935"/>
            <a:ext cx="1183211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rgbClr val="000000"/>
                </a:solidFill>
                <a:effectLst/>
                <a:latin typeface="Neutraface Text Bold"/>
              </a:rPr>
              <a:t>The HTML DOM (Document Object Model)</a:t>
            </a: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Neutraface Text 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412EA0-80D6-B059-D209-E8A9EFE2F4DD}"/>
              </a:ext>
            </a:extLst>
          </p:cNvPr>
          <p:cNvSpPr txBox="1"/>
          <p:nvPr/>
        </p:nvSpPr>
        <p:spPr>
          <a:xfrm>
            <a:off x="179943" y="1140599"/>
            <a:ext cx="8636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effectLst/>
                <a:latin typeface="Neutraface Text Bold"/>
              </a:rPr>
              <a:t>With the object model, JavaScript gets all the power it needs to create dynamic HTML:</a:t>
            </a:r>
          </a:p>
          <a:p>
            <a:pPr algn="l"/>
            <a:endParaRPr lang="en-US" b="0" i="0" dirty="0">
              <a:effectLst/>
              <a:latin typeface="Neutraface Text Bol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highlight>
                  <a:srgbClr val="00FF00"/>
                </a:highlight>
                <a:latin typeface="Neutraface Text Bold"/>
              </a:rPr>
              <a:t>JavaScript can change all the HTML elements in the page</a:t>
            </a:r>
          </a:p>
          <a:p>
            <a:pPr algn="l"/>
            <a:endParaRPr lang="en-US" b="0" i="0" dirty="0">
              <a:effectLst/>
              <a:latin typeface="Neutraface Text Bol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Neutraface Text Bold"/>
              </a:rPr>
              <a:t>JavaScript can change all the HTML attributes in the page</a:t>
            </a:r>
          </a:p>
          <a:p>
            <a:pPr algn="l"/>
            <a:endParaRPr lang="en-US" b="0" i="0" dirty="0">
              <a:effectLst/>
              <a:latin typeface="Neutraface Text Bol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Neutraface Text Bold"/>
              </a:rPr>
              <a:t>JavaScript can change all the CSS styles in the page</a:t>
            </a:r>
          </a:p>
          <a:p>
            <a:pPr algn="l"/>
            <a:endParaRPr lang="en-US" b="0" i="0" dirty="0">
              <a:effectLst/>
              <a:latin typeface="Neutraface Text Bol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Neutraface Text Bold"/>
              </a:rPr>
              <a:t>JavaScript can remove existing HTML elements and attributes</a:t>
            </a:r>
          </a:p>
          <a:p>
            <a:pPr algn="l"/>
            <a:endParaRPr lang="en-US" b="0" i="0" dirty="0">
              <a:effectLst/>
              <a:latin typeface="Neutraface Text Bol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Neutraface Text Bold"/>
              </a:rPr>
              <a:t>JavaScript can add new HTML elements and attributes</a:t>
            </a:r>
          </a:p>
          <a:p>
            <a:pPr algn="l"/>
            <a:endParaRPr lang="en-US" b="0" i="0" dirty="0">
              <a:effectLst/>
              <a:latin typeface="Neutraface Text Bol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Neutraface Text Bold"/>
              </a:rPr>
              <a:t>JavaScript can react to all existing HTML events in the page</a:t>
            </a:r>
          </a:p>
          <a:p>
            <a:pPr algn="l"/>
            <a:endParaRPr lang="en-US" b="0" i="0" dirty="0">
              <a:effectLst/>
              <a:latin typeface="Neutraface Text Bol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Neutraface Text Bold"/>
              </a:rPr>
              <a:t>JavaScript can create new HTML events in the page</a:t>
            </a:r>
          </a:p>
          <a:p>
            <a:br>
              <a:rPr lang="en-US" dirty="0">
                <a:latin typeface="Neutraface Text Bold"/>
              </a:rPr>
            </a:br>
            <a:endParaRPr lang="en-PH" dirty="0">
              <a:latin typeface="Neutraface Text Bold"/>
            </a:endParaRPr>
          </a:p>
        </p:txBody>
      </p:sp>
    </p:spTree>
    <p:extLst>
      <p:ext uri="{BB962C8B-B14F-4D97-AF65-F5344CB8AC3E}">
        <p14:creationId xmlns:p14="http://schemas.microsoft.com/office/powerpoint/2010/main" val="2729837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B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50C60562-9DDC-9678-1A26-C2407DB0102C}"/>
              </a:ext>
            </a:extLst>
          </p:cNvPr>
          <p:cNvSpPr txBox="1"/>
          <p:nvPr/>
        </p:nvSpPr>
        <p:spPr>
          <a:xfrm>
            <a:off x="489528" y="420316"/>
            <a:ext cx="76846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600" b="0" i="0" dirty="0">
                <a:effectLst/>
                <a:latin typeface="Neutraface Text Bold"/>
              </a:rPr>
              <a:t>JavaScript - HTML DOM Methods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D9D09D-3134-B408-CC3A-FB20BBA86A30}"/>
              </a:ext>
            </a:extLst>
          </p:cNvPr>
          <p:cNvSpPr txBox="1"/>
          <p:nvPr/>
        </p:nvSpPr>
        <p:spPr>
          <a:xfrm>
            <a:off x="489528" y="1261330"/>
            <a:ext cx="8654472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0" i="0" dirty="0">
                <a:effectLst/>
                <a:latin typeface="Neutraface Text Bold"/>
              </a:rPr>
              <a:t>The HTML DOM can be accessed with JavaScript (and with other programming languages).</a:t>
            </a:r>
          </a:p>
          <a:p>
            <a:pPr algn="l"/>
            <a:r>
              <a:rPr lang="en-US" sz="1600" b="0" i="0" dirty="0">
                <a:effectLst/>
                <a:latin typeface="Neutraface Text Bold"/>
              </a:rPr>
              <a:t>In the DOM, all HTML elements are defined as </a:t>
            </a:r>
            <a:r>
              <a:rPr lang="en-US" sz="1600" b="1" i="0" dirty="0">
                <a:effectLst/>
                <a:latin typeface="Neutraface Text Bold"/>
              </a:rPr>
              <a:t>objects</a:t>
            </a:r>
            <a:r>
              <a:rPr lang="en-US" sz="1600" b="0" i="0" dirty="0">
                <a:effectLst/>
                <a:latin typeface="Neutraface Text Bold"/>
              </a:rPr>
              <a:t>.</a:t>
            </a:r>
          </a:p>
          <a:p>
            <a:pPr algn="l"/>
            <a:endParaRPr lang="en-US" sz="1600" b="0" i="0" dirty="0">
              <a:effectLst/>
              <a:latin typeface="Neutraface Text Bold"/>
            </a:endParaRPr>
          </a:p>
          <a:p>
            <a:pPr algn="l"/>
            <a:r>
              <a:rPr lang="en-US" sz="1600" b="0" i="0" dirty="0">
                <a:effectLst/>
                <a:latin typeface="Neutraface Text Bold"/>
              </a:rPr>
              <a:t>The programming interface is the properties and methods of each object</a:t>
            </a:r>
            <a:r>
              <a:rPr lang="en-US" sz="1600" dirty="0">
                <a:latin typeface="Neutraface Text Bold"/>
              </a:rPr>
              <a:t>:</a:t>
            </a:r>
            <a:br>
              <a:rPr lang="en-US" sz="1600" dirty="0">
                <a:latin typeface="Neutraface Text Bold"/>
              </a:rPr>
            </a:br>
            <a:br>
              <a:rPr lang="en-US" sz="1600" dirty="0">
                <a:latin typeface="Neutraface Text Bold"/>
              </a:rPr>
            </a:br>
            <a:r>
              <a:rPr lang="en-PH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PH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PH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PH" sz="1600" dirty="0"/>
            </a:br>
            <a:r>
              <a:rPr lang="en-PH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PH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PH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PH" sz="1600" dirty="0"/>
            </a:br>
            <a:br>
              <a:rPr lang="en-PH" sz="1600" dirty="0"/>
            </a:br>
            <a:r>
              <a:rPr lang="en-PH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PH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PH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PH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="demo"&gt;&lt;</a:t>
            </a:r>
            <a:r>
              <a:rPr lang="en-PH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PH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PH" sz="1600" dirty="0"/>
            </a:br>
            <a:br>
              <a:rPr lang="en-PH" sz="1600" dirty="0"/>
            </a:br>
            <a:r>
              <a:rPr lang="en-PH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PH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PH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PH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PH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PH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PH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PH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PH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PH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PH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 World!"</a:t>
            </a:r>
            <a:r>
              <a:rPr lang="en-PH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PH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PH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PH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/script</a:t>
            </a:r>
            <a:r>
              <a:rPr lang="en-PH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PH" sz="1600" dirty="0"/>
            </a:br>
            <a:br>
              <a:rPr lang="en-PH" sz="1600" dirty="0"/>
            </a:br>
            <a:r>
              <a:rPr lang="en-PH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PH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/body</a:t>
            </a:r>
            <a:r>
              <a:rPr lang="en-PH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PH" sz="1600" dirty="0"/>
            </a:br>
            <a:r>
              <a:rPr lang="en-PH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PH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PH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i="0" dirty="0">
              <a:effectLst/>
              <a:latin typeface="Neutraface Text Bold"/>
            </a:endParaRPr>
          </a:p>
          <a:p>
            <a:pPr algn="l"/>
            <a:endParaRPr lang="en-US" sz="1600" b="0" i="0" dirty="0">
              <a:effectLst/>
              <a:latin typeface="Neutraface Text Bold"/>
            </a:endParaRPr>
          </a:p>
          <a:p>
            <a:r>
              <a:rPr lang="en-US" sz="1600" b="0" i="0" dirty="0">
                <a:effectLst/>
                <a:latin typeface="Neutraface Text Bold"/>
              </a:rPr>
              <a:t>A </a:t>
            </a:r>
            <a:r>
              <a:rPr lang="en-US" sz="1600" b="1" i="0" dirty="0">
                <a:effectLst/>
                <a:latin typeface="Neutraface Text Bold"/>
              </a:rPr>
              <a:t>method</a:t>
            </a:r>
            <a:r>
              <a:rPr lang="en-US" sz="1600" b="0" i="0" dirty="0">
                <a:effectLst/>
                <a:latin typeface="Neutraface Text Bold"/>
              </a:rPr>
              <a:t> is an action you can do (access or find an HTML element).</a:t>
            </a:r>
          </a:p>
          <a:p>
            <a:pPr algn="l"/>
            <a:endParaRPr lang="en-US" sz="1600" b="0" i="0" dirty="0">
              <a:effectLst/>
              <a:latin typeface="Neutraface Text Bold"/>
            </a:endParaRPr>
          </a:p>
          <a:p>
            <a:pPr algn="l"/>
            <a:r>
              <a:rPr lang="en-US" sz="1600" b="0" i="0" dirty="0">
                <a:effectLst/>
                <a:latin typeface="Neutraface Text Bold"/>
              </a:rPr>
              <a:t>A </a:t>
            </a:r>
            <a:r>
              <a:rPr lang="en-US" sz="1600" b="1" i="0" dirty="0">
                <a:effectLst/>
                <a:latin typeface="Neutraface Text Bold"/>
              </a:rPr>
              <a:t>property</a:t>
            </a:r>
            <a:r>
              <a:rPr lang="en-US" sz="1600" b="0" i="0" dirty="0">
                <a:effectLst/>
                <a:latin typeface="Neutraface Text Bold"/>
              </a:rPr>
              <a:t> is a value that you can get or set (like changing the content of an HTML element).</a:t>
            </a:r>
          </a:p>
          <a:p>
            <a:pPr algn="l"/>
            <a:endParaRPr lang="en-US" sz="1600" b="0" i="0" dirty="0">
              <a:effectLst/>
              <a:latin typeface="Neutraface Text Bold"/>
            </a:endParaRPr>
          </a:p>
          <a:p>
            <a:br>
              <a:rPr lang="en-US" sz="1600" dirty="0">
                <a:latin typeface="Neutraface Text Bold"/>
              </a:rPr>
            </a:br>
            <a:endParaRPr lang="en-PH" sz="1600" dirty="0">
              <a:latin typeface="Neutraface Text Bold"/>
            </a:endParaRPr>
          </a:p>
        </p:txBody>
      </p:sp>
    </p:spTree>
    <p:extLst>
      <p:ext uri="{BB962C8B-B14F-4D97-AF65-F5344CB8AC3E}">
        <p14:creationId xmlns:p14="http://schemas.microsoft.com/office/powerpoint/2010/main" val="297784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B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12C7CCA-BA5C-679A-B18A-B68CD9B1770E}"/>
              </a:ext>
            </a:extLst>
          </p:cNvPr>
          <p:cNvSpPr txBox="1"/>
          <p:nvPr/>
        </p:nvSpPr>
        <p:spPr>
          <a:xfrm>
            <a:off x="966188" y="1356189"/>
            <a:ext cx="1025962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0" i="0" dirty="0">
                <a:effectLst/>
                <a:latin typeface="Neutraface Text Bold"/>
              </a:rPr>
              <a:t>Why Study JavaScript?</a:t>
            </a:r>
          </a:p>
          <a:p>
            <a:pPr algn="l"/>
            <a:r>
              <a:rPr lang="en-US" sz="3200" b="0" i="0" dirty="0">
                <a:effectLst/>
                <a:latin typeface="Neutraface Text Bold"/>
              </a:rPr>
              <a:t>JavaScript is one of the </a:t>
            </a:r>
            <a:r>
              <a:rPr lang="en-US" sz="3200" b="1" i="0" dirty="0">
                <a:effectLst/>
                <a:latin typeface="Neutraface Text Bold"/>
              </a:rPr>
              <a:t>3 languages</a:t>
            </a:r>
            <a:r>
              <a:rPr lang="en-US" sz="3200" b="0" i="0" dirty="0">
                <a:effectLst/>
                <a:latin typeface="Neutraface Text Bold"/>
              </a:rPr>
              <a:t> all web developers </a:t>
            </a:r>
            <a:r>
              <a:rPr lang="en-US" sz="3200" b="1" i="0" dirty="0">
                <a:effectLst/>
                <a:latin typeface="Neutraface Text Bold"/>
              </a:rPr>
              <a:t>must</a:t>
            </a:r>
            <a:r>
              <a:rPr lang="en-US" sz="3200" b="0" i="0" dirty="0">
                <a:effectLst/>
                <a:latin typeface="Neutraface Text Bold"/>
              </a:rPr>
              <a:t> learn:</a:t>
            </a:r>
          </a:p>
          <a:p>
            <a:pPr algn="l"/>
            <a:endParaRPr lang="en-US" sz="3200" b="0" i="0" dirty="0">
              <a:effectLst/>
              <a:latin typeface="Neutraface Text Bold"/>
            </a:endParaRPr>
          </a:p>
          <a:p>
            <a:pPr algn="l"/>
            <a:r>
              <a:rPr lang="en-US" sz="3200" b="0" i="0" dirty="0">
                <a:effectLst/>
                <a:latin typeface="Neutraface Text Bold"/>
              </a:rPr>
              <a:t>   1. </a:t>
            </a:r>
            <a:r>
              <a:rPr lang="en-US" sz="3200" b="1" i="0" dirty="0">
                <a:effectLst/>
                <a:latin typeface="Neutraface Text Bol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HTML</a:t>
            </a:r>
            <a:r>
              <a:rPr lang="en-US" sz="3200" b="0" i="0" dirty="0">
                <a:effectLst/>
                <a:latin typeface="Neutraface Text Bold"/>
              </a:rPr>
              <a:t> = Structure</a:t>
            </a:r>
          </a:p>
          <a:p>
            <a:pPr algn="l"/>
            <a:r>
              <a:rPr lang="en-US" sz="3200" b="0" i="0" dirty="0">
                <a:effectLst/>
                <a:latin typeface="Neutraface Text Bold"/>
              </a:rPr>
              <a:t>   2. </a:t>
            </a:r>
            <a:r>
              <a:rPr lang="en-US" sz="3200" b="1" i="0" dirty="0">
                <a:effectLst/>
                <a:latin typeface="Neutraface Text 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CSS</a:t>
            </a:r>
            <a:r>
              <a:rPr lang="en-US" sz="3200" b="0" i="0" dirty="0">
                <a:effectLst/>
                <a:latin typeface="Neutraface Text Bold"/>
              </a:rPr>
              <a:t> = Style</a:t>
            </a:r>
          </a:p>
          <a:p>
            <a:pPr algn="l"/>
            <a:r>
              <a:rPr lang="en-US" sz="3200" b="0" i="0" dirty="0">
                <a:effectLst/>
                <a:latin typeface="Neutraface Text Bold"/>
              </a:rPr>
              <a:t>   3. </a:t>
            </a:r>
            <a:r>
              <a:rPr lang="en-US" sz="3200" b="1" i="0" dirty="0">
                <a:effectLst/>
                <a:latin typeface="Neutraface Text Bold"/>
              </a:rPr>
              <a:t>JavaScript</a:t>
            </a:r>
            <a:r>
              <a:rPr lang="en-US" sz="3200" b="0" i="0" dirty="0">
                <a:effectLst/>
                <a:latin typeface="Neutraface Text Bold"/>
              </a:rPr>
              <a:t> = Script (Interactivity and Behavior)</a:t>
            </a:r>
            <a:endParaRPr lang="en-PH" sz="3200" kern="100" dirty="0">
              <a:effectLst/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325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B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A34F3E-6A00-9B54-ABFB-1CEF4B64B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284" y="1596231"/>
            <a:ext cx="4511431" cy="366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877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B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A3C768-A82F-8AED-551B-891F68BF6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438" y="1584800"/>
            <a:ext cx="3955123" cy="368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369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B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Gojo Satoru Live Wallpaper Gif - canvas-a">
            <a:extLst>
              <a:ext uri="{FF2B5EF4-FFF2-40B4-BE49-F238E27FC236}">
                <a16:creationId xmlns:a16="http://schemas.microsoft.com/office/drawing/2014/main" id="{3332FA0A-D96C-DAA4-F327-7D6DA0F5E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52450"/>
            <a:ext cx="6096000" cy="575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0096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B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CF5D34-8418-A420-9210-611807A7E3F8}"/>
              </a:ext>
            </a:extLst>
          </p:cNvPr>
          <p:cNvSpPr txBox="1"/>
          <p:nvPr/>
        </p:nvSpPr>
        <p:spPr>
          <a:xfrm>
            <a:off x="805069" y="2863556"/>
            <a:ext cx="10952922" cy="11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n-US" sz="6600" kern="1800" dirty="0">
                <a:solidFill>
                  <a:srgbClr val="000000"/>
                </a:solidFill>
                <a:latin typeface="Neutraface Text Bold"/>
                <a:ea typeface="Calibri" panose="020F0502020204030204" pitchFamily="34" charset="0"/>
                <a:cs typeface="Times New Roman" panose="02020603050405020304" pitchFamily="18" charset="0"/>
              </a:rPr>
              <a:t>const </a:t>
            </a:r>
            <a:r>
              <a:rPr lang="en-US" sz="6600" kern="1800" dirty="0" err="1">
                <a:solidFill>
                  <a:srgbClr val="000000"/>
                </a:solidFill>
                <a:latin typeface="Neutraface Text Bold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6600" kern="1800" dirty="0" err="1">
                <a:solidFill>
                  <a:srgbClr val="000000"/>
                </a:solidFill>
                <a:effectLst/>
                <a:latin typeface="Neutraface Text Bold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6600" kern="1800" dirty="0">
                <a:solidFill>
                  <a:srgbClr val="000000"/>
                </a:solidFill>
                <a:effectLst/>
                <a:latin typeface="Neutraface Text Bold"/>
                <a:ea typeface="Calibri" panose="020F0502020204030204" pitchFamily="34" charset="0"/>
                <a:cs typeface="Times New Roman" panose="02020603050405020304" pitchFamily="18" charset="0"/>
              </a:rPr>
              <a:t> = “free for everybody”;</a:t>
            </a:r>
            <a:endParaRPr lang="en-PH" sz="2800" kern="100" dirty="0">
              <a:effectLst/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624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B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2326E0-B78D-8AF5-0071-617F885C28D9}"/>
              </a:ext>
            </a:extLst>
          </p:cNvPr>
          <p:cNvSpPr txBox="1"/>
          <p:nvPr/>
        </p:nvSpPr>
        <p:spPr>
          <a:xfrm>
            <a:off x="663437" y="1130329"/>
            <a:ext cx="6097656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PH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Numbers and Math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PH" b="0" dirty="0">
                <a:effectLst/>
              </a:rPr>
            </a:br>
            <a:r>
              <a:rPr lang="en-PH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Strings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PH" b="0" dirty="0">
                <a:effectLst/>
              </a:rPr>
            </a:br>
            <a:r>
              <a:rPr lang="en-PH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Variables (include Scope)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PH" b="0" dirty="0">
                <a:effectLst/>
              </a:rPr>
            </a:br>
            <a:r>
              <a:rPr lang="en-PH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Booleans and If-Statements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PH" b="0" dirty="0">
                <a:effectLst/>
              </a:rPr>
            </a:br>
            <a:r>
              <a:rPr lang="en-PH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Functions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PH" b="0" dirty="0">
                <a:effectLst/>
              </a:rPr>
            </a:br>
            <a:r>
              <a:rPr lang="en-PH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Events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PH" b="0" dirty="0">
                <a:effectLst/>
              </a:rPr>
            </a:br>
            <a:r>
              <a:rPr lang="en-PH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Objects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PH" b="0" dirty="0">
                <a:effectLst/>
              </a:rPr>
            </a:br>
            <a:r>
              <a:rPr lang="en-PH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Document Object Model (DOM)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PH" b="0" dirty="0">
                <a:effectLst/>
              </a:rPr>
            </a:br>
            <a:r>
              <a:rPr lang="en-PH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Arrays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PH" b="0" dirty="0">
                <a:effectLst/>
              </a:rPr>
            </a:br>
            <a:r>
              <a:rPr lang="en-PH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Loops</a:t>
            </a:r>
            <a:endParaRPr lang="en-PH" b="0" dirty="0">
              <a:effectLst/>
            </a:endParaRPr>
          </a:p>
          <a:p>
            <a:br>
              <a:rPr lang="en-PH" dirty="0"/>
            </a:br>
            <a:endParaRPr lang="en-P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386006-9398-E663-DB5A-9175A8DF62BA}"/>
              </a:ext>
            </a:extLst>
          </p:cNvPr>
          <p:cNvSpPr txBox="1"/>
          <p:nvPr/>
        </p:nvSpPr>
        <p:spPr>
          <a:xfrm>
            <a:off x="663437" y="236297"/>
            <a:ext cx="8923176" cy="784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n-PH" sz="4400" kern="180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JavaScript </a:t>
            </a:r>
            <a:r>
              <a:rPr lang="en-PH" sz="4400" kern="1800" dirty="0">
                <a:solidFill>
                  <a:srgbClr val="000000"/>
                </a:solidFill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Fundamentals</a:t>
            </a:r>
            <a:endParaRPr lang="en-PH" sz="1600" kern="100" dirty="0">
              <a:effectLst/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905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B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12C7CCA-BA5C-679A-B18A-B68CD9B1770E}"/>
              </a:ext>
            </a:extLst>
          </p:cNvPr>
          <p:cNvSpPr txBox="1"/>
          <p:nvPr/>
        </p:nvSpPr>
        <p:spPr>
          <a:xfrm>
            <a:off x="500741" y="2816364"/>
            <a:ext cx="8923176" cy="1225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n-PH" sz="7200" kern="180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JavaScript Objects</a:t>
            </a:r>
            <a:endParaRPr lang="en-PH" sz="3200" kern="100" dirty="0">
              <a:effectLst/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679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B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ere’s Your First Look at Tesla’s New Autopilot and UI | WIRED">
            <a:extLst>
              <a:ext uri="{FF2B5EF4-FFF2-40B4-BE49-F238E27FC236}">
                <a16:creationId xmlns:a16="http://schemas.microsoft.com/office/drawing/2014/main" id="{B6770085-D4EF-07D2-8972-F7F63DE03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560133"/>
            <a:ext cx="4829175" cy="3497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514664-4FC2-4949-E299-9EA3B6D558BF}"/>
              </a:ext>
            </a:extLst>
          </p:cNvPr>
          <p:cNvSpPr txBox="1"/>
          <p:nvPr/>
        </p:nvSpPr>
        <p:spPr>
          <a:xfrm>
            <a:off x="314129" y="95071"/>
            <a:ext cx="6954418" cy="1036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n-PH" sz="6000" kern="180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Real life </a:t>
            </a:r>
            <a:r>
              <a:rPr lang="en-PH" sz="6000" kern="1800" dirty="0">
                <a:solidFill>
                  <a:srgbClr val="000000"/>
                </a:solidFill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PH" sz="6000" kern="180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bjects</a:t>
            </a:r>
            <a:endParaRPr lang="en-PH" sz="2400" kern="100" dirty="0">
              <a:effectLst/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System Unit - Computer Information Technology">
            <a:extLst>
              <a:ext uri="{FF2B5EF4-FFF2-40B4-BE49-F238E27FC236}">
                <a16:creationId xmlns:a16="http://schemas.microsoft.com/office/drawing/2014/main" id="{6A7C018A-A880-379D-31A1-804DDAE58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0" y="295276"/>
            <a:ext cx="4542136" cy="313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pple unveils iPhone 15 Pro and iPhone 15 Pro Max - Apple">
            <a:extLst>
              <a:ext uri="{FF2B5EF4-FFF2-40B4-BE49-F238E27FC236}">
                <a16:creationId xmlns:a16="http://schemas.microsoft.com/office/drawing/2014/main" id="{EC3CC090-624F-8E5F-6784-3DD0967D3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676" y="3676648"/>
            <a:ext cx="5350933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838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2066</TotalTime>
  <Words>823</Words>
  <Application>Microsoft Office PowerPoint</Application>
  <PresentationFormat>Widescreen</PresentationFormat>
  <Paragraphs>145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Neutraface Text Bold</vt:lpstr>
      <vt:lpstr>Söhne Mono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Gaeus Caskie A. Fabro</dc:creator>
  <cp:lastModifiedBy>Gaeus Caskie A. Fabro</cp:lastModifiedBy>
  <cp:revision>7</cp:revision>
  <dcterms:created xsi:type="dcterms:W3CDTF">2023-10-21T02:16:21Z</dcterms:created>
  <dcterms:modified xsi:type="dcterms:W3CDTF">2023-10-24T00:08:39Z</dcterms:modified>
</cp:coreProperties>
</file>