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70" r:id="rId4"/>
    <p:sldId id="271" r:id="rId5"/>
    <p:sldId id="273" r:id="rId6"/>
    <p:sldId id="275" r:id="rId7"/>
    <p:sldId id="276" r:id="rId8"/>
    <p:sldId id="269" r:id="rId9"/>
    <p:sldId id="257" r:id="rId10"/>
    <p:sldId id="258" r:id="rId11"/>
    <p:sldId id="259" r:id="rId12"/>
    <p:sldId id="260" r:id="rId13"/>
    <p:sldId id="263" r:id="rId14"/>
    <p:sldId id="261" r:id="rId15"/>
    <p:sldId id="262" r:id="rId16"/>
    <p:sldId id="264" r:id="rId17"/>
    <p:sldId id="267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826" autoAdjust="0"/>
  </p:normalViewPr>
  <p:slideViewPr>
    <p:cSldViewPr snapToGrid="0">
      <p:cViewPr varScale="1">
        <p:scale>
          <a:sx n="77" d="100"/>
          <a:sy n="77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ABB-80E3-4652-4F53-67139806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BC18F-2ADA-3B0A-E066-C8160703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C5BF-8373-E4B2-6AA0-C4DDAE3E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4C6D-B499-8223-512C-D16A1B26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590E-AF34-0F61-A7B3-FF41183A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4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9352-93FD-8935-7685-AEAD30C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B7A6-64DC-2A0D-D963-5A174C52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087A-8A88-C865-8BAF-8416629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6B8C-79E5-2E42-EC67-FCD42B87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FA9A-B7C6-59B5-E963-80546035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42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B33DA-BAFB-56C4-6AD7-6677F38C0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3D879-9BE3-DD3C-90AB-2586ABED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B3-52FD-1377-AAF1-7DDEFCD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4A65-8A60-1BB9-A5F5-5BCFE81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6AB5-E6B9-FAB2-36C8-F778C01B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718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089E-4BC9-85AA-956A-5F3A594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1686-7791-A000-804D-D29E7B5F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F7A0-95B1-8C91-7BFD-44DD2E33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E72-C0EE-50D1-B2A1-1C8DB95E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B653-9D8F-7999-8776-8B9F49D3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9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3AE-01D3-BAD8-5033-64979DD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0510-71A8-4A7B-9953-A69ADB28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11F7-DB41-B235-C133-91F9AA8F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473D-DDA2-FCED-A7BB-CEBA8D5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6C24-9EEB-BF21-5FAE-4C9307D4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54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58C3-ADD9-483C-6134-66C6180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0BE-730D-7F03-F6A0-535470D1E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D7265-9EE3-3DF4-A309-B1C7EDA6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03E1-9B01-8C7D-6C45-9235D9BD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955-1B92-375E-3FEE-A69F5F5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3A29-3C3B-ED08-89A6-A556A01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4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A687-CE8B-8148-EBD3-2255780B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EFBB-086F-7552-23AE-0E221E76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EE55-8B8E-5301-2B2B-C5C8D5A6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102FB-A6C2-E9B2-7435-357BA1E6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5F292-EA82-7A2C-F72C-2E2DA3C3E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A5833-3C7B-A6AA-4BD3-5515E92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886F4-C3EE-0C78-D646-7349EDD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DEA3-3822-1B30-5DC0-72F2755E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85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1329-4BD2-83F2-9EA7-64906C6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065BD-5336-CECE-99BB-878252DF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E455B-ED53-CF1D-C615-605F946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B69-0EBC-F859-5586-99009668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0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5EB2-0C8E-3044-D06F-AE5698C9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9FE8-A064-273D-7645-F152B9F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2AB62-0D11-56FE-76AB-D27E6883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0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4C0-A773-B5BE-2454-BA448E0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D5A3-D039-8670-318D-45709D9C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423D-F662-5131-8470-B4D7884F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77B-221B-1EFA-AD41-A8A9204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496-ADCD-1FBA-9517-0CFD8429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C992-A245-4449-BB61-B2D3CA3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0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1C5F-9228-A65D-7039-96BE283C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9A950-236B-D1E4-AC95-8621F784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F10F-64EB-C81F-794E-70200B95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2A32-58D1-2492-80B0-CE84809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92AD-2407-48BE-934C-1EDF0DB5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B8D1F-2E67-7240-B084-2A630FF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920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73808-1DDE-438C-22F1-5B65B25D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F1FF-DD88-8DDA-7B56-C9741B39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8015-807A-1B10-A783-11C187751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756-380B-AD72-858E-F6A647895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6076-2020-476F-A3B2-8B53416C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80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A7CCF-69C6-6468-3C34-4DA00EA3A850}"/>
              </a:ext>
            </a:extLst>
          </p:cNvPr>
          <p:cNvSpPr txBox="1"/>
          <p:nvPr/>
        </p:nvSpPr>
        <p:spPr>
          <a:xfrm>
            <a:off x="500740" y="2816364"/>
            <a:ext cx="9398633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6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FE5FA3-AD16-6BBE-AFCA-47F55E73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5151"/>
              </p:ext>
            </p:extLst>
          </p:nvPr>
        </p:nvGraphicFramePr>
        <p:xfrm>
          <a:off x="830424" y="1875453"/>
          <a:ext cx="10065528" cy="3284081"/>
        </p:xfrm>
        <a:graphic>
          <a:graphicData uri="http://schemas.openxmlformats.org/drawingml/2006/table">
            <a:tbl>
              <a:tblPr/>
              <a:tblGrid>
                <a:gridCol w="3355176">
                  <a:extLst>
                    <a:ext uri="{9D8B030D-6E8A-4147-A177-3AD203B41FA5}">
                      <a16:colId xmlns:a16="http://schemas.microsoft.com/office/drawing/2014/main" val="160059131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142018973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2335452398"/>
                    </a:ext>
                  </a:extLst>
                </a:gridCol>
              </a:tblGrid>
              <a:tr h="32840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  <a:endParaRPr lang="en-PH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Properties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phone.brand</a:t>
                      </a:r>
                      <a:r>
                        <a:rPr lang="en-US" dirty="0">
                          <a:effectLst/>
                        </a:rPr>
                        <a:t>= iPhone 15 Pro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phone.displaySize</a:t>
                      </a:r>
                      <a:r>
                        <a:rPr lang="en-US" dirty="0">
                          <a:effectLst/>
                        </a:rPr>
                        <a:t> = 6.1 inches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phone.displayType</a:t>
                      </a:r>
                      <a:r>
                        <a:rPr lang="en-US" dirty="0">
                          <a:effectLst/>
                        </a:rPr>
                        <a:t> = OLED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systemUnit.ram</a:t>
                      </a:r>
                      <a:r>
                        <a:rPr lang="en-US" dirty="0">
                          <a:effectLst/>
                        </a:rPr>
                        <a:t> = 32gb DDR5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systemUnit.caseColor</a:t>
                      </a:r>
                      <a:r>
                        <a:rPr lang="en-US" dirty="0">
                          <a:effectLst/>
                        </a:rPr>
                        <a:t> = white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systemUnit.on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systemUnit.off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060"/>
                  </a:ext>
                </a:extLst>
              </a:tr>
            </a:tbl>
          </a:graphicData>
        </a:graphic>
      </p:graphicFrame>
      <p:pic>
        <p:nvPicPr>
          <p:cNvPr id="5" name="Picture 8" descr="Apple unveils iPhone 15 Pro and iPhone 15 Pro Max - Apple">
            <a:extLst>
              <a:ext uri="{FF2B5EF4-FFF2-40B4-BE49-F238E27FC236}">
                <a16:creationId xmlns:a16="http://schemas.microsoft.com/office/drawing/2014/main" id="{782E35D9-1FFD-07A9-C367-75FA6C86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0" y="2380891"/>
            <a:ext cx="2901859" cy="25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90489C-7482-A3A0-5D83-3F113B0662E2}"/>
              </a:ext>
            </a:extLst>
          </p:cNvPr>
          <p:cNvSpPr txBox="1"/>
          <p:nvPr/>
        </p:nvSpPr>
        <p:spPr>
          <a:xfrm>
            <a:off x="743795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  <a:endParaRPr lang="en-PH" sz="3200" kern="100" dirty="0">
              <a:effectLst/>
              <a:highlight>
                <a:srgbClr val="00FF00"/>
              </a:highlight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18A41-818E-9D9D-FC50-9A3835AFDBAE}"/>
              </a:ext>
            </a:extLst>
          </p:cNvPr>
          <p:cNvSpPr txBox="1"/>
          <p:nvPr/>
        </p:nvSpPr>
        <p:spPr>
          <a:xfrm>
            <a:off x="348207" y="2476247"/>
            <a:ext cx="2699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are containers for data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D3EC-80D9-5E9D-0938-60D6B64306C5}"/>
              </a:ext>
            </a:extLst>
          </p:cNvPr>
          <p:cNvSpPr txBox="1"/>
          <p:nvPr/>
        </p:nvSpPr>
        <p:spPr>
          <a:xfrm>
            <a:off x="9163228" y="1540298"/>
            <a:ext cx="320149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 can contain many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AA280-37B8-8AD2-40DB-82F011BF20C1}"/>
              </a:ext>
            </a:extLst>
          </p:cNvPr>
          <p:cNvSpPr txBox="1"/>
          <p:nvPr/>
        </p:nvSpPr>
        <p:spPr>
          <a:xfrm>
            <a:off x="348207" y="1313688"/>
            <a:ext cx="6984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let age = 30; </a:t>
            </a:r>
          </a:p>
          <a:p>
            <a:r>
              <a:rPr lang="en-PH" dirty="0"/>
              <a:t>let name = "John";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E2ACE-95A2-BCF2-7312-12F69FE6C3DC}"/>
              </a:ext>
            </a:extLst>
          </p:cNvPr>
          <p:cNvSpPr txBox="1"/>
          <p:nvPr/>
        </p:nvSpPr>
        <p:spPr>
          <a:xfrm>
            <a:off x="6784018" y="2216346"/>
            <a:ext cx="6984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person1 = {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name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"John"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age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};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06E3A-D01F-1896-6E10-5FCE82DFF8BC}"/>
              </a:ext>
            </a:extLst>
          </p:cNvPr>
          <p:cNvSpPr txBox="1"/>
          <p:nvPr/>
        </p:nvSpPr>
        <p:spPr>
          <a:xfrm>
            <a:off x="34820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PH" sz="3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8B747-0785-8B07-18FC-46C6FBDCC5B0}"/>
              </a:ext>
            </a:extLst>
          </p:cNvPr>
          <p:cNvSpPr txBox="1"/>
          <p:nvPr/>
        </p:nvSpPr>
        <p:spPr>
          <a:xfrm>
            <a:off x="4975636" y="568095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32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62BDA-FBE0-D404-75EE-E82F074BB9CC}"/>
              </a:ext>
            </a:extLst>
          </p:cNvPr>
          <p:cNvSpPr txBox="1"/>
          <p:nvPr/>
        </p:nvSpPr>
        <p:spPr>
          <a:xfrm>
            <a:off x="6867068" y="3429000"/>
            <a:ext cx="320149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0B5E0-EA4A-1E9A-7031-2B05825156DC}"/>
              </a:ext>
            </a:extLst>
          </p:cNvPr>
          <p:cNvSpPr txBox="1"/>
          <p:nvPr/>
        </p:nvSpPr>
        <p:spPr>
          <a:xfrm>
            <a:off x="9163228" y="2678011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ommonly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used to store and organize related data.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2039B-DDB6-716D-39C0-5285E505E786}"/>
              </a:ext>
            </a:extLst>
          </p:cNvPr>
          <p:cNvSpPr txBox="1"/>
          <p:nvPr/>
        </p:nvSpPr>
        <p:spPr>
          <a:xfrm>
            <a:off x="9163228" y="3991530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used to create more complex data structures. 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Arrays)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CA77E-B20B-A2D4-81CC-04F449C3BDBA}"/>
              </a:ext>
            </a:extLst>
          </p:cNvPr>
          <p:cNvSpPr txBox="1"/>
          <p:nvPr/>
        </p:nvSpPr>
        <p:spPr>
          <a:xfrm>
            <a:off x="6784018" y="3874125"/>
            <a:ext cx="7607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students = 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[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{name: “Gracey”},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{name: “Gaeus”},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Söhne Mono"/>
              </a:rPr>
              <a:t>];</a:t>
            </a:r>
            <a:endParaRPr lang="en-US" b="0" i="0" dirty="0">
              <a:solidFill>
                <a:srgbClr val="DF3079"/>
              </a:solidFill>
              <a:effectLst/>
              <a:latin typeface="Söhne Mon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488E8C-7537-244D-B99A-51017FC21A81}"/>
              </a:ext>
            </a:extLst>
          </p:cNvPr>
          <p:cNvSpPr txBox="1"/>
          <p:nvPr/>
        </p:nvSpPr>
        <p:spPr>
          <a:xfrm>
            <a:off x="6784018" y="5522081"/>
            <a:ext cx="540798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common practice to declare objects with the </a:t>
            </a:r>
            <a:r>
              <a:rPr lang="en-PH" sz="1800" kern="0" dirty="0"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keyword.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394E-75E3-C667-A9AE-EC5A044148C4}"/>
              </a:ext>
            </a:extLst>
          </p:cNvPr>
          <p:cNvSpPr txBox="1"/>
          <p:nvPr/>
        </p:nvSpPr>
        <p:spPr>
          <a:xfrm>
            <a:off x="6784018" y="6296449"/>
            <a:ext cx="72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0" dirty="0">
                <a:effectLst/>
                <a:latin typeface="Neutraface Text Bold"/>
              </a:rPr>
              <a:t>ASI, or Automatic Semicolon Insertion.</a:t>
            </a: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57407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78583"/>
              </p:ext>
            </p:extLst>
          </p:nvPr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age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eyeColor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898976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access object properties in two ways: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 called that </a:t>
            </a: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dot.notation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"property-</a:t>
            </a:r>
            <a:r>
              <a:rPr lang="en-PH" sz="1200" i="1" kern="0" dirty="0">
                <a:solidFill>
                  <a:srgbClr val="A52A2A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ame"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] called the </a:t>
            </a:r>
            <a:r>
              <a:rPr lang="en-PH" sz="12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[“bracket-natation”]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5AA7B-3F06-33A5-FD88-5F348084B4C2}"/>
              </a:ext>
            </a:extLst>
          </p:cNvPr>
          <p:cNvSpPr txBox="1"/>
          <p:nvPr/>
        </p:nvSpPr>
        <p:spPr>
          <a:xfrm>
            <a:off x="235069" y="1253319"/>
            <a:ext cx="609456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000" kern="100" dirty="0" err="1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Property:Value</a:t>
            </a:r>
            <a:r>
              <a:rPr lang="en-US" sz="20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pairs</a:t>
            </a:r>
            <a:endParaRPr lang="en-PH" sz="2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154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PH" sz="1800" b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name:values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(property-value)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pairs in JavaScript objects are called 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/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age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eyeColor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648810" cy="151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PH" sz="1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property: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 (does not exist in object)</a:t>
            </a:r>
            <a:endParaRPr lang="en-PH" sz="1100" i="1" kern="100" dirty="0">
              <a:solidFill>
                <a:srgbClr val="000000"/>
              </a:solidFill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1100" i="1" kern="100" dirty="0">
              <a:solidFill>
                <a:srgbClr val="000000"/>
              </a:solidFill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You can delete object property: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PH" sz="11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1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9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8779722" cy="200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4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PH" sz="40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PH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0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that are associated with and defined within objects, and they allow you to perform specific operations or manipulations on the object's properties</a:t>
            </a:r>
            <a:r>
              <a:rPr lang="en-US" sz="20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(data).</a:t>
            </a: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2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529A1-BAE8-0136-334C-48F0322773C9}"/>
              </a:ext>
            </a:extLst>
          </p:cNvPr>
          <p:cNvSpPr txBox="1"/>
          <p:nvPr/>
        </p:nvSpPr>
        <p:spPr>
          <a:xfrm>
            <a:off x="235069" y="2716144"/>
            <a:ext cx="7567148" cy="179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2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Methods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access an object method with the following syntax: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objectName.methodName</a:t>
            </a:r>
            <a:r>
              <a:rPr lang="en-PH" sz="14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PH" sz="1200" i="1" kern="100" dirty="0"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If you access a method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the () parentheses, it will return the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r>
              <a:rPr lang="en-PH" sz="1400" b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5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FC06F-A92D-8A76-4E07-46FE88CB8A00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9D59CC-1E32-E02F-F8EF-3AA27D06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61" y="2110492"/>
            <a:ext cx="7250878" cy="45580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odel of the page.</a:t>
            </a:r>
          </a:p>
          <a:p>
            <a:pPr algn="l"/>
            <a:endParaRPr lang="en-US" dirty="0">
              <a:solidFill>
                <a:srgbClr val="000000"/>
              </a:solidFill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DOM = another built-in object in JS(like console, Math, JSON,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eutraface Text Bold"/>
              </a:rPr>
              <a:t>localStorage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) 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  <a:sym typeface="Wingdings" panose="05000000000000000000" pitchFamily="2" charset="2"/>
              </a:rPr>
              <a:t> access using document</a:t>
            </a:r>
            <a:endParaRPr lang="en-US" b="0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5113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0393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00FF00"/>
                </a:highlight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2983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0C60562-9DDC-9678-1A26-C2407DB0102C}"/>
              </a:ext>
            </a:extLst>
          </p:cNvPr>
          <p:cNvSpPr txBox="1"/>
          <p:nvPr/>
        </p:nvSpPr>
        <p:spPr>
          <a:xfrm>
            <a:off x="489528" y="420316"/>
            <a:ext cx="7684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effectLst/>
                <a:latin typeface="Neutraface Text Bold"/>
              </a:rPr>
              <a:t>JavaScript - HTML DOM Methods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9D09D-3134-B408-CC3A-FB20BBA86A30}"/>
              </a:ext>
            </a:extLst>
          </p:cNvPr>
          <p:cNvSpPr txBox="1"/>
          <p:nvPr/>
        </p:nvSpPr>
        <p:spPr>
          <a:xfrm>
            <a:off x="489528" y="1261330"/>
            <a:ext cx="865447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Neutraface Text Bold"/>
              </a:rPr>
              <a:t>The HTML DOM can be accessed with JavaScript (and with other programming languages).</a:t>
            </a: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In the DOM, all HTML elements are defined as </a:t>
            </a:r>
            <a:r>
              <a:rPr lang="en-US" sz="1600" b="1" i="0" dirty="0">
                <a:effectLst/>
                <a:latin typeface="Neutraface Text Bold"/>
              </a:rPr>
              <a:t>objects</a:t>
            </a:r>
            <a:r>
              <a:rPr lang="en-US" sz="1600" b="0" i="0" dirty="0">
                <a:effectLst/>
                <a:latin typeface="Neutraface Text Bold"/>
              </a:rPr>
              <a:t>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The programming interface is the properties and methods of each object</a:t>
            </a:r>
            <a:r>
              <a:rPr lang="en-US" sz="1600" dirty="0">
                <a:latin typeface="Neutraface Text Bold"/>
              </a:rPr>
              <a:t>:</a:t>
            </a:r>
            <a:br>
              <a:rPr lang="en-US" sz="1600" dirty="0">
                <a:latin typeface="Neutraface Text Bold"/>
              </a:rPr>
            </a:br>
            <a:br>
              <a:rPr lang="en-US" sz="1600" dirty="0">
                <a:latin typeface="Neutraface Text Bold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>
              <a:effectLst/>
              <a:latin typeface="Neutraface Text Bold"/>
            </a:endParaRP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method</a:t>
            </a:r>
            <a:r>
              <a:rPr lang="en-US" sz="1600" b="0" i="0" dirty="0">
                <a:effectLst/>
                <a:latin typeface="Neutraface Text Bold"/>
              </a:rPr>
              <a:t> is an action you can do (access or find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property</a:t>
            </a:r>
            <a:r>
              <a:rPr lang="en-US" sz="1600" b="0" i="0" dirty="0">
                <a:effectLst/>
                <a:latin typeface="Neutraface Text Bold"/>
              </a:rPr>
              <a:t> is a value that you can get or set (like changing the content of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br>
              <a:rPr lang="en-US" sz="1600" dirty="0">
                <a:latin typeface="Neutraface Text Bold"/>
              </a:rPr>
            </a:br>
            <a:endParaRPr lang="en-PH" sz="1600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977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966188" y="1356189"/>
            <a:ext cx="10259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effectLst/>
                <a:latin typeface="Neutraface Text Bold"/>
              </a:rPr>
              <a:t>Why Study JavaScript?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JavaScript is one of the </a:t>
            </a:r>
            <a:r>
              <a:rPr lang="en-US" sz="3200" b="1" i="0" dirty="0">
                <a:effectLst/>
                <a:latin typeface="Neutraface Text Bold"/>
              </a:rPr>
              <a:t>3 languages</a:t>
            </a:r>
            <a:r>
              <a:rPr lang="en-US" sz="3200" b="0" i="0" dirty="0">
                <a:effectLst/>
                <a:latin typeface="Neutraface Text Bold"/>
              </a:rPr>
              <a:t> all web developers </a:t>
            </a:r>
            <a:r>
              <a:rPr lang="en-US" sz="3200" b="1" i="0" dirty="0">
                <a:effectLst/>
                <a:latin typeface="Neutraface Text Bold"/>
              </a:rPr>
              <a:t>must</a:t>
            </a:r>
            <a:r>
              <a:rPr lang="en-US" sz="3200" b="0" i="0" dirty="0">
                <a:effectLst/>
                <a:latin typeface="Neutraface Text Bold"/>
              </a:rPr>
              <a:t> learn:</a:t>
            </a:r>
          </a:p>
          <a:p>
            <a:pPr algn="l"/>
            <a:endParaRPr lang="en-US" sz="3200" b="0" i="0" dirty="0">
              <a:effectLst/>
              <a:latin typeface="Neutraface Text Bold"/>
            </a:endParaRP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1. </a:t>
            </a:r>
            <a:r>
              <a:rPr lang="en-US" sz="3200" b="1" i="0" dirty="0">
                <a:effectLst/>
                <a:latin typeface="Neutraface Text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3200" b="0" i="0" dirty="0">
                <a:effectLst/>
                <a:latin typeface="Neutraface Text Bold"/>
              </a:rPr>
              <a:t> = Structure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2. </a:t>
            </a:r>
            <a:r>
              <a:rPr lang="en-US" sz="3200" b="1" i="0" dirty="0">
                <a:effectLst/>
                <a:latin typeface="Neutraface Text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3200" b="0" i="0" dirty="0">
                <a:effectLst/>
                <a:latin typeface="Neutraface Text Bold"/>
              </a:rPr>
              <a:t> = Style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3. </a:t>
            </a:r>
            <a:r>
              <a:rPr lang="en-US" sz="3200" b="1" i="0" dirty="0">
                <a:effectLst/>
                <a:latin typeface="Neutraface Text Bold"/>
              </a:rPr>
              <a:t>JavaScript</a:t>
            </a:r>
            <a:r>
              <a:rPr lang="en-US" sz="3200" b="0" i="0" dirty="0">
                <a:effectLst/>
                <a:latin typeface="Neutraface Text Bold"/>
              </a:rPr>
              <a:t> = Script (Interactivity and Behavior)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34F3E-6A00-9B54-ABFB-1CEF4B64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84" y="1596231"/>
            <a:ext cx="451143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3C768-A82F-8AED-551B-891F68BF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8" y="1584800"/>
            <a:ext cx="395512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jo Satoru Live Wallpaper Gif - canvas-a">
            <a:extLst>
              <a:ext uri="{FF2B5EF4-FFF2-40B4-BE49-F238E27FC236}">
                <a16:creationId xmlns:a16="http://schemas.microsoft.com/office/drawing/2014/main" id="{3332FA0A-D96C-DAA4-F327-7D6DA0F5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52450"/>
            <a:ext cx="60960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F5D34-8418-A420-9210-611807A7E3F8}"/>
              </a:ext>
            </a:extLst>
          </p:cNvPr>
          <p:cNvSpPr txBox="1"/>
          <p:nvPr/>
        </p:nvSpPr>
        <p:spPr>
          <a:xfrm>
            <a:off x="805069" y="2863556"/>
            <a:ext cx="10952922" cy="11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6600" kern="18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6600" kern="1800" dirty="0" err="1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6600" kern="1800" dirty="0" err="1">
                <a:solidFill>
                  <a:srgbClr val="000000"/>
                </a:solidFill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6600" kern="1800" dirty="0">
                <a:solidFill>
                  <a:srgbClr val="000000"/>
                </a:solidFill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= “free for everybody”;</a:t>
            </a:r>
            <a:endParaRPr lang="en-PH" sz="28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326E0-B78D-8AF5-0071-617F885C28D9}"/>
              </a:ext>
            </a:extLst>
          </p:cNvPr>
          <p:cNvSpPr txBox="1"/>
          <p:nvPr/>
        </p:nvSpPr>
        <p:spPr>
          <a:xfrm>
            <a:off x="663437" y="1130329"/>
            <a:ext cx="60976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Numbers and Math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 (include Scope)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Booleans and If-Statements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Object Model (DOM)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Loops</a:t>
            </a:r>
            <a:endParaRPr lang="en-PH" b="0" dirty="0">
              <a:effectLst/>
            </a:endParaRPr>
          </a:p>
          <a:p>
            <a:br>
              <a:rPr lang="en-PH" dirty="0"/>
            </a:b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86006-9398-E663-DB5A-9175A8DF62BA}"/>
              </a:ext>
            </a:extLst>
          </p:cNvPr>
          <p:cNvSpPr txBox="1"/>
          <p:nvPr/>
        </p:nvSpPr>
        <p:spPr>
          <a:xfrm>
            <a:off x="663437" y="236297"/>
            <a:ext cx="892317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44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44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Objects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7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e’s Your First Look at Tesla’s New Autopilot and UI | WIRED">
            <a:extLst>
              <a:ext uri="{FF2B5EF4-FFF2-40B4-BE49-F238E27FC236}">
                <a16:creationId xmlns:a16="http://schemas.microsoft.com/office/drawing/2014/main" id="{B6770085-D4EF-07D2-8972-F7F63DE0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60133"/>
            <a:ext cx="4829175" cy="34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ystem Unit - Computer Information Technology">
            <a:extLst>
              <a:ext uri="{FF2B5EF4-FFF2-40B4-BE49-F238E27FC236}">
                <a16:creationId xmlns:a16="http://schemas.microsoft.com/office/drawing/2014/main" id="{6A7C018A-A880-379D-31A1-804DDAE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95276"/>
            <a:ext cx="4542136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 unveils iPhone 15 Pro and iPhone 15 Pro Max - Apple">
            <a:extLst>
              <a:ext uri="{FF2B5EF4-FFF2-40B4-BE49-F238E27FC236}">
                <a16:creationId xmlns:a16="http://schemas.microsoft.com/office/drawing/2014/main" id="{EC3CC090-624F-8E5F-6784-3DD0967D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76" y="3676648"/>
            <a:ext cx="535093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793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Neutraface Text Bold</vt:lpstr>
      <vt:lpstr>Söhne Mono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Gaeus Caskie A. Fabro</dc:creator>
  <cp:lastModifiedBy>Gaeus Caskie A. Fabro</cp:lastModifiedBy>
  <cp:revision>8</cp:revision>
  <dcterms:created xsi:type="dcterms:W3CDTF">2023-10-21T02:16:21Z</dcterms:created>
  <dcterms:modified xsi:type="dcterms:W3CDTF">2023-10-24T01:13:53Z</dcterms:modified>
</cp:coreProperties>
</file>