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a385bfb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a385bfb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4c82c5ffb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c82c5ff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a385bfb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a385bfb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a385bfb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a385bfb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c82c5ffb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c82c5ffb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4c82c5ffb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c82c5ffb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4c82c5ffb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c82c5ffb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a385bfb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a385bfb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a385bfb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a385bfb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4a385bfb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4a385bfb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a385bfb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a385bfb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4a385bfb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4a385bfb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4c82c5ff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4c82c5ff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a385bfb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a385bfb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c82c5ffb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c82c5ffb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a385bfb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a385bfb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0475" y="1202825"/>
            <a:ext cx="5199000" cy="2052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GB"/>
              <a:t>COMPETITIVE</a:t>
            </a:r>
            <a:r>
              <a:rPr lang="en-GB"/>
              <a:t> MINESWEEPER AI</a:t>
            </a:r>
            <a:endParaRPr/>
          </a:p>
        </p:txBody>
      </p:sp>
      <p:sp>
        <p:nvSpPr>
          <p:cNvPr id="55" name="Google Shape;55;p13"/>
          <p:cNvSpPr txBox="1"/>
          <p:nvPr>
            <p:ph idx="1" type="subTitle"/>
          </p:nvPr>
        </p:nvSpPr>
        <p:spPr>
          <a:xfrm>
            <a:off x="84175" y="4558700"/>
            <a:ext cx="3640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a:t>
            </a:r>
            <a:r>
              <a:rPr lang="en-GB" sz="1400"/>
              <a:t>Members</a:t>
            </a:r>
            <a:r>
              <a:rPr lang="en-GB" sz="1400"/>
              <a:t> : Morgan, Alex, Rhys, Marc, Huw</a:t>
            </a:r>
            <a:endParaRPr sz="1400"/>
          </a:p>
        </p:txBody>
      </p:sp>
      <p:pic>
        <p:nvPicPr>
          <p:cNvPr id="56" name="Google Shape;56;p13"/>
          <p:cNvPicPr preferRelativeResize="0"/>
          <p:nvPr/>
        </p:nvPicPr>
        <p:blipFill rotWithShape="1">
          <a:blip r:embed="rId3">
            <a:alphaModFix/>
          </a:blip>
          <a:srcRect b="0" l="30182" r="26797" t="5285"/>
          <a:stretch/>
        </p:blipFill>
        <p:spPr>
          <a:xfrm>
            <a:off x="5238275" y="0"/>
            <a:ext cx="3905725"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129" name="Google Shape;129;p22"/>
          <p:cNvSpPr txBox="1"/>
          <p:nvPr/>
        </p:nvSpPr>
        <p:spPr>
          <a:xfrm>
            <a:off x="107600" y="0"/>
            <a:ext cx="5432100" cy="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rPr>
              <a:t>PICK </a:t>
            </a:r>
            <a:r>
              <a:rPr b="1" lang="en-GB" sz="1800">
                <a:solidFill>
                  <a:srgbClr val="FFFFFF"/>
                </a:solidFill>
              </a:rPr>
              <a:t>PROBABILITY</a:t>
            </a:r>
            <a:r>
              <a:rPr b="1" lang="en-GB" sz="1800">
                <a:solidFill>
                  <a:srgbClr val="FFFFFF"/>
                </a:solidFill>
              </a:rPr>
              <a:t> </a:t>
            </a:r>
            <a:r>
              <a:rPr b="1" lang="en-GB" sz="1800"/>
              <a:t> </a:t>
            </a:r>
            <a:endParaRPr b="1" sz="1800"/>
          </a:p>
        </p:txBody>
      </p:sp>
      <p:sp>
        <p:nvSpPr>
          <p:cNvPr id="130" name="Google Shape;130;p22"/>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2"/>
          <p:cNvPicPr preferRelativeResize="0"/>
          <p:nvPr/>
        </p:nvPicPr>
        <p:blipFill rotWithShape="1">
          <a:blip r:embed="rId3">
            <a:alphaModFix/>
          </a:blip>
          <a:srcRect b="27830" l="27057" r="43658" t="8873"/>
          <a:stretch/>
        </p:blipFill>
        <p:spPr>
          <a:xfrm>
            <a:off x="377925" y="481575"/>
            <a:ext cx="3438451" cy="4180326"/>
          </a:xfrm>
          <a:prstGeom prst="rect">
            <a:avLst/>
          </a:prstGeom>
          <a:noFill/>
          <a:ln>
            <a:noFill/>
          </a:ln>
        </p:spPr>
      </p:pic>
      <p:sp>
        <p:nvSpPr>
          <p:cNvPr id="132" name="Google Shape;132;p22"/>
          <p:cNvSpPr txBox="1"/>
          <p:nvPr/>
        </p:nvSpPr>
        <p:spPr>
          <a:xfrm>
            <a:off x="86075" y="4551675"/>
            <a:ext cx="71664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Morgan code- finding the mines, flagged, surrounding area</a:t>
            </a:r>
            <a:endParaRPr>
              <a:solidFill>
                <a:srgbClr val="FFFFFF"/>
              </a:solidFill>
            </a:endParaRPr>
          </a:p>
        </p:txBody>
      </p:sp>
      <p:sp>
        <p:nvSpPr>
          <p:cNvPr id="133" name="Google Shape;133;p22"/>
          <p:cNvSpPr txBox="1"/>
          <p:nvPr/>
        </p:nvSpPr>
        <p:spPr>
          <a:xfrm>
            <a:off x="4194300" y="875975"/>
            <a:ext cx="3445500" cy="28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The design for the </a:t>
            </a:r>
            <a:r>
              <a:rPr lang="en-GB" sz="1200">
                <a:solidFill>
                  <a:srgbClr val="FFFFFF"/>
                </a:solidFill>
              </a:rPr>
              <a:t>PICK PROBABILITY</a:t>
            </a:r>
            <a:r>
              <a:rPr b="1" lang="en-GB" sz="1800">
                <a:solidFill>
                  <a:srgbClr val="FFFFFF"/>
                </a:solidFill>
              </a:rPr>
              <a:t> </a:t>
            </a:r>
            <a:r>
              <a:rPr lang="en-GB">
                <a:solidFill>
                  <a:srgbClr val="FFFFFF"/>
                </a:solidFill>
              </a:rPr>
              <a:t>is find the spot on a random square then selecting  the unexplored neighbours of the code  and return the move with the boolean made false and repeat the value on find the probability of finding a bomb,flag,number, or nothing. If it find a flag then pick a different stop if no flag found the keep on picking.Then it will go to the update probability method.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7" name="Shape 137"/>
        <p:cNvGrpSpPr/>
        <p:nvPr/>
      </p:nvGrpSpPr>
      <p:grpSpPr>
        <a:xfrm>
          <a:off x="0" y="0"/>
          <a:ext cx="0" cy="0"/>
          <a:chOff x="0" y="0"/>
          <a:chExt cx="0" cy="0"/>
        </a:xfrm>
      </p:grpSpPr>
      <p:sp>
        <p:nvSpPr>
          <p:cNvPr id="138" name="Google Shape;138;p23"/>
          <p:cNvSpPr txBox="1"/>
          <p:nvPr>
            <p:ph type="ctrTitle"/>
          </p:nvPr>
        </p:nvSpPr>
        <p:spPr>
          <a:xfrm>
            <a:off x="755000" y="87325"/>
            <a:ext cx="1485900" cy="60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400"/>
              <a:t>Run() </a:t>
            </a:r>
            <a:endParaRPr sz="2400"/>
          </a:p>
        </p:txBody>
      </p:sp>
      <p:sp>
        <p:nvSpPr>
          <p:cNvPr id="139" name="Google Shape;139;p23"/>
          <p:cNvSpPr txBox="1"/>
          <p:nvPr>
            <p:ph idx="1" type="subTitle"/>
          </p:nvPr>
        </p:nvSpPr>
        <p:spPr>
          <a:xfrm>
            <a:off x="4034300" y="1086600"/>
            <a:ext cx="4260300" cy="16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rPr lang="en-GB" sz="1400">
                <a:solidFill>
                  <a:srgbClr val="FFFFFF"/>
                </a:solidFill>
              </a:rPr>
              <a:t>For the run method for the number of flags and bombs on the map and is ended if the Ai hit a bomb and make a move after that trigger and reset Minesweeper . It update the </a:t>
            </a:r>
            <a:r>
              <a:rPr lang="en-GB" sz="1400">
                <a:solidFill>
                  <a:srgbClr val="FFFFFF"/>
                </a:solidFill>
              </a:rPr>
              <a:t>probability</a:t>
            </a:r>
            <a:r>
              <a:rPr lang="en-GB" sz="1400">
                <a:solidFill>
                  <a:srgbClr val="FFFFFF"/>
                </a:solidFill>
              </a:rPr>
              <a:t> on the mapMap on where the bombs and flags be.</a:t>
            </a:r>
            <a:endParaRPr sz="1400">
              <a:solidFill>
                <a:srgbClr val="FFFFFF"/>
              </a:solidFill>
            </a:endParaRPr>
          </a:p>
        </p:txBody>
      </p:sp>
      <p:pic>
        <p:nvPicPr>
          <p:cNvPr id="140" name="Google Shape;140;p23"/>
          <p:cNvPicPr preferRelativeResize="0"/>
          <p:nvPr/>
        </p:nvPicPr>
        <p:blipFill rotWithShape="1">
          <a:blip r:embed="rId3">
            <a:alphaModFix/>
          </a:blip>
          <a:srcRect b="29136" l="28420" r="49348" t="6559"/>
          <a:stretch/>
        </p:blipFill>
        <p:spPr>
          <a:xfrm>
            <a:off x="469450" y="688825"/>
            <a:ext cx="2618899" cy="426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4" name="Shape 144"/>
        <p:cNvGrpSpPr/>
        <p:nvPr/>
      </p:nvGrpSpPr>
      <p:grpSpPr>
        <a:xfrm>
          <a:off x="0" y="0"/>
          <a:ext cx="0" cy="0"/>
          <a:chOff x="0" y="0"/>
          <a:chExt cx="0" cy="0"/>
        </a:xfrm>
      </p:grpSpPr>
      <p:sp>
        <p:nvSpPr>
          <p:cNvPr id="145" name="Google Shape;145;p24"/>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146" name="Google Shape;146;p24"/>
          <p:cNvSpPr txBox="1"/>
          <p:nvPr/>
        </p:nvSpPr>
        <p:spPr>
          <a:xfrm>
            <a:off x="193700" y="86075"/>
            <a:ext cx="54864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nvSpPr>
        <p:spPr>
          <a:xfrm>
            <a:off x="274650" y="197800"/>
            <a:ext cx="8594700" cy="3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rgbClr val="FFFFFF"/>
                </a:solidFill>
              </a:rPr>
              <a:t>UpdateBoards, line 177+</a:t>
            </a:r>
            <a:endParaRPr b="1" u="sng">
              <a:solidFill>
                <a:srgbClr val="FFFFFF"/>
              </a:solidFill>
            </a:endParaRPr>
          </a:p>
          <a:p>
            <a:pPr indent="0" lvl="0" marL="0" rtl="0" algn="l">
              <a:spcBef>
                <a:spcPts val="0"/>
              </a:spcBef>
              <a:spcAft>
                <a:spcPts val="0"/>
              </a:spcAft>
              <a:buNone/>
            </a:pPr>
            <a:r>
              <a:t/>
            </a:r>
            <a:endParaRPr b="1" u="sng">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This is used to update the board after each move.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does this by looking at all neighbours of the current square.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then adds to a count based on what type of square it is.</a:t>
            </a:r>
            <a:endParaRPr>
              <a:solidFill>
                <a:srgbClr val="FFFFFF"/>
              </a:solidFill>
            </a:endParaRPr>
          </a:p>
        </p:txBody>
      </p:sp>
      <p:pic>
        <p:nvPicPr>
          <p:cNvPr id="149" name="Google Shape;149;p24"/>
          <p:cNvPicPr preferRelativeResize="0"/>
          <p:nvPr/>
        </p:nvPicPr>
        <p:blipFill>
          <a:blip r:embed="rId3">
            <a:alphaModFix/>
          </a:blip>
          <a:stretch>
            <a:fillRect/>
          </a:stretch>
        </p:blipFill>
        <p:spPr>
          <a:xfrm>
            <a:off x="240913" y="2197076"/>
            <a:ext cx="7858326" cy="258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3" name="Shape 153"/>
        <p:cNvGrpSpPr/>
        <p:nvPr/>
      </p:nvGrpSpPr>
      <p:grpSpPr>
        <a:xfrm>
          <a:off x="0" y="0"/>
          <a:ext cx="0" cy="0"/>
          <a:chOff x="0" y="0"/>
          <a:chExt cx="0" cy="0"/>
        </a:xfrm>
      </p:grpSpPr>
      <p:sp>
        <p:nvSpPr>
          <p:cNvPr id="154" name="Google Shape;154;p25"/>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a:t>
            </a:r>
            <a:r>
              <a:rPr lang="en-GB" sz="1400"/>
              <a:t>EAM</a:t>
            </a:r>
            <a:r>
              <a:rPr lang="en-GB" sz="1400"/>
              <a:t> Members : Morgan, Alex, Rhys, Marc, Huw</a:t>
            </a:r>
            <a:endParaRPr sz="1400"/>
          </a:p>
        </p:txBody>
      </p:sp>
      <p:sp>
        <p:nvSpPr>
          <p:cNvPr id="155" name="Google Shape;155;p25"/>
          <p:cNvSpPr txBox="1"/>
          <p:nvPr/>
        </p:nvSpPr>
        <p:spPr>
          <a:xfrm>
            <a:off x="193700" y="86075"/>
            <a:ext cx="54864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txBox="1"/>
          <p:nvPr/>
        </p:nvSpPr>
        <p:spPr>
          <a:xfrm>
            <a:off x="232275" y="161875"/>
            <a:ext cx="8712000" cy="3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rgbClr val="FFFFFF"/>
                </a:solidFill>
              </a:rPr>
              <a:t>UpdateNeighbours, Line 200 + </a:t>
            </a:r>
            <a:endParaRPr b="1" u="sng">
              <a:solidFill>
                <a:srgbClr val="FFFFFF"/>
              </a:solidFill>
            </a:endParaRPr>
          </a:p>
          <a:p>
            <a:pPr indent="0" lvl="0" marL="0" rtl="0" algn="l">
              <a:spcBef>
                <a:spcPts val="0"/>
              </a:spcBef>
              <a:spcAft>
                <a:spcPts val="0"/>
              </a:spcAft>
              <a:buNone/>
            </a:pPr>
            <a:r>
              <a:t/>
            </a:r>
            <a:endParaRPr b="1" u="sng">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This updates each neighbour of the current position/square after updating the boards and updating the probabilities</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This works similar to the updateBoards method</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checks surrounding square types and changes the count and changes if they are discovered or not </a:t>
            </a:r>
            <a:endParaRPr>
              <a:solidFill>
                <a:srgbClr val="FFFFFF"/>
              </a:solidFill>
            </a:endParaRPr>
          </a:p>
        </p:txBody>
      </p:sp>
      <p:pic>
        <p:nvPicPr>
          <p:cNvPr id="158" name="Google Shape;158;p25"/>
          <p:cNvPicPr preferRelativeResize="0"/>
          <p:nvPr/>
        </p:nvPicPr>
        <p:blipFill>
          <a:blip r:embed="rId3">
            <a:alphaModFix/>
          </a:blip>
          <a:stretch>
            <a:fillRect/>
          </a:stretch>
        </p:blipFill>
        <p:spPr>
          <a:xfrm>
            <a:off x="193700" y="1935079"/>
            <a:ext cx="5754125" cy="2849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2" name="Shape 162"/>
        <p:cNvGrpSpPr/>
        <p:nvPr/>
      </p:nvGrpSpPr>
      <p:grpSpPr>
        <a:xfrm>
          <a:off x="0" y="0"/>
          <a:ext cx="0" cy="0"/>
          <a:chOff x="0" y="0"/>
          <a:chExt cx="0" cy="0"/>
        </a:xfrm>
      </p:grpSpPr>
      <p:sp>
        <p:nvSpPr>
          <p:cNvPr id="163" name="Google Shape;163;p26"/>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164" name="Google Shape;164;p26"/>
          <p:cNvSpPr txBox="1"/>
          <p:nvPr/>
        </p:nvSpPr>
        <p:spPr>
          <a:xfrm>
            <a:off x="193700" y="86075"/>
            <a:ext cx="54864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txBox="1"/>
          <p:nvPr/>
        </p:nvSpPr>
        <p:spPr>
          <a:xfrm>
            <a:off x="216000" y="169900"/>
            <a:ext cx="8712000" cy="3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rgbClr val="FFFFFF"/>
                </a:solidFill>
              </a:rPr>
              <a:t>updateProbablities, line 241+</a:t>
            </a:r>
            <a:endParaRPr b="1" u="sng">
              <a:solidFill>
                <a:srgbClr val="FFFFFF"/>
              </a:solidFill>
            </a:endParaRPr>
          </a:p>
          <a:p>
            <a:pPr indent="0" lvl="0" marL="0" rtl="0" algn="l">
              <a:spcBef>
                <a:spcPts val="0"/>
              </a:spcBef>
              <a:spcAft>
                <a:spcPts val="0"/>
              </a:spcAft>
              <a:buNone/>
            </a:pPr>
            <a:r>
              <a:t/>
            </a:r>
            <a:endParaRPr b="1" u="sng">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This works by looking at all the surrounding squares</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Then changing each squares position to 0 so it is reset</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then uses the update neighbours method</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then calculates the probability using calculateprobability(i,j)</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then adds i and j to each neighbour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This is used to calculate where the next flags are</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then predicts the flags position in probableFlags [x][y]</a:t>
            </a:r>
            <a:endParaRPr>
              <a:solidFill>
                <a:srgbClr val="FFFFFF"/>
              </a:solidFill>
            </a:endParaRPr>
          </a:p>
          <a:p>
            <a:pPr indent="0" lvl="0" marL="0" rtl="0" algn="l">
              <a:spcBef>
                <a:spcPts val="0"/>
              </a:spcBef>
              <a:spcAft>
                <a:spcPts val="0"/>
              </a:spcAft>
              <a:buNone/>
            </a:pPr>
            <a:r>
              <a:rPr lang="en-GB"/>
              <a:t>This works by </a:t>
            </a:r>
            <a:endParaRPr/>
          </a:p>
        </p:txBody>
      </p:sp>
      <p:pic>
        <p:nvPicPr>
          <p:cNvPr id="167" name="Google Shape;167;p26"/>
          <p:cNvPicPr preferRelativeResize="0"/>
          <p:nvPr/>
        </p:nvPicPr>
        <p:blipFill>
          <a:blip r:embed="rId3">
            <a:alphaModFix/>
          </a:blip>
          <a:stretch>
            <a:fillRect/>
          </a:stretch>
        </p:blipFill>
        <p:spPr>
          <a:xfrm>
            <a:off x="2553400" y="2420953"/>
            <a:ext cx="6315750" cy="2473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1" name="Shape 171"/>
        <p:cNvGrpSpPr/>
        <p:nvPr/>
      </p:nvGrpSpPr>
      <p:grpSpPr>
        <a:xfrm>
          <a:off x="0" y="0"/>
          <a:ext cx="0" cy="0"/>
          <a:chOff x="0" y="0"/>
          <a:chExt cx="0" cy="0"/>
        </a:xfrm>
      </p:grpSpPr>
      <p:sp>
        <p:nvSpPr>
          <p:cNvPr id="172" name="Google Shape;172;p27"/>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173" name="Google Shape;173;p27"/>
          <p:cNvSpPr txBox="1"/>
          <p:nvPr/>
        </p:nvSpPr>
        <p:spPr>
          <a:xfrm>
            <a:off x="193700" y="86075"/>
            <a:ext cx="54864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nvSpPr>
        <p:spPr>
          <a:xfrm>
            <a:off x="232275" y="161875"/>
            <a:ext cx="8712000" cy="3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rgbClr val="FFFFFF"/>
                </a:solidFill>
              </a:rPr>
              <a:t>CalculateProbability, Line 329</a:t>
            </a:r>
            <a:endParaRPr b="1" u="sng">
              <a:solidFill>
                <a:srgbClr val="FFFFFF"/>
              </a:solidFill>
            </a:endParaRPr>
          </a:p>
          <a:p>
            <a:pPr indent="0" lvl="0" marL="0" rtl="0" algn="l">
              <a:spcBef>
                <a:spcPts val="0"/>
              </a:spcBef>
              <a:spcAft>
                <a:spcPts val="0"/>
              </a:spcAft>
              <a:buNone/>
            </a:pPr>
            <a:r>
              <a:t/>
            </a:r>
            <a:endParaRPr b="1" u="sng">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a:t>
            </a:r>
            <a:r>
              <a:rPr lang="en-GB">
                <a:solidFill>
                  <a:srgbClr val="FFFFFF"/>
                </a:solidFill>
              </a:rPr>
              <a:t>his works by ensuring none of the surrounding squares are unknown or flags</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The AI then works round each current square like in a circle by repeatedly looking at the neighbours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t>This works by </a:t>
            </a:r>
            <a:endParaRPr/>
          </a:p>
        </p:txBody>
      </p:sp>
      <p:pic>
        <p:nvPicPr>
          <p:cNvPr id="176" name="Google Shape;176;p27"/>
          <p:cNvPicPr preferRelativeResize="0"/>
          <p:nvPr/>
        </p:nvPicPr>
        <p:blipFill>
          <a:blip r:embed="rId3">
            <a:alphaModFix/>
          </a:blip>
          <a:stretch>
            <a:fillRect/>
          </a:stretch>
        </p:blipFill>
        <p:spPr>
          <a:xfrm>
            <a:off x="602458" y="2010775"/>
            <a:ext cx="7971631" cy="234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0" name="Shape 180"/>
        <p:cNvGrpSpPr/>
        <p:nvPr/>
      </p:nvGrpSpPr>
      <p:grpSpPr>
        <a:xfrm>
          <a:off x="0" y="0"/>
          <a:ext cx="0" cy="0"/>
          <a:chOff x="0" y="0"/>
          <a:chExt cx="0" cy="0"/>
        </a:xfrm>
      </p:grpSpPr>
      <p:sp>
        <p:nvSpPr>
          <p:cNvPr id="181" name="Google Shape;181;p28"/>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182" name="Google Shape;182;p28"/>
          <p:cNvSpPr txBox="1"/>
          <p:nvPr/>
        </p:nvSpPr>
        <p:spPr>
          <a:xfrm>
            <a:off x="193700" y="86075"/>
            <a:ext cx="54864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nvSpPr>
        <p:spPr>
          <a:xfrm>
            <a:off x="232275" y="161875"/>
            <a:ext cx="8712000" cy="3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rgbClr val="FFFFFF"/>
                </a:solidFill>
              </a:rPr>
              <a:t>doBayes, Line 269</a:t>
            </a:r>
            <a:endParaRPr b="1" u="sng">
              <a:solidFill>
                <a:srgbClr val="FFFFFF"/>
              </a:solidFill>
            </a:endParaRPr>
          </a:p>
          <a:p>
            <a:pPr indent="0" lvl="0" marL="0" rtl="0" algn="l">
              <a:spcBef>
                <a:spcPts val="0"/>
              </a:spcBef>
              <a:spcAft>
                <a:spcPts val="0"/>
              </a:spcAft>
              <a:buNone/>
            </a:pPr>
            <a:r>
              <a:t/>
            </a:r>
            <a:endParaRPr b="1" u="sng">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This works by getting a new probability and checking it against the surroundings</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gets the neighbouring squares and goes through if statements to make sure they are undiscovered or determine what they are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calculates the probabilities from the surroundings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GB">
                <a:solidFill>
                  <a:srgbClr val="FFFFFF"/>
                </a:solidFill>
              </a:rPr>
              <a:t>It then changes each of the squares that have been discovered to their type</a:t>
            </a:r>
            <a:endParaRPr>
              <a:solidFill>
                <a:srgbClr val="FFFFFF"/>
              </a:solidFill>
            </a:endParaRPr>
          </a:p>
          <a:p>
            <a:pPr indent="-317500" lvl="0" marL="457200" rtl="0" algn="l">
              <a:spcBef>
                <a:spcPts val="0"/>
              </a:spcBef>
              <a:spcAft>
                <a:spcPts val="0"/>
              </a:spcAft>
              <a:buClr>
                <a:srgbClr val="FFFFFF"/>
              </a:buClr>
              <a:buSzPts val="1400"/>
              <a:buChar char="●"/>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t>This works by </a:t>
            </a:r>
            <a:endParaRPr/>
          </a:p>
        </p:txBody>
      </p:sp>
      <p:pic>
        <p:nvPicPr>
          <p:cNvPr id="185" name="Google Shape;185;p28"/>
          <p:cNvPicPr preferRelativeResize="0"/>
          <p:nvPr/>
        </p:nvPicPr>
        <p:blipFill>
          <a:blip r:embed="rId3">
            <a:alphaModFix/>
          </a:blip>
          <a:stretch>
            <a:fillRect/>
          </a:stretch>
        </p:blipFill>
        <p:spPr>
          <a:xfrm>
            <a:off x="193700" y="2425725"/>
            <a:ext cx="5059151" cy="2431625"/>
          </a:xfrm>
          <a:prstGeom prst="rect">
            <a:avLst/>
          </a:prstGeom>
          <a:noFill/>
          <a:ln>
            <a:noFill/>
          </a:ln>
        </p:spPr>
      </p:pic>
      <p:pic>
        <p:nvPicPr>
          <p:cNvPr id="186" name="Google Shape;186;p28"/>
          <p:cNvPicPr preferRelativeResize="0"/>
          <p:nvPr/>
        </p:nvPicPr>
        <p:blipFill>
          <a:blip r:embed="rId4">
            <a:alphaModFix/>
          </a:blip>
          <a:stretch>
            <a:fillRect/>
          </a:stretch>
        </p:blipFill>
        <p:spPr>
          <a:xfrm>
            <a:off x="5319850" y="2425725"/>
            <a:ext cx="3751667" cy="235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0" name="Shape 190"/>
        <p:cNvGrpSpPr/>
        <p:nvPr/>
      </p:nvGrpSpPr>
      <p:grpSpPr>
        <a:xfrm>
          <a:off x="0" y="0"/>
          <a:ext cx="0" cy="0"/>
          <a:chOff x="0" y="0"/>
          <a:chExt cx="0" cy="0"/>
        </a:xfrm>
      </p:grpSpPr>
      <p:sp>
        <p:nvSpPr>
          <p:cNvPr id="191" name="Google Shape;191;p29"/>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192" name="Google Shape;192;p29"/>
          <p:cNvSpPr txBox="1"/>
          <p:nvPr/>
        </p:nvSpPr>
        <p:spPr>
          <a:xfrm>
            <a:off x="193700" y="86075"/>
            <a:ext cx="54864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txBox="1"/>
          <p:nvPr/>
        </p:nvSpPr>
        <p:spPr>
          <a:xfrm>
            <a:off x="1248675" y="1442600"/>
            <a:ext cx="64092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rPr>
              <a:t>“Thank you for your time listening</a:t>
            </a:r>
            <a:r>
              <a:rPr lang="en-GB" sz="7200">
                <a:solidFill>
                  <a:srgbClr val="FFFFFF"/>
                </a:solidFill>
              </a:rPr>
              <a:t>.</a:t>
            </a:r>
            <a:r>
              <a:rPr lang="en-GB" sz="3000">
                <a:solidFill>
                  <a:srgbClr val="FFFFFF"/>
                </a:solidFill>
              </a:rPr>
              <a:t>”</a:t>
            </a:r>
            <a:endParaRPr sz="3000">
              <a:solidFill>
                <a:srgbClr val="FFFFFF"/>
              </a:solidFill>
            </a:endParaRPr>
          </a:p>
        </p:txBody>
      </p:sp>
      <p:sp>
        <p:nvSpPr>
          <p:cNvPr id="195" name="Google Shape;195;p29"/>
          <p:cNvSpPr/>
          <p:nvPr/>
        </p:nvSpPr>
        <p:spPr>
          <a:xfrm>
            <a:off x="1153600" y="1881950"/>
            <a:ext cx="6409200" cy="841800"/>
          </a:xfrm>
          <a:prstGeom prst="bracketPair">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39275" y="246500"/>
            <a:ext cx="2400000" cy="95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INDEX</a:t>
            </a:r>
            <a:endParaRPr/>
          </a:p>
        </p:txBody>
      </p:sp>
      <p:sp>
        <p:nvSpPr>
          <p:cNvPr id="62" name="Google Shape;62;p14"/>
          <p:cNvSpPr txBox="1"/>
          <p:nvPr>
            <p:ph idx="1" type="subTitle"/>
          </p:nvPr>
        </p:nvSpPr>
        <p:spPr>
          <a:xfrm>
            <a:off x="361775" y="1093625"/>
            <a:ext cx="4356300" cy="3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PRESENTATION OF TEAM MEMBERS - SLIDE 3 - 6</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HOW THE MAKEMOVE AI WORK - SLIDE 8</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PICK PROBABILITY - SLIDE 9-10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RUN METHOD - SLIDE 11</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UPDATE THE GAME IN MINESWEEPER - SLIDE 12</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UPDATE NEIGHBOURS IN THE AI- SLIDE 13</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CALCULATE PROBABILITY - SLIDE 14</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rPr lang="en-GB" sz="1400">
                <a:solidFill>
                  <a:srgbClr val="FFFFFF"/>
                </a:solidFill>
                <a:latin typeface="Helvetica Neue"/>
                <a:ea typeface="Helvetica Neue"/>
                <a:cs typeface="Helvetica Neue"/>
                <a:sym typeface="Helvetica Neue"/>
              </a:rPr>
              <a:t>DoBayes  METHOD- SLIDE 15</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6" name="Shape 66"/>
        <p:cNvGrpSpPr/>
        <p:nvPr/>
      </p:nvGrpSpPr>
      <p:grpSpPr>
        <a:xfrm>
          <a:off x="0" y="0"/>
          <a:ext cx="0" cy="0"/>
          <a:chOff x="0" y="0"/>
          <a:chExt cx="0" cy="0"/>
        </a:xfrm>
      </p:grpSpPr>
      <p:sp>
        <p:nvSpPr>
          <p:cNvPr id="67" name="Google Shape;67;p15"/>
          <p:cNvSpPr txBox="1"/>
          <p:nvPr/>
        </p:nvSpPr>
        <p:spPr>
          <a:xfrm>
            <a:off x="365850" y="232200"/>
            <a:ext cx="56550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rPr>
              <a:t>MORGAN POWELL- TEAM LEADER, SCRUM MASTER,PRODUCT OWNER &amp; </a:t>
            </a:r>
            <a:r>
              <a:rPr lang="en-GB" sz="1800">
                <a:solidFill>
                  <a:srgbClr val="FFFFFF"/>
                </a:solidFill>
              </a:rPr>
              <a:t>DEVELOPER</a:t>
            </a:r>
            <a:r>
              <a:rPr lang="en-GB" sz="1800">
                <a:solidFill>
                  <a:srgbClr val="FFFFFF"/>
                </a:solidFill>
              </a:rPr>
              <a:t> </a:t>
            </a:r>
            <a:endParaRPr sz="1800">
              <a:solidFill>
                <a:srgbClr val="FFFFFF"/>
              </a:solidFill>
            </a:endParaRPr>
          </a:p>
        </p:txBody>
      </p:sp>
      <p:sp>
        <p:nvSpPr>
          <p:cNvPr id="68" name="Google Shape;68;p15"/>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69" name="Google Shape;69;p15"/>
          <p:cNvSpPr txBox="1"/>
          <p:nvPr/>
        </p:nvSpPr>
        <p:spPr>
          <a:xfrm>
            <a:off x="-538000" y="1119075"/>
            <a:ext cx="4732200" cy="3000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b="1" i="1" lang="en-GB" u="sng">
                <a:solidFill>
                  <a:srgbClr val="FFFFFF"/>
                </a:solidFill>
              </a:rPr>
              <a:t>What was my biggest obstacle. And how </a:t>
            </a:r>
            <a:r>
              <a:rPr b="1" i="1" lang="en-GB" u="sng">
                <a:solidFill>
                  <a:srgbClr val="FFFFFF"/>
                </a:solidFill>
              </a:rPr>
              <a:t>did I tackle them?</a:t>
            </a:r>
            <a:endParaRPr b="1" i="1" u="sng">
              <a:solidFill>
                <a:srgbClr val="FFFFFF"/>
              </a:solidFill>
            </a:endParaRPr>
          </a:p>
          <a:p>
            <a:pPr indent="0" lvl="0" marL="914400" rtl="0" algn="l">
              <a:lnSpc>
                <a:spcPct val="115000"/>
              </a:lnSpc>
              <a:spcBef>
                <a:spcPts val="500"/>
              </a:spcBef>
              <a:spcAft>
                <a:spcPts val="500"/>
              </a:spcAft>
              <a:buNone/>
            </a:pPr>
            <a:r>
              <a:rPr lang="en-GB">
                <a:solidFill>
                  <a:srgbClr val="FFFFFF"/>
                </a:solidFill>
              </a:rPr>
              <a:t>My biggest obstacle is trying to understand how an ai work and  how to start the code and how to use bitbucket . which I </a:t>
            </a:r>
            <a:r>
              <a:rPr lang="en-GB">
                <a:solidFill>
                  <a:srgbClr val="FFFFFF"/>
                </a:solidFill>
              </a:rPr>
              <a:t>overcome</a:t>
            </a:r>
            <a:r>
              <a:rPr lang="en-GB">
                <a:solidFill>
                  <a:srgbClr val="FFFFFF"/>
                </a:solidFill>
              </a:rPr>
              <a:t> this problem by asking my </a:t>
            </a:r>
            <a:r>
              <a:rPr lang="en-GB">
                <a:solidFill>
                  <a:srgbClr val="FFFFFF"/>
                </a:solidFill>
              </a:rPr>
              <a:t>teammates</a:t>
            </a:r>
            <a:r>
              <a:rPr lang="en-GB">
                <a:solidFill>
                  <a:srgbClr val="FFFFFF"/>
                </a:solidFill>
              </a:rPr>
              <a:t> what is an ai? And got told it was just a java program loop from the last program. Also for bitbucket I had to practise and find fixes to the problem when to </a:t>
            </a:r>
            <a:r>
              <a:rPr lang="en-GB">
                <a:solidFill>
                  <a:srgbClr val="FFFFFF"/>
                </a:solidFill>
              </a:rPr>
              <a:t>commit</a:t>
            </a:r>
            <a:r>
              <a:rPr lang="en-GB">
                <a:solidFill>
                  <a:srgbClr val="FFFFFF"/>
                </a:solidFill>
              </a:rPr>
              <a:t> and fixing the program errors that prevented me from using bitbucket which been fixed.</a:t>
            </a:r>
            <a:endParaRPr>
              <a:solidFill>
                <a:srgbClr val="FFFFFF"/>
              </a:solidFill>
            </a:endParaRPr>
          </a:p>
        </p:txBody>
      </p:sp>
      <p:sp>
        <p:nvSpPr>
          <p:cNvPr id="70" name="Google Shape;70;p15"/>
          <p:cNvSpPr txBox="1"/>
          <p:nvPr/>
        </p:nvSpPr>
        <p:spPr>
          <a:xfrm>
            <a:off x="4782675" y="1450200"/>
            <a:ext cx="4124700" cy="22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As the Team leader, product owner. Scrum Master &amp; developer. So for roles I changed my role every team report to give the other member the  experience on being those roles and show good team play to give the team the experience  on those roles, as the </a:t>
            </a:r>
            <a:r>
              <a:rPr lang="en-GB">
                <a:solidFill>
                  <a:srgbClr val="FFFFFF"/>
                </a:solidFill>
              </a:rPr>
              <a:t>module</a:t>
            </a:r>
            <a:r>
              <a:rPr lang="en-GB">
                <a:solidFill>
                  <a:srgbClr val="FFFFFF"/>
                </a:solidFill>
              </a:rPr>
              <a:t> leader </a:t>
            </a:r>
            <a:r>
              <a:rPr lang="en-GB">
                <a:solidFill>
                  <a:srgbClr val="FFFFFF"/>
                </a:solidFill>
              </a:rPr>
              <a:t>said</a:t>
            </a:r>
            <a:r>
              <a:rPr lang="en-GB">
                <a:solidFill>
                  <a:srgbClr val="FFFFFF"/>
                </a:solidFill>
              </a:rPr>
              <a:t> to us. I had to make sure the team were on deadline and making sure team had a understanding with the </a:t>
            </a:r>
            <a:r>
              <a:rPr lang="en-GB">
                <a:solidFill>
                  <a:srgbClr val="FFFFFF"/>
                </a:solidFill>
              </a:rPr>
              <a:t>documents</a:t>
            </a:r>
            <a:r>
              <a:rPr lang="en-GB">
                <a:solidFill>
                  <a:srgbClr val="FFFFFF"/>
                </a:solidFill>
              </a:rPr>
              <a:t> and try and annoy the team to meet the </a:t>
            </a:r>
            <a:r>
              <a:rPr lang="en-GB">
                <a:solidFill>
                  <a:srgbClr val="FFFFFF"/>
                </a:solidFill>
              </a:rPr>
              <a:t>requirements</a:t>
            </a:r>
            <a:r>
              <a:rPr lang="en-GB">
                <a:solidFill>
                  <a:srgbClr val="FFFFFF"/>
                </a:solidFill>
              </a:rPr>
              <a:t>.  I had to do and make sure document were up-to-date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4" name="Shape 74"/>
        <p:cNvGrpSpPr/>
        <p:nvPr/>
      </p:nvGrpSpPr>
      <p:grpSpPr>
        <a:xfrm>
          <a:off x="0" y="0"/>
          <a:ext cx="0" cy="0"/>
          <a:chOff x="0" y="0"/>
          <a:chExt cx="0" cy="0"/>
        </a:xfrm>
      </p:grpSpPr>
      <p:sp>
        <p:nvSpPr>
          <p:cNvPr id="75" name="Google Shape;75;p16"/>
          <p:cNvSpPr txBox="1"/>
          <p:nvPr>
            <p:ph type="ctrTitle"/>
          </p:nvPr>
        </p:nvSpPr>
        <p:spPr>
          <a:xfrm>
            <a:off x="338925" y="258275"/>
            <a:ext cx="4695300" cy="6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800"/>
              <a:t>ALEX -SCRUM MASTER &amp; </a:t>
            </a:r>
            <a:r>
              <a:rPr lang="en-GB" sz="1800"/>
              <a:t>DEVELOPER &amp; PRODUCT OWNER</a:t>
            </a:r>
            <a:endParaRPr sz="1800"/>
          </a:p>
        </p:txBody>
      </p:sp>
      <p:sp>
        <p:nvSpPr>
          <p:cNvPr id="76" name="Google Shape;76;p16"/>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77" name="Google Shape;77;p16"/>
          <p:cNvSpPr txBox="1"/>
          <p:nvPr/>
        </p:nvSpPr>
        <p:spPr>
          <a:xfrm>
            <a:off x="338925" y="1123775"/>
            <a:ext cx="8311800" cy="34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GB" u="sng">
                <a:solidFill>
                  <a:schemeClr val="dk1"/>
                </a:solidFill>
              </a:rPr>
              <a:t>What was my biggest obstacle. And how did I tackle them?</a:t>
            </a:r>
            <a:endParaRPr b="1" i="1" u="sng">
              <a:solidFill>
                <a:schemeClr val="dk1"/>
              </a:solidFill>
            </a:endParaRPr>
          </a:p>
          <a:p>
            <a:pPr indent="0" lvl="0" marL="0" rtl="0" algn="l">
              <a:lnSpc>
                <a:spcPct val="115000"/>
              </a:lnSpc>
              <a:spcBef>
                <a:spcPts val="500"/>
              </a:spcBef>
              <a:spcAft>
                <a:spcPts val="0"/>
              </a:spcAft>
              <a:buNone/>
            </a:pPr>
            <a:r>
              <a:rPr lang="en-GB">
                <a:solidFill>
                  <a:schemeClr val="dk1"/>
                </a:solidFill>
              </a:rPr>
              <a:t>My biggest obstacle was to organise the team so they each had their own tasks and completed them.  I overcame this problem by  talking to each team member and making sure they all received a fair amount of tasks. Another obstacle was trying to read other peoples code and what they were trying to do. I overcame this by looking at what each line did and comment on that and ask team members what their code did and how it worked. From overcoming this i was able to add more code. </a:t>
            </a:r>
            <a:endParaRPr>
              <a:solidFill>
                <a:schemeClr val="dk1"/>
              </a:solidFill>
            </a:endParaRPr>
          </a:p>
          <a:p>
            <a:pPr indent="0" lvl="0" marL="0" rtl="0" algn="l">
              <a:lnSpc>
                <a:spcPct val="115000"/>
              </a:lnSpc>
              <a:spcBef>
                <a:spcPts val="500"/>
              </a:spcBef>
              <a:spcAft>
                <a:spcPts val="0"/>
              </a:spcAft>
              <a:buNone/>
            </a:pPr>
            <a:r>
              <a:t/>
            </a:r>
            <a:endParaRPr>
              <a:solidFill>
                <a:schemeClr val="dk1"/>
              </a:solidFill>
            </a:endParaRPr>
          </a:p>
          <a:p>
            <a:pPr indent="0" lvl="0" marL="0" rtl="0" algn="l">
              <a:lnSpc>
                <a:spcPct val="115000"/>
              </a:lnSpc>
              <a:spcBef>
                <a:spcPts val="500"/>
              </a:spcBef>
              <a:spcAft>
                <a:spcPts val="0"/>
              </a:spcAft>
              <a:buNone/>
            </a:pPr>
            <a:r>
              <a:t/>
            </a:r>
            <a:endParaRPr>
              <a:solidFill>
                <a:schemeClr val="dk1"/>
              </a:solidFill>
            </a:endParaRPr>
          </a:p>
          <a:p>
            <a:pPr indent="0" lvl="0" marL="0" rtl="0" algn="l">
              <a:lnSpc>
                <a:spcPct val="115000"/>
              </a:lnSpc>
              <a:spcBef>
                <a:spcPts val="500"/>
              </a:spcBef>
              <a:spcAft>
                <a:spcPts val="0"/>
              </a:spcAft>
              <a:buNone/>
            </a:pPr>
            <a:r>
              <a:rPr lang="en-GB">
                <a:solidFill>
                  <a:schemeClr val="dk1"/>
                </a:solidFill>
              </a:rPr>
              <a:t>As SCRUM master i had to ensure everyone was assigned some tasks. This was difficult as it was difficult to communicate with other team members at times. As a developer i had to write the code. This was difficult at times as i had to read other peoples code and add my own. As a product owner i had to ensure the team knew the requirements of the AI and were on task. </a:t>
            </a:r>
            <a:endParaRPr>
              <a:solidFill>
                <a:schemeClr val="dk1"/>
              </a:solidFill>
            </a:endParaRPr>
          </a:p>
          <a:p>
            <a:pPr indent="0" lvl="0" marL="0" rtl="0" algn="l">
              <a:spcBef>
                <a:spcPts val="50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50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1" name="Shape 81"/>
        <p:cNvGrpSpPr/>
        <p:nvPr/>
      </p:nvGrpSpPr>
      <p:grpSpPr>
        <a:xfrm>
          <a:off x="0" y="0"/>
          <a:ext cx="0" cy="0"/>
          <a:chOff x="0" y="0"/>
          <a:chExt cx="0" cy="0"/>
        </a:xfrm>
      </p:grpSpPr>
      <p:sp>
        <p:nvSpPr>
          <p:cNvPr id="82" name="Google Shape;82;p17"/>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83" name="Google Shape;83;p17"/>
          <p:cNvSpPr txBox="1"/>
          <p:nvPr/>
        </p:nvSpPr>
        <p:spPr>
          <a:xfrm>
            <a:off x="427850" y="557825"/>
            <a:ext cx="9945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HUW</a:t>
            </a:r>
            <a:endParaRPr sz="2400">
              <a:solidFill>
                <a:srgbClr val="FFFFFF"/>
              </a:solidFill>
            </a:endParaRPr>
          </a:p>
        </p:txBody>
      </p:sp>
      <p:sp>
        <p:nvSpPr>
          <p:cNvPr id="84" name="Google Shape;84;p17"/>
          <p:cNvSpPr txBox="1"/>
          <p:nvPr/>
        </p:nvSpPr>
        <p:spPr>
          <a:xfrm>
            <a:off x="456150" y="1120925"/>
            <a:ext cx="7977600" cy="30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Team Role:</a:t>
            </a:r>
            <a:endParaRPr>
              <a:solidFill>
                <a:srgbClr val="FFFFFF"/>
              </a:solidFill>
            </a:endParaRPr>
          </a:p>
          <a:p>
            <a:pPr indent="0" lvl="0" marL="0" rtl="0" algn="l">
              <a:spcBef>
                <a:spcPts val="0"/>
              </a:spcBef>
              <a:spcAft>
                <a:spcPts val="0"/>
              </a:spcAft>
              <a:buNone/>
            </a:pPr>
            <a:r>
              <a:rPr lang="en-GB">
                <a:solidFill>
                  <a:srgbClr val="FFFFFF"/>
                </a:solidFill>
              </a:rPr>
              <a:t>I was more involved with the early stages of the coursework. The main tasks I completed were fundamentally research into AI and various admin tasks. </a:t>
            </a:r>
            <a:endParaRPr>
              <a:solidFill>
                <a:srgbClr val="FFFFFF"/>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The main obstacle I faced was trying to find useful information among the masses that’s available on the subject. There’s a wide array of different solutions which could have been used in order to implement this AI.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GB">
                <a:solidFill>
                  <a:srgbClr val="FFFFFF"/>
                </a:solidFill>
              </a:rPr>
              <a:t>In order to overcome these challenges, I had to refer back to the specification to see exactly what the task entailed and by further understanding what was expected of us I could discern what information was useful and what wasn’t relevant to the task at hand.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8" name="Shape 88"/>
        <p:cNvGrpSpPr/>
        <p:nvPr/>
      </p:nvGrpSpPr>
      <p:grpSpPr>
        <a:xfrm>
          <a:off x="0" y="0"/>
          <a:ext cx="0" cy="0"/>
          <a:chOff x="0" y="0"/>
          <a:chExt cx="0" cy="0"/>
        </a:xfrm>
      </p:grpSpPr>
      <p:sp>
        <p:nvSpPr>
          <p:cNvPr id="89" name="Google Shape;89;p18"/>
          <p:cNvSpPr txBox="1"/>
          <p:nvPr>
            <p:ph type="ctrTitle"/>
          </p:nvPr>
        </p:nvSpPr>
        <p:spPr>
          <a:xfrm>
            <a:off x="376150" y="1095750"/>
            <a:ext cx="861600" cy="37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2400"/>
              <a:t>Marc </a:t>
            </a:r>
            <a:endParaRPr sz="2400"/>
          </a:p>
        </p:txBody>
      </p:sp>
      <p:sp>
        <p:nvSpPr>
          <p:cNvPr id="90" name="Google Shape;90;p18"/>
          <p:cNvSpPr txBox="1"/>
          <p:nvPr>
            <p:ph idx="1" type="subTitle"/>
          </p:nvPr>
        </p:nvSpPr>
        <p:spPr>
          <a:xfrm>
            <a:off x="376149" y="2800775"/>
            <a:ext cx="8371500" cy="11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FFFFFF"/>
                </a:solidFill>
              </a:rPr>
              <a:t>Biggest </a:t>
            </a:r>
            <a:r>
              <a:rPr lang="en-GB" sz="1200" u="sng">
                <a:solidFill>
                  <a:srgbClr val="FFFFFF"/>
                </a:solidFill>
              </a:rPr>
              <a:t>obstacle</a:t>
            </a:r>
            <a:r>
              <a:rPr lang="en-GB" sz="1200" u="sng">
                <a:solidFill>
                  <a:srgbClr val="FFFFFF"/>
                </a:solidFill>
              </a:rPr>
              <a:t> </a:t>
            </a:r>
            <a:endParaRPr sz="1200" u="sng">
              <a:solidFill>
                <a:srgbClr val="FFFFFF"/>
              </a:solidFill>
            </a:endParaRPr>
          </a:p>
          <a:p>
            <a:pPr indent="0" lvl="0" marL="0" rtl="0" algn="l">
              <a:spcBef>
                <a:spcPts val="0"/>
              </a:spcBef>
              <a:spcAft>
                <a:spcPts val="0"/>
              </a:spcAft>
              <a:buNone/>
            </a:pPr>
            <a:r>
              <a:rPr lang="en-GB" sz="1200">
                <a:solidFill>
                  <a:srgbClr val="FFFFFF"/>
                </a:solidFill>
              </a:rPr>
              <a:t>The biggest obstacle I faced was not </a:t>
            </a:r>
            <a:r>
              <a:rPr lang="en-GB" sz="1200">
                <a:solidFill>
                  <a:srgbClr val="FFFFFF"/>
                </a:solidFill>
              </a:rPr>
              <a:t>completely</a:t>
            </a:r>
            <a:r>
              <a:rPr lang="en-GB" sz="1200">
                <a:solidFill>
                  <a:srgbClr val="FFFFFF"/>
                </a:solidFill>
              </a:rPr>
              <a:t> understanding the code, this then prevented me from fully supporting other group </a:t>
            </a:r>
            <a:r>
              <a:rPr lang="en-GB" sz="1200">
                <a:solidFill>
                  <a:srgbClr val="FFFFFF"/>
                </a:solidFill>
              </a:rPr>
              <a:t>members</a:t>
            </a:r>
            <a:r>
              <a:rPr lang="en-GB" sz="1200">
                <a:solidFill>
                  <a:srgbClr val="FFFFFF"/>
                </a:solidFill>
              </a:rPr>
              <a:t>. In order to overcome this I will refer back to the class work and revise the content until I am more confident in my coding. </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
        <p:nvSpPr>
          <p:cNvPr id="91" name="Google Shape;91;p18"/>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92" name="Google Shape;92;p18"/>
          <p:cNvSpPr txBox="1"/>
          <p:nvPr>
            <p:ph idx="1" type="subTitle"/>
          </p:nvPr>
        </p:nvSpPr>
        <p:spPr>
          <a:xfrm>
            <a:off x="376155" y="1601663"/>
            <a:ext cx="6817500" cy="11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FFFFFF"/>
                </a:solidFill>
              </a:rPr>
              <a:t>My role in the team</a:t>
            </a:r>
            <a:endParaRPr sz="1200" u="sng">
              <a:solidFill>
                <a:srgbClr val="FFFFFF"/>
              </a:solidFill>
            </a:endParaRPr>
          </a:p>
          <a:p>
            <a:pPr indent="0" lvl="0" marL="0" rtl="0" algn="l">
              <a:spcBef>
                <a:spcPts val="0"/>
              </a:spcBef>
              <a:spcAft>
                <a:spcPts val="0"/>
              </a:spcAft>
              <a:buNone/>
            </a:pPr>
            <a:r>
              <a:rPr lang="en-GB" sz="1200">
                <a:solidFill>
                  <a:srgbClr val="FFFFFF"/>
                </a:solidFill>
              </a:rPr>
              <a:t>My role in the team was as a developer, I was mainly involved at the start of the start of the coursework in the scrum activity logs, where I carried out research into a number of different components of AI and the minesweeper game. Research carried out was done based of the initial planning discussion with the project leader. </a:t>
            </a:r>
            <a:endParaRPr sz="1200">
              <a:solidFill>
                <a:srgbClr val="FFFFFF"/>
              </a:solidFill>
            </a:endParaRPr>
          </a:p>
          <a:p>
            <a:pPr indent="0" lvl="0" marL="0" rtl="0" algn="l">
              <a:spcBef>
                <a:spcPts val="0"/>
              </a:spcBef>
              <a:spcAft>
                <a:spcPts val="0"/>
              </a:spcAft>
              <a:buNone/>
            </a:pPr>
            <a:r>
              <a:t/>
            </a:r>
            <a:endParaRPr sz="1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96" name="Shape 96"/>
        <p:cNvGrpSpPr/>
        <p:nvPr/>
      </p:nvGrpSpPr>
      <p:grpSpPr>
        <a:xfrm>
          <a:off x="0" y="0"/>
          <a:ext cx="0" cy="0"/>
          <a:chOff x="0" y="0"/>
          <a:chExt cx="0" cy="0"/>
        </a:xfrm>
      </p:grpSpPr>
      <p:sp>
        <p:nvSpPr>
          <p:cNvPr id="97" name="Google Shape;97;p19"/>
          <p:cNvSpPr txBox="1"/>
          <p:nvPr>
            <p:ph type="ctrTitle"/>
          </p:nvPr>
        </p:nvSpPr>
        <p:spPr>
          <a:xfrm>
            <a:off x="84175" y="1388100"/>
            <a:ext cx="5210100" cy="175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000">
                <a:latin typeface="Helvetica Neue"/>
                <a:ea typeface="Helvetica Neue"/>
                <a:cs typeface="Helvetica Neue"/>
                <a:sym typeface="Helvetica Neue"/>
              </a:rPr>
              <a:t>MAKING </a:t>
            </a:r>
            <a:endParaRPr b="1" sz="4000">
              <a:latin typeface="Helvetica Neue"/>
              <a:ea typeface="Helvetica Neue"/>
              <a:cs typeface="Helvetica Neue"/>
              <a:sym typeface="Helvetica Neue"/>
            </a:endParaRPr>
          </a:p>
          <a:p>
            <a:pPr indent="0" lvl="0" marL="0" rtl="0" algn="l">
              <a:spcBef>
                <a:spcPts val="0"/>
              </a:spcBef>
              <a:spcAft>
                <a:spcPts val="0"/>
              </a:spcAft>
              <a:buNone/>
            </a:pPr>
            <a:r>
              <a:rPr b="1" lang="en-GB" sz="4000">
                <a:latin typeface="Helvetica Neue"/>
                <a:ea typeface="Helvetica Neue"/>
                <a:cs typeface="Helvetica Neue"/>
                <a:sym typeface="Helvetica Neue"/>
              </a:rPr>
              <a:t>OF  THE AI-</a:t>
            </a:r>
            <a:r>
              <a:rPr b="1" lang="en-GB" sz="4000">
                <a:latin typeface="Helvetica Neue"/>
                <a:ea typeface="Helvetica Neue"/>
                <a:cs typeface="Helvetica Neue"/>
                <a:sym typeface="Helvetica Neue"/>
              </a:rPr>
              <a:t>MINESWEEPER</a:t>
            </a:r>
            <a:endParaRPr b="1" sz="4000">
              <a:latin typeface="Helvetica Neue"/>
              <a:ea typeface="Helvetica Neue"/>
              <a:cs typeface="Helvetica Neue"/>
              <a:sym typeface="Helvetica Neue"/>
            </a:endParaRPr>
          </a:p>
        </p:txBody>
      </p:sp>
      <p:sp>
        <p:nvSpPr>
          <p:cNvPr id="98" name="Google Shape;98;p19"/>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pic>
        <p:nvPicPr>
          <p:cNvPr id="99" name="Google Shape;99;p19"/>
          <p:cNvPicPr preferRelativeResize="0"/>
          <p:nvPr/>
        </p:nvPicPr>
        <p:blipFill rotWithShape="1">
          <a:blip r:embed="rId3">
            <a:alphaModFix/>
          </a:blip>
          <a:srcRect b="-522" l="24859" r="16769" t="0"/>
          <a:stretch/>
        </p:blipFill>
        <p:spPr>
          <a:xfrm>
            <a:off x="4949800" y="0"/>
            <a:ext cx="4194201" cy="5186549"/>
          </a:xfrm>
          <a:prstGeom prst="rect">
            <a:avLst/>
          </a:prstGeom>
          <a:noFill/>
          <a:ln>
            <a:noFill/>
          </a:ln>
        </p:spPr>
      </p:pic>
      <p:sp>
        <p:nvSpPr>
          <p:cNvPr id="100" name="Google Shape;100;p19"/>
          <p:cNvSpPr/>
          <p:nvPr/>
        </p:nvSpPr>
        <p:spPr>
          <a:xfrm rot="-1238011">
            <a:off x="3551622" y="594302"/>
            <a:ext cx="155794" cy="176966"/>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rot="-1238964">
            <a:off x="1078351" y="3713798"/>
            <a:ext cx="387922" cy="380513"/>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2236826" y="1797050"/>
            <a:ext cx="635700" cy="65940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rot="1892277">
            <a:off x="2998929" y="3451141"/>
            <a:ext cx="210491" cy="23097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rot="1892277">
            <a:off x="335504" y="94366"/>
            <a:ext cx="210491" cy="23097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rot="-295661">
            <a:off x="4251686" y="4325178"/>
            <a:ext cx="513398" cy="494114"/>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rot="-526633">
            <a:off x="2797582" y="4341975"/>
            <a:ext cx="210364" cy="230982"/>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0" name="Shape 110"/>
        <p:cNvGrpSpPr/>
        <p:nvPr/>
      </p:nvGrpSpPr>
      <p:grpSpPr>
        <a:xfrm>
          <a:off x="0" y="0"/>
          <a:ext cx="0" cy="0"/>
          <a:chOff x="0" y="0"/>
          <a:chExt cx="0" cy="0"/>
        </a:xfrm>
      </p:grpSpPr>
      <p:sp>
        <p:nvSpPr>
          <p:cNvPr id="111" name="Google Shape;111;p20"/>
          <p:cNvSpPr txBox="1"/>
          <p:nvPr>
            <p:ph type="ctrTitle"/>
          </p:nvPr>
        </p:nvSpPr>
        <p:spPr>
          <a:xfrm>
            <a:off x="85975" y="0"/>
            <a:ext cx="3556500" cy="87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Abstract Solver</a:t>
            </a:r>
            <a:endParaRPr sz="3000"/>
          </a:p>
        </p:txBody>
      </p:sp>
      <p:pic>
        <p:nvPicPr>
          <p:cNvPr id="112" name="Google Shape;112;p20"/>
          <p:cNvPicPr preferRelativeResize="0"/>
          <p:nvPr/>
        </p:nvPicPr>
        <p:blipFill rotWithShape="1">
          <a:blip r:embed="rId3">
            <a:alphaModFix/>
          </a:blip>
          <a:srcRect b="18592" l="5442" r="44853" t="12674"/>
          <a:stretch/>
        </p:blipFill>
        <p:spPr>
          <a:xfrm>
            <a:off x="311700" y="804113"/>
            <a:ext cx="4545149" cy="3535275"/>
          </a:xfrm>
          <a:prstGeom prst="rect">
            <a:avLst/>
          </a:prstGeom>
          <a:noFill/>
          <a:ln>
            <a:noFill/>
          </a:ln>
        </p:spPr>
      </p:pic>
      <p:sp>
        <p:nvSpPr>
          <p:cNvPr id="113" name="Google Shape;113;p20"/>
          <p:cNvSpPr txBox="1"/>
          <p:nvPr/>
        </p:nvSpPr>
        <p:spPr>
          <a:xfrm>
            <a:off x="5007175" y="874050"/>
            <a:ext cx="3911100" cy="3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The AI class is a child to abstractsolver class which is interacting with Minmap class to make next move and in our AI class we implement methods so that abstractsolver AI class can select a next move.</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7" name="Shape 117"/>
        <p:cNvGrpSpPr/>
        <p:nvPr/>
      </p:nvGrpSpPr>
      <p:grpSpPr>
        <a:xfrm>
          <a:off x="0" y="0"/>
          <a:ext cx="0" cy="0"/>
          <a:chOff x="0" y="0"/>
          <a:chExt cx="0" cy="0"/>
        </a:xfrm>
      </p:grpSpPr>
      <p:sp>
        <p:nvSpPr>
          <p:cNvPr id="118" name="Google Shape;118;p21"/>
          <p:cNvSpPr txBox="1"/>
          <p:nvPr>
            <p:ph idx="1" type="subTitle"/>
          </p:nvPr>
        </p:nvSpPr>
        <p:spPr>
          <a:xfrm>
            <a:off x="0" y="4784675"/>
            <a:ext cx="4194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TEAM Members : Morgan, Alex, Rhys, Marc, Huw</a:t>
            </a:r>
            <a:endParaRPr sz="1400"/>
          </a:p>
        </p:txBody>
      </p:sp>
      <p:sp>
        <p:nvSpPr>
          <p:cNvPr id="119" name="Google Shape;119;p21"/>
          <p:cNvSpPr txBox="1"/>
          <p:nvPr/>
        </p:nvSpPr>
        <p:spPr>
          <a:xfrm>
            <a:off x="193700" y="86075"/>
            <a:ext cx="54864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How does makeMove class work:</a:t>
            </a:r>
            <a:endParaRPr/>
          </a:p>
        </p:txBody>
      </p:sp>
      <p:sp>
        <p:nvSpPr>
          <p:cNvPr id="120" name="Google Shape;120;p21"/>
          <p:cNvSpPr txBox="1"/>
          <p:nvPr/>
        </p:nvSpPr>
        <p:spPr>
          <a:xfrm>
            <a:off x="5939775" y="398125"/>
            <a:ext cx="2851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86075" y="4637750"/>
            <a:ext cx="4863600" cy="1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5761025" y="604950"/>
            <a:ext cx="2806500" cy="3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FFFF"/>
                </a:solidFill>
              </a:rPr>
              <a:t>This class would just makeMove from based on decision from getprob and pickASpot to give the Ai to move to the next spot.</a:t>
            </a:r>
            <a:endParaRPr sz="1100">
              <a:solidFill>
                <a:srgbClr val="FFFFFF"/>
              </a:solidFill>
            </a:endParaRPr>
          </a:p>
        </p:txBody>
      </p:sp>
      <p:pic>
        <p:nvPicPr>
          <p:cNvPr id="123" name="Google Shape;123;p21"/>
          <p:cNvPicPr preferRelativeResize="0"/>
          <p:nvPr/>
        </p:nvPicPr>
        <p:blipFill rotWithShape="1">
          <a:blip r:embed="rId3">
            <a:alphaModFix/>
          </a:blip>
          <a:srcRect b="19442" l="4666" r="44164" t="13442"/>
          <a:stretch/>
        </p:blipFill>
        <p:spPr>
          <a:xfrm>
            <a:off x="161175" y="923757"/>
            <a:ext cx="4896874" cy="36312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