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5143500" cx="9144000"/>
  <p:notesSz cx="6858000" cy="9144000"/>
  <p:embeddedFontLst>
    <p:embeddedFont>
      <p:font typeface="Outfit ExtraBold"/>
      <p:bold r:id="rId15"/>
    </p:embeddedFont>
    <p:embeddedFont>
      <p:font typeface="Outfit"/>
      <p:regular r:id="rId16"/>
      <p:bold r:id="rId17"/>
    </p:embeddedFont>
    <p:embeddedFont>
      <p:font typeface="Outfit Medium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2F9C64-6216-4323-AC9F-33A5B9473D84}">
  <a:tblStyle styleId="{812F9C64-6216-4323-AC9F-33A5B9473D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OutfitExtraBold-bold.fntdata"/><Relationship Id="rId14" Type="http://schemas.openxmlformats.org/officeDocument/2006/relationships/slide" Target="slides/slide7.xml"/><Relationship Id="rId17" Type="http://schemas.openxmlformats.org/officeDocument/2006/relationships/font" Target="fonts/Outfit-bold.fntdata"/><Relationship Id="rId16" Type="http://schemas.openxmlformats.org/officeDocument/2006/relationships/font" Target="fonts/Outfit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utfitMedium-bold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OutfitMedium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dfc30639e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3dfc30639e_6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dfc30639e_2_8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3" name="Google Shape;133;g33dfc30639e_2_8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34" name="Google Shape;134;g33dfc30639e_2_80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33dfc30639e_2_8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3dfc30639e_2_80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7" name="Google Shape;137;g33dfc30639e_2_80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619ed724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619ed724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dfc30639e_0_12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6" name="Google Shape;156;g33dfc30639e_0_12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57" name="Google Shape;157;g33dfc30639e_0_12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33dfc30639e_0_12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33dfc30639e_0_12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0" name="Google Shape;160;g33dfc30639e_0_12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dfc30639e_0_13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9" name="Google Shape;169;g33dfc30639e_0_13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70" name="Google Shape;170;g33dfc30639e_0_133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33dfc30639e_0_13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3dfc30639e_0_133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3" name="Google Shape;173;g33dfc30639e_0_13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45eb55d3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45eb55d3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3dfc30639e_0_14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1" name="Google Shape;191;g33dfc30639e_0_14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92" name="Google Shape;192;g33dfc30639e_0_141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33dfc30639e_0_14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3dfc30639e_0_14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5" name="Google Shape;195;g33dfc30639e_0_14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hyperlink" Target="https://docs.google.com/document/d/1RhQwJh2QUuCay4XJHj5Ikxv_0KUC-otH1cIRfd6ZkrA/edit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youtu.be/uTIHtUJe8ek?si=dk67irNVpJqxjaN3" TargetMode="External"/><Relationship Id="rId5" Type="http://schemas.openxmlformats.org/officeDocument/2006/relationships/hyperlink" Target="https://docs.google.com/document/d/1RhQwJh2QUuCay4XJHj5Ikxv_0KUC-otH1cIRfd6ZkrA/edit?tab=t.0#heading=h.yr0w11vacj8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0" name="Google Shape;130;p25"/>
          <p:cNvSpPr txBox="1"/>
          <p:nvPr/>
        </p:nvSpPr>
        <p:spPr>
          <a:xfrm>
            <a:off x="466650" y="1501550"/>
            <a:ext cx="8125800" cy="23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Category Code: </a:t>
            </a:r>
            <a:r>
              <a:rPr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C3</a:t>
            </a:r>
            <a:endParaRPr sz="21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Problem Statement Title:  </a:t>
            </a:r>
            <a:r>
              <a:rPr lang="en" sz="19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FinEase: AI-Powered Autonomous Finance for Small Businesses</a:t>
            </a:r>
            <a:endParaRPr sz="19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Team Name: </a:t>
            </a:r>
            <a:r>
              <a:rPr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Team INSPIRE</a:t>
            </a:r>
            <a:endParaRPr sz="21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lnSpc>
                <a:spcPct val="90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Institute Name: </a:t>
            </a:r>
            <a:r>
              <a:rPr lang="en" sz="19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Vivekanand Education Society’s Institute of Technology</a:t>
            </a:r>
            <a:endParaRPr sz="2200">
              <a:solidFill>
                <a:srgbClr val="CCA677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0" name="Google Shape;140;p26"/>
          <p:cNvSpPr txBox="1"/>
          <p:nvPr/>
        </p:nvSpPr>
        <p:spPr>
          <a:xfrm>
            <a:off x="500575" y="235575"/>
            <a:ext cx="39933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Idea / Approach details </a:t>
            </a:r>
            <a:endParaRPr sz="2600">
              <a:solidFill>
                <a:schemeClr val="dk1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589225" y="1298350"/>
            <a:ext cx="314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Statement: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578700" y="1577325"/>
            <a:ext cx="3751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 businesses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struggle with financial 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tracking,   late payments, and debt risks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tools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AI-driven insights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smarter financial decisions.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513025" y="2547825"/>
            <a:ext cx="314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: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502500" y="2853900"/>
            <a:ext cx="3993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AI-powered financial tracking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real-time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updates.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Automated invoice generation &amp; reminders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(email, WhatsApp, SMS).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Debt risk detection &amp; priority-based payment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suggestions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Predictive cash flow analysis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VectorDB 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&amp; AI.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550" y="1439175"/>
            <a:ext cx="3751500" cy="26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Users (Who will use it?) :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 &amp; Medium Enterprises (SMEs)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Businesses that need automated invoicing and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payment tracking.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Freelancers &amp; Consultants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Individuals               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managing their own finances and payments.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 Enterprises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Companies integrating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with QuickBooks, Xero, or Zoho Books.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Accountants &amp; Financial Advisors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Professionals who manage multiple client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accounts.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/>
          <p:nvPr/>
        </p:nvSpPr>
        <p:spPr>
          <a:xfrm>
            <a:off x="0" y="-7620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51" name="Google Shape;151;p27" title="FinEASE.png"/>
          <p:cNvPicPr preferRelativeResize="0"/>
          <p:nvPr/>
        </p:nvPicPr>
        <p:blipFill rotWithShape="1">
          <a:blip r:embed="rId4">
            <a:alphaModFix/>
          </a:blip>
          <a:srcRect b="18135" l="0" r="0" t="14269"/>
          <a:stretch/>
        </p:blipFill>
        <p:spPr>
          <a:xfrm>
            <a:off x="500575" y="1471167"/>
            <a:ext cx="4348075" cy="293915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/>
        </p:nvSpPr>
        <p:spPr>
          <a:xfrm>
            <a:off x="500575" y="235575"/>
            <a:ext cx="39933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Implemented Features</a:t>
            </a:r>
            <a:endParaRPr sz="2600">
              <a:solidFill>
                <a:schemeClr val="dk1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4563350" y="1070250"/>
            <a:ext cx="3901500" cy="3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Implemented Features :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Automated Invoice Tracking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AI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fetches 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invoices</a:t>
            </a:r>
            <a:r>
              <a:rPr b="1"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accounting tools, extracts key details, 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and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categorizes them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Paid, Due, or Overdue.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Users Retrieval (Overdue, Paid, Unpaid)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Segments users based on payment status, enabling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targeted follow-ups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financial insights.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Automated Reminders (Email)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Sends smart, 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multi-channel reminders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overdue payers, reducing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missed payments and improving cash flow.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Cash Flow Insights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AI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analyzes income and 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expenses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forecasts trends, and provides actionable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financial insights for better decision-making.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/>
          <p:nvPr/>
        </p:nvSpPr>
        <p:spPr>
          <a:xfrm>
            <a:off x="-30875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3" name="Google Shape;163;p28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Innovation &amp; Technologies Used	</a:t>
            </a:r>
            <a:endParaRPr sz="2600">
              <a:solidFill>
                <a:schemeClr val="dk1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</p:txBody>
      </p:sp>
      <p:graphicFrame>
        <p:nvGraphicFramePr>
          <p:cNvPr id="164" name="Google Shape;164;p28"/>
          <p:cNvGraphicFramePr/>
          <p:nvPr/>
        </p:nvGraphicFramePr>
        <p:xfrm>
          <a:off x="658425" y="160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{812F9C64-6216-4323-AC9F-33A5B9473D84}</a:tableStyleId>
              </a:tblPr>
              <a:tblGrid>
                <a:gridCol w="921975"/>
                <a:gridCol w="1400700"/>
                <a:gridCol w="2649650"/>
              </a:tblGrid>
              <a:tr h="52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Traditional Accounting Apps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FinEase 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77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Invoice Tracking 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Manual logging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Automated fetching &amp; overdue detection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77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Reminders 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Basic alerts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Smart multi-channel reminders (SMS, Email, WhatsApp, Slack)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77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Cash Flow Analysis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Manual input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AI-driven financial insights &amp; forecasting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77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Integration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Limited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Seamless sync with QuickBooks, Xero, Zoho Books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55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Autonomy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User-dependent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AI-powered financial assistant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5" name="Google Shape;165;p28"/>
          <p:cNvSpPr txBox="1"/>
          <p:nvPr/>
        </p:nvSpPr>
        <p:spPr>
          <a:xfrm>
            <a:off x="5794400" y="1658975"/>
            <a:ext cx="26040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GenAI Models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GPT-4o for   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AI-powered financial insights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Uptiq AI Workbench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For agent     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creation &amp; workflow automation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 DBs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For data storage and 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transaction tracking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Twilio / Meta API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For SMS,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WhatsApp, and email notifications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Razorpay / PayPal API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For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automated supplier payments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5870600" y="1304075"/>
            <a:ext cx="314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 Stack :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6" name="Google Shape;176;p29"/>
          <p:cNvSpPr txBox="1"/>
          <p:nvPr/>
        </p:nvSpPr>
        <p:spPr>
          <a:xfrm>
            <a:off x="424375" y="311775"/>
            <a:ext cx="8487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Flow Diagram</a:t>
            </a: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/Architecture/Use Case Diagram </a:t>
            </a:r>
            <a:endParaRPr b="1" sz="18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77" name="Google Shape;177;p29" title="Methodologie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400" y="1242075"/>
            <a:ext cx="6291048" cy="353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9"/>
          <p:cNvSpPr txBox="1"/>
          <p:nvPr/>
        </p:nvSpPr>
        <p:spPr>
          <a:xfrm>
            <a:off x="687075" y="1328875"/>
            <a:ext cx="23055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5582675" y="4318850"/>
            <a:ext cx="23055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Documentation: </a:t>
            </a:r>
            <a:r>
              <a:rPr b="1"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Link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aphicFrame>
        <p:nvGraphicFramePr>
          <p:cNvPr id="185" name="Google Shape;185;p30"/>
          <p:cNvGraphicFramePr/>
          <p:nvPr/>
        </p:nvGraphicFramePr>
        <p:xfrm>
          <a:off x="648350" y="172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{812F9C64-6216-4323-AC9F-33A5B9473D84}</a:tableStyleId>
              </a:tblPr>
              <a:tblGrid>
                <a:gridCol w="1711850"/>
                <a:gridCol w="2364875"/>
                <a:gridCol w="3640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Traditional Accounting Apps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FinEase 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Invoice Processing Time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 to 13 days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3 to 4 days , where</a:t>
                      </a: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50% or greater time savings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than manual 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3A3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Between </a:t>
                      </a:r>
                      <a:r>
                        <a:rPr b="1" lang="en" sz="1200">
                          <a:solidFill>
                            <a:srgbClr val="373A3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0.04% to 12%</a:t>
                      </a:r>
                      <a:r>
                        <a:rPr lang="en" sz="1200">
                          <a:solidFill>
                            <a:srgbClr val="373A3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error rate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75% percent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fewer error rates.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 Report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 costings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78.8 - 83%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cost reduction.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Savings 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Approx. ₹110 per invoice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Approx. ₹40 per invoice ,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reduce costs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by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60% to 90%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Cash Flow Forecasting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Approx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72% data is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manually collected so high error rates.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20% improvement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in forecasting accuracy.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Environmental Impact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70%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of paper invoices used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Minimal paper usage (</a:t>
                      </a: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approx. &lt; 10%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6" name="Google Shape;186;p30"/>
          <p:cNvSpPr txBox="1"/>
          <p:nvPr/>
        </p:nvSpPr>
        <p:spPr>
          <a:xfrm>
            <a:off x="511450" y="279075"/>
            <a:ext cx="8487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Demo video Link &amp; Statistics</a:t>
            </a:r>
            <a:endParaRPr b="1" sz="24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87" name="Google Shape;187;p30"/>
          <p:cNvSpPr txBox="1"/>
          <p:nvPr/>
        </p:nvSpPr>
        <p:spPr>
          <a:xfrm>
            <a:off x="714575" y="1305175"/>
            <a:ext cx="2313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Video Link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Link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3459200" y="1305175"/>
            <a:ext cx="2313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CookBook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Link : </a:t>
            </a:r>
            <a:r>
              <a:rPr b="1"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Link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8" name="Google Shape;198;p31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Future Scope</a:t>
            </a:r>
            <a:endParaRPr sz="1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744150" y="1537600"/>
            <a:ext cx="73509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Seamless User Authentication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Enable login via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OAuth (Google, QuickBooks, Xero, etc.)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manual registration for a frictionless onboarding experience.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Voice-Enabled Financial Assistant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Allow users to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 reports, track invoices, and   receive insights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through voice assistants for hands-free convenience.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Customizable Payment Workflows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Businesses can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tailored rules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reminders, follow-ups, and invoice tracking to fit their financial operations.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Automated Payments via Gateways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Integrate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UPI, Stripe, Razorpay, and more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facilitate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direct, automated invoice payments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reduce delays.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