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Outfit ExtraBold"/>
      <p:bold r:id="rId21"/>
    </p:embeddedFont>
    <p:embeddedFont>
      <p:font typeface="Outfit"/>
      <p:regular r:id="rId22"/>
      <p:bold r:id="rId23"/>
    </p:embeddedFont>
    <p:embeddedFont>
      <p:font typeface="Outfit Medium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5020A0-A6BB-47B3-9069-76BFEBEF6979}">
  <a:tblStyle styleId="{7D5020A0-A6BB-47B3-9069-76BFEBEF6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Outfit-regular.fntdata"/><Relationship Id="rId21" Type="http://schemas.openxmlformats.org/officeDocument/2006/relationships/font" Target="fonts/OutfitExtraBold-bold.fntdata"/><Relationship Id="rId24" Type="http://schemas.openxmlformats.org/officeDocument/2006/relationships/font" Target="fonts/OutfitMedium-regular.fntdata"/><Relationship Id="rId23" Type="http://schemas.openxmlformats.org/officeDocument/2006/relationships/font" Target="fonts/Outfi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OutfitMedium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5fcf67f5c_0_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g345fcf67f5c_0_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g345fcf67f5c_0_4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45fcf67f5c_0_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45fcf67f5c_0_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" name="Google Shape;250;g345fcf67f5c_0_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5eb55d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5eb55d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5eb55d3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5eb55d3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9" name="Google Shape;279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2" name="Google Shape;282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fc30639e_2_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3dfc30639e_2_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3dfc30639e_2_8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dfc30639e_2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fc30639e_2_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3dfc30639e_2_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9" name="Google Shape;149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dfc30639e_0_1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g33dfc30639e_0_1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1" name="Google Shape;161;g33dfc30639e_0_1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3dfc30639e_0_1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dfc30639e_0_1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33dfc30639e_0_1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2" name="Google Shape;172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dfc30639e_3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4" name="Google Shape;184;g33dfc30639e_3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5" name="Google Shape;185;g33dfc30639e_3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3dfc30639e_3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dfc30639e_3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8" name="Google Shape;188;g33dfc30639e_3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5fcf67f5c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g345fcf67f5c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2" name="Google Shape;202;g345fcf67f5c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5fcf67f5c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45fcf67f5c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5" name="Google Shape;205;g345fcf67f5c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5fcf67f5c_0_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2" name="Google Shape;212;g345fcf67f5c_0_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3" name="Google Shape;213;g345fcf67f5c_0_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45fcf67f5c_0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5fcf67f5c_0_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g345fcf67f5c_0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5fcf67f5c_0_3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g345fcf67f5c_0_3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0" name="Google Shape;230;g345fcf67f5c_0_3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45fcf67f5c_0_3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5fcf67f5c_0_3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" name="Google Shape;233;g345fcf67f5c_0_3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s://docs.google.com/document/d/1RhQwJh2QUuCay4XJHj5Ikxv_0KUC-otH1cIRfd6ZkrA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C3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  </a:t>
            </a:r>
            <a:r>
              <a:rPr lang="en" sz="19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FinEase: AI-Powered Autonomous Finance for Small Businesses</a:t>
            </a:r>
            <a:endParaRPr sz="19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INSPIRE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34"/>
          <p:cNvSpPr txBox="1"/>
          <p:nvPr/>
        </p:nvSpPr>
        <p:spPr>
          <a:xfrm>
            <a:off x="429000" y="3023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Detailed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Implemented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Features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702750" y="1782825"/>
            <a:ext cx="3670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</a:t>
            </a: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sends email reminders to clients for pending and overdue invoices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reducing delays and ensuring timely payments.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656100" y="13691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. Automated Reminders (Email)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702750" y="2501175"/>
            <a:ext cx="3670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Is Needed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manual follow-ups, minimizes late payments, and improves cash flow management.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376550" y="3287100"/>
            <a:ext cx="4491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Invoice Tracking –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Monitors due dates and payment statuses from integrated accounting systems.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Retrieval: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with overdue or pending payments.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Dispatch –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Sends reminders at predefined intervals until payment is received using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 Node.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00" y="3707913"/>
            <a:ext cx="4208899" cy="10457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69127"/>
            <a:ext cx="4395600" cy="220484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265" name="Google Shape;265;p35"/>
          <p:cNvGraphicFramePr/>
          <p:nvPr/>
        </p:nvGraphicFramePr>
        <p:xfrm>
          <a:off x="713300" y="148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{7D5020A0-A6BB-47B3-9069-76BFEBEF6979}</a:tableStyleId>
              </a:tblPr>
              <a:tblGrid>
                <a:gridCol w="1711850"/>
                <a:gridCol w="2483950"/>
                <a:gridCol w="3521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Traditional Accounting Apps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FinEase 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Invoice Processing Time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 to 13 days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3-4 days , where 50% or greater time savings than manual 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73A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Between 0.04% to 12%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 percent fewer error rates.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 Report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costings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78.8 - 83 % cost reduction.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Savings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Approximately ₹110 per invoice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Approximately ₹40 per invoice ,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reduce costs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by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60% to 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 Forecasting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Approx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72% data is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manually collected so high error rates.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20% improvement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in forecasting accuracy.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Environmental Impact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 of paper invoices used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Minimal paper usage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Google Shape;266;p35"/>
          <p:cNvSpPr txBox="1"/>
          <p:nvPr/>
        </p:nvSpPr>
        <p:spPr>
          <a:xfrm>
            <a:off x="511450" y="2790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Statistics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3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Business Model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654925" y="1576725"/>
            <a:ext cx="7772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Users (Who will use it?)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&amp; Medium Enterprises (SMEs)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Businesses that need automated invoicing and payment tracking.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Freelancers &amp; Consultants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Individuals managing their own finances and payments.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Enterprises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Companies integrating with QuickBooks, Xero, or Zoho Books.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Accountants &amp; Financial Advisors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Professionals who manage multiple client accounts.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654925" y="2930150"/>
            <a:ext cx="7772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Options (How will it grow?)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to Global Markets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Support for multiple currencies &amp; tax systems.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Workflow Automations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Personalized invoice &amp; payment rules for different industries.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Assistants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Voice-based finance tracking 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Partnerships with Banks &amp; FinTechs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Seamless banking integrations for direct payments.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654925" y="3696825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3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744150" y="1537600"/>
            <a:ext cx="735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User Authentication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Enable login via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OAuth (Google, QuickBooks, Xero, etc.)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manual registration for a frictionless onboarding experience.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Voice-Enabled Financial Assistant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Allow users to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reports, track invoices, and   receive insights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voice assistants for hands-free convenience.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 Payment Workflows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Businesses can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tailored rules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reminders, follow-ups, and invoice tracking to fit their financial operations.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Payments via Gateways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Integrate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UPI, Stripe, Razorpay, and more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facilitate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direct, automated invoice payments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reduce delays.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89225" y="1298350"/>
            <a:ext cx="31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78700" y="1577325"/>
            <a:ext cx="37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businesses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struggle with financial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tracking,   late payments, and debt risks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🔹Traditional tools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AI-driven insights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smarter financial decisions.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6" title="FinEASE.png"/>
          <p:cNvPicPr preferRelativeResize="0"/>
          <p:nvPr/>
        </p:nvPicPr>
        <p:blipFill rotWithShape="1">
          <a:blip r:embed="rId4">
            <a:alphaModFix/>
          </a:blip>
          <a:srcRect b="18135" l="0" r="0" t="14269"/>
          <a:stretch/>
        </p:blipFill>
        <p:spPr>
          <a:xfrm>
            <a:off x="4221425" y="1352925"/>
            <a:ext cx="4620526" cy="31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513025" y="2547825"/>
            <a:ext cx="31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02500" y="2853900"/>
            <a:ext cx="399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financial tracking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real-time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updates.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invoice generation &amp; reminders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(email, WhatsApp, SMS).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risk detection &amp; priority-based payment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suggestions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cash flow analysis using VectorDB 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&amp; AI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-30875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658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{7D5020A0-A6BB-47B3-9069-76BFEBEF6979}</a:tableStyleId>
              </a:tblPr>
              <a:tblGrid>
                <a:gridCol w="1524275"/>
                <a:gridCol w="2349500"/>
                <a:gridCol w="412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Traditional Accounting Apps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FinEase 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Invoice Tracking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logging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fetching &amp; overdue detection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Reminders 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alerts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multi-channel reminders (SMS, Email, WhatsApp, Slack)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 Analysis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input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AI-driven financial insights &amp; forecasting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Seamless sync with QuickBooks, Xero, Zoho Books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User-dependent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AI-powered financial assistant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7"/>
          <p:cNvSpPr txBox="1"/>
          <p:nvPr/>
        </p:nvSpPr>
        <p:spPr>
          <a:xfrm>
            <a:off x="658900" y="3853900"/>
            <a:ext cx="71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traditional accounting apps,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FinEase is an AI-powered financial assistant that automates invoice tracking, detects overdue payments, sends smart reminders, and provides cash flow insights—minimizing manual effort.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757650" y="1531225"/>
            <a:ext cx="6263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GenAI Models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GPT-4o for AI-powered financial insights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ReactJS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Uptiq AI Workbench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agent creation &amp; workflow automation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DBs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 data storage and transaction tracking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Twilio / Meta API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For SMS, WhatsApp, and email notifications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Razorpay / PayPal API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automated supplier payments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9" name="Google Shape;179;p29" title="Methodolog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00" y="1242075"/>
            <a:ext cx="6291048" cy="35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687075" y="1328875"/>
            <a:ext cx="2305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5125475" y="4395050"/>
            <a:ext cx="23055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Documentation: </a:t>
            </a:r>
            <a:r>
              <a:rPr b="1"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Link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30"/>
          <p:cNvSpPr txBox="1"/>
          <p:nvPr/>
        </p:nvSpPr>
        <p:spPr>
          <a:xfrm>
            <a:off x="429000" y="3023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 case of Uptiq category  - Your Uptiq Agent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(explain in detail)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92" name="Google Shape;192;p30" title="FinEASE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25" y="1346325"/>
            <a:ext cx="3460050" cy="34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2785800" y="1396250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Organizes and tracks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invoices, ensuring seamless financial management.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2862000" y="2027100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late payments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flags them for quick resolution.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862000" y="2523375"/>
            <a:ext cx="605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notifies users and clients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pending payments via multipl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channels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(Email, Slack,etc)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2862000" y="3131700"/>
            <a:ext cx="605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AI to assess financial health and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cash flow trends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Income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and Expenditure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862000" y="3750975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payment schedules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methods for better financial stability.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2862000" y="4388700"/>
            <a:ext cx="605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recurring supplier payments to improve efficiency and avoid delays.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31"/>
          <p:cNvSpPr txBox="1"/>
          <p:nvPr/>
        </p:nvSpPr>
        <p:spPr>
          <a:xfrm>
            <a:off x="429000" y="3023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Feedback Received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705675" y="1643600"/>
            <a:ext cx="489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feature and providing real statistics.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Ideating Scalable Business plan.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Progressing on next steps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32"/>
          <p:cNvSpPr txBox="1"/>
          <p:nvPr/>
        </p:nvSpPr>
        <p:spPr>
          <a:xfrm>
            <a:off x="429000" y="3023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Detailed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Implemented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Features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722300" y="1709488"/>
            <a:ext cx="365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FinEase automates invoice retrieval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detects overdue payments, and reduces manual effort, ensuring seamless financial operations.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656100" y="12929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utfit"/>
              <a:buAutoNum type="arabicPeriod"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Automated Invoice Tracking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4">
            <a:alphaModFix/>
          </a:blip>
          <a:srcRect b="0" l="5931" r="8231" t="32678"/>
          <a:stretch/>
        </p:blipFill>
        <p:spPr>
          <a:xfrm>
            <a:off x="4614175" y="1216725"/>
            <a:ext cx="4083350" cy="172443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3" name="Google Shape;223;p32"/>
          <p:cNvSpPr txBox="1"/>
          <p:nvPr/>
        </p:nvSpPr>
        <p:spPr>
          <a:xfrm>
            <a:off x="732300" y="2330950"/>
            <a:ext cx="358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Is Needed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manual effort, minimizes errors, prevents overdue payments, and ensures smooth cash flow with timely tracking.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125100" y="2898625"/>
            <a:ext cx="336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to access and configure Invoice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500" y="3252625"/>
            <a:ext cx="3178800" cy="1548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6" name="Google Shape;226;p32"/>
          <p:cNvSpPr txBox="1"/>
          <p:nvPr/>
        </p:nvSpPr>
        <p:spPr>
          <a:xfrm>
            <a:off x="429000" y="3236800"/>
            <a:ext cx="38259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–Connect to Vector Database.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Vector AI extracts due dates, amounts, and vendors.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Structure and verify invoice data.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Categorize &amp; gives downloadable Invoice.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33"/>
          <p:cNvSpPr txBox="1"/>
          <p:nvPr/>
        </p:nvSpPr>
        <p:spPr>
          <a:xfrm>
            <a:off x="429000" y="30232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Detailed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Implemented 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Features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656100" y="1810550"/>
            <a:ext cx="417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</a:t>
            </a: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users based on their payment status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(Paid, Due, Overdue) for streamlined financial monitoring.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656100" y="1251525"/>
            <a:ext cx="3996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2. Group Users </a:t>
            </a: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Retrieval</a:t>
            </a: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(Overdue, Paid and Unpaid)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4">
            <a:alphaModFix/>
          </a:blip>
          <a:srcRect b="6827" l="24206" r="1244" t="22205"/>
          <a:stretch/>
        </p:blipFill>
        <p:spPr>
          <a:xfrm>
            <a:off x="4965125" y="1216475"/>
            <a:ext cx="3739200" cy="200238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0" name="Google Shape;240;p33"/>
          <p:cNvSpPr txBox="1"/>
          <p:nvPr/>
        </p:nvSpPr>
        <p:spPr>
          <a:xfrm>
            <a:off x="656100" y="2443200"/>
            <a:ext cx="4069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Is Needed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businesses </a:t>
            </a: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track outstanding payments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reduce late receivables, and maintain a healthy cash flow.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40400" y="3187125"/>
            <a:ext cx="4340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Data –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Retrieves invoice records from vector db.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&amp; Organize –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 categorizes invoices by status, detecting overdue and unpaid invoices.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 Actions –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Sends automated reminders and updates for pending or overdue payments by integrating to reminder node.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0075" y="3321150"/>
            <a:ext cx="3520849" cy="152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3"/>
          <p:cNvSpPr txBox="1"/>
          <p:nvPr/>
        </p:nvSpPr>
        <p:spPr>
          <a:xfrm>
            <a:off x="5228175" y="4574313"/>
            <a:ext cx="336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structure for Users Retrieval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