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Outfit ExtraBold"/>
      <p:bold r:id="rId14"/>
    </p:embeddedFont>
    <p:embeddedFont>
      <p:font typeface="Outfit"/>
      <p:regular r:id="rId15"/>
      <p:bold r:id="rId16"/>
    </p:embeddedFont>
    <p:embeddedFont>
      <p:font typeface="Lexend Medium"/>
      <p:regular r:id="rId17"/>
      <p:bold r:id="rId18"/>
    </p:embeddedFont>
    <p:embeddedFont>
      <p:font typeface="Outfit Medium"/>
      <p:regular r:id="rId19"/>
      <p:bold r:id="rId20"/>
    </p:embeddedFont>
    <p:embeddedFont>
      <p:font typeface="Lexen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5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utfitMedium-bold.fntdata"/><Relationship Id="rId11" Type="http://schemas.openxmlformats.org/officeDocument/2006/relationships/slide" Target="slides/slide5.xml"/><Relationship Id="rId22" Type="http://schemas.openxmlformats.org/officeDocument/2006/relationships/font" Target="fonts/Lexend-bold.fntdata"/><Relationship Id="rId10" Type="http://schemas.openxmlformats.org/officeDocument/2006/relationships/slide" Target="slides/slide4.xml"/><Relationship Id="rId21" Type="http://schemas.openxmlformats.org/officeDocument/2006/relationships/font" Target="fonts/Lexen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utfit-regular.fntdata"/><Relationship Id="rId14" Type="http://schemas.openxmlformats.org/officeDocument/2006/relationships/font" Target="fonts/OutfitExtraBold-bold.fntdata"/><Relationship Id="rId17" Type="http://schemas.openxmlformats.org/officeDocument/2006/relationships/font" Target="fonts/LexendMedium-regular.fntdata"/><Relationship Id="rId16" Type="http://schemas.openxmlformats.org/officeDocument/2006/relationships/font" Target="fonts/Outfit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OutfitMedium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exend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dfc30639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3dfc30639e_6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dfc30639e_2_8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3" name="Google Shape;133;g33dfc30639e_2_8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34" name="Google Shape;134;g33dfc30639e_2_80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3dfc30639e_2_8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3dfc30639e_2_8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7" name="Google Shape;137;g33dfc30639e_2_8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dfc30639e_0_12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6" name="Google Shape;146;g33dfc30639e_0_12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7" name="Google Shape;147;g33dfc30639e_0_12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33dfc30639e_0_12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3dfc30639e_0_12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0" name="Google Shape;150;g33dfc30639e_0_12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dfc30639e_0_14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7" name="Google Shape;157;g33dfc30639e_0_14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58" name="Google Shape;158;g33dfc30639e_0_14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3dfc30639e_0_14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3dfc30639e_0_14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1" name="Google Shape;161;g33dfc30639e_0_14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dfc30639e_0_13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9" name="Google Shape;169;g33dfc30639e_0_13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70" name="Google Shape;170;g33dfc30639e_0_133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33dfc30639e_0_13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3dfc30639e_0_13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3" name="Google Shape;173;g33dfc30639e_0_13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dfc30639e_3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0" name="Google Shape;180;g33dfc30639e_3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81" name="Google Shape;181;g33dfc30639e_3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33dfc30639e_3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3dfc30639e_3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4" name="Google Shape;184;g33dfc30639e_3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dfc30639e_0_14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2" name="Google Shape;192;g33dfc30639e_0_14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93" name="Google Shape;193;g33dfc30639e_0_14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33dfc30639e_0_14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33dfc30639e_0_14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6" name="Google Shape;196;g33dfc30639e_0_14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hyperlink" Target="https://drive.google.com/file/d/1pOLgqOYqLIoBvi1AHvp5_e0LgIYKYn0x/view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0" name="Google Shape;130;p25"/>
          <p:cNvSpPr txBox="1"/>
          <p:nvPr/>
        </p:nvSpPr>
        <p:spPr>
          <a:xfrm>
            <a:off x="466650" y="1501550"/>
            <a:ext cx="81258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Category Code: </a:t>
            </a:r>
            <a:r>
              <a:rPr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C5</a:t>
            </a:r>
            <a:endParaRPr sz="21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Problem Statement Title: </a:t>
            </a: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InvestWise AI:</a:t>
            </a:r>
            <a:r>
              <a:rPr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Intelligent Wealth Creation Platform</a:t>
            </a:r>
            <a:r>
              <a:rPr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(Investment &amp; Stock Market Insights )</a:t>
            </a:r>
            <a:endParaRPr sz="21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Team Name: </a:t>
            </a:r>
            <a:r>
              <a:rPr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EPIC BYTES</a:t>
            </a:r>
            <a:endParaRPr sz="21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lnSpc>
                <a:spcPct val="9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Institute Name: </a:t>
            </a:r>
            <a:r>
              <a:rPr lang="en" sz="19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Vivekanand Education Society’s Institute of Technology</a:t>
            </a:r>
            <a:endParaRPr sz="2200">
              <a:solidFill>
                <a:srgbClr val="CCA677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>
            <a:off x="-30875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26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Idea / Approach details (&amp; implemented features) </a:t>
            </a:r>
            <a:endParaRPr sz="2600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1" name="Google Shape;141;p26" title="Syrus Hackath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75" y="1208750"/>
            <a:ext cx="7342351" cy="3644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-574150" y="776425"/>
            <a:ext cx="626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5602400" y="1254875"/>
            <a:ext cx="29793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Uptiq Implementation Link:</a:t>
            </a:r>
            <a:endParaRPr sz="16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exend Medium"/>
                <a:ea typeface="Lexend Medium"/>
                <a:cs typeface="Lexend Medium"/>
                <a:sym typeface="Lexend Medium"/>
                <a:hlinkClick r:id="rId5"/>
              </a:rPr>
              <a:t>Link</a:t>
            </a:r>
            <a:endParaRPr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3" name="Google Shape;153;p27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Innovation (Showstopper)</a:t>
            </a:r>
            <a:endParaRPr sz="2600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pic>
        <p:nvPicPr>
          <p:cNvPr id="154" name="Google Shape;154;p27" title="Innova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300" y="1237575"/>
            <a:ext cx="7656477" cy="364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4" name="Google Shape;164;p28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Tech Stack</a:t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2756200" y="1636500"/>
            <a:ext cx="13164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8" title="Tech Stack (2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9775" y="1295225"/>
            <a:ext cx="5354224" cy="35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29"/>
          <p:cNvSpPr txBox="1"/>
          <p:nvPr/>
        </p:nvSpPr>
        <p:spPr>
          <a:xfrm>
            <a:off x="424375" y="311775"/>
            <a:ext cx="848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Implementation/Prototype/Use Case Diagram </a:t>
            </a:r>
            <a:r>
              <a:rPr b="1" lang="en" sz="17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(screenshots)</a:t>
            </a: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endParaRPr b="1"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77" name="Google Shape;177;p29" title="Use Cas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300" y="1068100"/>
            <a:ext cx="7782976" cy="38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7" name="Google Shape;187;p30"/>
          <p:cNvSpPr txBox="1"/>
          <p:nvPr/>
        </p:nvSpPr>
        <p:spPr>
          <a:xfrm>
            <a:off x="424375" y="311775"/>
            <a:ext cx="848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In case of Uptiq category  - Your Uptiq Agent </a:t>
            </a:r>
            <a:r>
              <a:rPr b="1" lang="en" sz="17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(explain in detail)</a:t>
            </a: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endParaRPr b="1"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5283250" y="1382975"/>
            <a:ext cx="3409500" cy="2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UPTIQ RAG Model Features</a:t>
            </a:r>
            <a:endParaRPr b="1"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8575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Char char="❖"/>
            </a:pPr>
            <a:r>
              <a:rPr b="1"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Personalized Summaries</a:t>
            </a:r>
            <a:endParaRPr b="1"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857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Char char="➢"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Generate daily/weekly portfolio performance reports.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857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Char char="➢"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Provide contextual market insights.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857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Char char="➢"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Adapt reports based on user preferences.</a:t>
            </a:r>
            <a:b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857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Char char="❖"/>
            </a:pPr>
            <a:r>
              <a:rPr b="1"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Beginner Support Chatbot</a:t>
            </a:r>
            <a:endParaRPr b="1"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857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Char char="➢"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Deploy conversational </a:t>
            </a:r>
            <a:r>
              <a:rPr b="1"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AI using LLMs.</a:t>
            </a:r>
            <a:endParaRPr b="1"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857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Char char="➢"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Provide guided financial advice.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857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Char char="➢"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Generate adaptive responses based on user queries.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619175" y="1287150"/>
            <a:ext cx="47616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UPTIQ Platform Features</a:t>
            </a:r>
            <a:endParaRPr b="1"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8575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Char char="❖"/>
            </a:pPr>
            <a:r>
              <a:rPr b="1"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Sentiment Analysis</a:t>
            </a:r>
            <a:endParaRPr b="1"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857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Char char="➢"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Scans financial news and social media with BERT/RoBERTa.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857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Char char="➢"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Tracks trends, updates sentiment, and suggests stocks using </a:t>
            </a:r>
            <a:r>
              <a:rPr b="1"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UPTIQ Agentic AI.</a:t>
            </a:r>
            <a:endParaRPr b="1"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857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Char char="❖"/>
            </a:pPr>
            <a:r>
              <a:rPr b="1"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Goal-Based Planning</a:t>
            </a:r>
            <a:endParaRPr b="1"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857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Char char="➢"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Accesses market data via Model Hub.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857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Char char="➢"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Creates financial plans (e.g., $500/month for a $100k house).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Offers guidance using </a:t>
            </a:r>
            <a:r>
              <a:rPr b="1"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UPTIQ RAG Model.</a:t>
            </a:r>
            <a:endParaRPr b="1"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857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Char char="❖"/>
            </a:pPr>
            <a:r>
              <a:rPr b="1"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Smart Rebalancer</a:t>
            </a:r>
            <a:endParaRPr b="1"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857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Char char="➢"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Assesses market volatility with LSTMs.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857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Char char="➢"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Adjusts assets (e.g., reduce tech by 5%).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857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Char char="➢"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Ensures trust using </a:t>
            </a:r>
            <a:r>
              <a:rPr b="1"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UPTIQ Agentic AI.</a:t>
            </a:r>
            <a:endParaRPr b="1"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857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Char char="❖"/>
            </a:pPr>
            <a:r>
              <a:rPr b="1"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Behavioral Analysis</a:t>
            </a:r>
            <a:endParaRPr b="1"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857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Char char="➢"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Evaluates trading habits and updates clusters with K-Means.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857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Char char="➢"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Recommends stock picks (e.g., TSLA) via </a:t>
            </a:r>
            <a:r>
              <a:rPr b="1"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UPTIQ Agentic AI.</a:t>
            </a:r>
            <a:endParaRPr b="1"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857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Char char="❖"/>
            </a:pPr>
            <a:r>
              <a:rPr b="1"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Investment Assistant</a:t>
            </a:r>
            <a:endParaRPr b="1"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857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Char char="➢"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Gathers data via </a:t>
            </a:r>
            <a:r>
              <a:rPr b="1"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Alpha Vantage/XGBoost.</a:t>
            </a:r>
            <a:endParaRPr b="1"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857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Char char="➢"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Customizes stock recommendations and adds market context.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Provides insights using </a:t>
            </a:r>
            <a:r>
              <a:rPr b="1"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UPTIQ RAG Model.</a:t>
            </a:r>
            <a:endParaRPr b="1"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9" name="Google Shape;199;p31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Future Objectives</a:t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652975" y="1239675"/>
            <a:ext cx="8081100" cy="3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Expand Data Sources Globally</a:t>
            </a:r>
            <a:b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Integrate international market data using APIs like Quandl and FRED for diversified insights.</a:t>
            </a:r>
            <a:b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Enhance AI Model Accuracy</a:t>
            </a:r>
            <a:b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Improve prediction reliability with explainable AI using advanced models like XGBoost and LSTMs.</a:t>
            </a:r>
            <a:b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Support Diverse Asset Classes</a:t>
            </a:r>
            <a:b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Enable investments in cryptocurrencies, REITs, and commodities for comprehensive portfolio management.</a:t>
            </a:r>
            <a:b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Hyper-Personalize User Experience</a:t>
            </a:r>
            <a:b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Offer AI-driven dashboards tailored to individual goals and risk profiles, adding gamified challenges for engagement.</a:t>
            </a:r>
            <a:b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Implement Real-Time Stress Testing</a:t>
            </a:r>
            <a:b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Simulate market shocks and economic scenarios to provide proactive risk management strategies.</a:t>
            </a:r>
            <a:b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Introduce AI-Driven Tax Optimization</a:t>
            </a:r>
            <a:b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Analyze gains using tax data APIs and recommend tax-efficient strategies to maximize user savings.</a:t>
            </a:r>
            <a:b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b="1"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