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utfit ExtraBold"/>
      <p:bold r:id="rId14"/>
    </p:embeddedFont>
    <p:embeddedFont>
      <p:font typeface="Outfit"/>
      <p:regular r:id="rId15"/>
      <p:bold r:id="rId16"/>
    </p:embeddedFont>
    <p:embeddedFont>
      <p:font typeface="Outfit Medium"/>
      <p:regular r:id="rId17"/>
      <p:bold r:id="rId18"/>
    </p:embeddedFont>
    <p:embeddedFont>
      <p:font typeface="Lexe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utfit-regular.fntdata"/><Relationship Id="rId14" Type="http://schemas.openxmlformats.org/officeDocument/2006/relationships/font" Target="fonts/OutfitExtraBold-bold.fntdata"/><Relationship Id="rId17" Type="http://schemas.openxmlformats.org/officeDocument/2006/relationships/font" Target="fonts/OutfitMedium-regular.fntdata"/><Relationship Id="rId16" Type="http://schemas.openxmlformats.org/officeDocument/2006/relationships/font" Target="fonts/Outfi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exen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utfit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fc30639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dfc30639e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5d264edb0_0_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345d264edb0_0_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4" name="Google Shape;134;g345d264edb0_0_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45d264edb0_0_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45d264edb0_0_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g345d264edb0_0_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dfc30639e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7" name="Google Shape;147;g33dfc30639e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8" name="Google Shape;148;g33dfc30639e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3dfc30639e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3dfc30639e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g33dfc30639e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5d264edb0_0_5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g345d264edb0_0_5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0" name="Google Shape;160;g345d264edb0_0_5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5d264edb0_0_5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5d264edb0_0_5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3" name="Google Shape;163;g345d264edb0_0_5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5d264edb0_0_7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g345d264edb0_0_7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1" name="Google Shape;171;g345d264edb0_0_7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45d264edb0_0_7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45d264edb0_0_7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g345d264edb0_0_7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dfc30639e_0_1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" name="Google Shape;181;g33dfc30639e_0_1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2" name="Google Shape;182;g33dfc30639e_0_13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3dfc30639e_0_1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3dfc30639e_0_1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g33dfc30639e_0_1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dfc30639e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g33dfc30639e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5" name="Google Shape;195;g33dfc30639e_0_1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3dfc30639e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3dfc30639e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8" name="Google Shape;198;g33dfc30639e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466650" y="1501550"/>
            <a:ext cx="81258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C5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Title:</a:t>
            </a:r>
            <a:r>
              <a:rPr b="1" lang="en" sz="2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AI-Powered Investment &amp; Trading Assistant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T-bits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Name: </a:t>
            </a: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sz="2200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(&amp; implemented features) 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770025" y="1359475"/>
            <a:ext cx="64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41875" y="1435675"/>
            <a:ext cx="39036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Problem Statement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Retail investors lack personalized guidance and real-time insights.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Evaluating strategies and analyzing sentiment requires expertise, leading to poor decisions.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41425" y="2930275"/>
            <a:ext cx="40305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Solution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AI-powered assistant integrates goal-based planning, strategy evaluation, sentiment analysis, and simulated trading.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Uses UPTIQ Console to automate financial decisions and provide personalized recommendations.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44" name="Google Shape;144;p26" title="Introduction AI-powered assistant integrates goal-based planning, strategy evaluation, sentiment analysis, and simulated trading. Uses UPTIQ Console to automate financial decisions and provide per (2).png"/>
          <p:cNvPicPr preferRelativeResize="0"/>
          <p:nvPr/>
        </p:nvPicPr>
        <p:blipFill rotWithShape="1">
          <a:blip r:embed="rId4">
            <a:alphaModFix/>
          </a:blip>
          <a:srcRect b="-799" l="15032" r="32369" t="14815"/>
          <a:stretch/>
        </p:blipFill>
        <p:spPr>
          <a:xfrm>
            <a:off x="4343025" y="1127668"/>
            <a:ext cx="4493726" cy="413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2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(Showstopper)/ Use Case Diagram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pic>
        <p:nvPicPr>
          <p:cNvPr id="155" name="Google Shape;155;p27" title="Introduction AI-powered assistant integrates goal-based planning, strategy evaluation, sentiment analysis, and simulated trading. Uses UPTIQ Console to automate financial decisions and provide per.png"/>
          <p:cNvPicPr preferRelativeResize="0"/>
          <p:nvPr/>
        </p:nvPicPr>
        <p:blipFill rotWithShape="1">
          <a:blip r:embed="rId4">
            <a:alphaModFix/>
          </a:blip>
          <a:srcRect b="15567" l="20045" r="18427" t="27092"/>
          <a:stretch/>
        </p:blipFill>
        <p:spPr>
          <a:xfrm>
            <a:off x="520475" y="1508150"/>
            <a:ext cx="4219051" cy="3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225" y="1628650"/>
            <a:ext cx="3780301" cy="2860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28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4">
            <a:alphaModFix/>
          </a:blip>
          <a:srcRect b="0" l="0" r="0" t="19159"/>
          <a:stretch/>
        </p:blipFill>
        <p:spPr>
          <a:xfrm>
            <a:off x="0" y="987325"/>
            <a:ext cx="9144000" cy="41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29"/>
          <p:cNvSpPr txBox="1"/>
          <p:nvPr/>
        </p:nvSpPr>
        <p:spPr>
          <a:xfrm>
            <a:off x="424375" y="311775"/>
            <a:ext cx="9579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1951" t="0"/>
          <a:stretch/>
        </p:blipFill>
        <p:spPr>
          <a:xfrm>
            <a:off x="1300500" y="1372875"/>
            <a:ext cx="6433400" cy="33302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30"/>
          <p:cNvSpPr txBox="1"/>
          <p:nvPr/>
        </p:nvSpPr>
        <p:spPr>
          <a:xfrm>
            <a:off x="424375" y="311775"/>
            <a:ext cx="9064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 case of Uptiq category - Your Uptiq Agent (explain in detail)</a:t>
            </a:r>
            <a:endParaRPr b="1" sz="23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612625" y="3799675"/>
            <a:ext cx="3265200" cy="905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User Input:</a:t>
            </a:r>
            <a:r>
              <a:rPr lang="en" sz="1100">
                <a:solidFill>
                  <a:schemeClr val="dk1"/>
                </a:solidFill>
              </a:rPr>
              <a:t> Goal, amount, duration, and risk.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AI Recommendation:</a:t>
            </a:r>
            <a:r>
              <a:rPr lang="en" sz="1100">
                <a:solidFill>
                  <a:schemeClr val="dk1"/>
                </a:solidFill>
              </a:rPr>
              <a:t> Asset allocation with future value.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User Choice:</a:t>
            </a:r>
            <a:r>
              <a:rPr lang="en" sz="1100">
                <a:solidFill>
                  <a:schemeClr val="dk1"/>
                </a:solidFill>
              </a:rPr>
              <a:t> Accept or modify.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0" title="WhatsApp Image 2025-03-28 at 11.50.01 AM.jpeg"/>
          <p:cNvPicPr preferRelativeResize="0"/>
          <p:nvPr/>
        </p:nvPicPr>
        <p:blipFill rotWithShape="1">
          <a:blip r:embed="rId4">
            <a:alphaModFix/>
          </a:blip>
          <a:srcRect b="0" l="0" r="0" t="12226"/>
          <a:stretch/>
        </p:blipFill>
        <p:spPr>
          <a:xfrm>
            <a:off x="612625" y="1502350"/>
            <a:ext cx="8059450" cy="2122125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0"/>
          <p:cNvSpPr/>
          <p:nvPr/>
        </p:nvSpPr>
        <p:spPr>
          <a:xfrm>
            <a:off x="4162900" y="3799675"/>
            <a:ext cx="3446400" cy="905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Confirmation:</a:t>
            </a:r>
            <a:r>
              <a:rPr lang="en" sz="1100">
                <a:solidFill>
                  <a:schemeClr val="dk1"/>
                </a:solidFill>
              </a:rPr>
              <a:t> Confirms or stores portfolio.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Modification:</a:t>
            </a:r>
            <a:r>
              <a:rPr lang="en" sz="1100">
                <a:solidFill>
                  <a:schemeClr val="dk1"/>
                </a:solidFill>
              </a:rPr>
              <a:t> AI re-evaluates custom allocation.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Final Confirmation:</a:t>
            </a:r>
            <a:r>
              <a:rPr lang="en" sz="1100">
                <a:solidFill>
                  <a:schemeClr val="dk1"/>
                </a:solidFill>
              </a:rPr>
              <a:t> Displays and confirms updated portfolio.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31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500575" y="1483250"/>
            <a:ext cx="76941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Improve AI Accuracy</a:t>
            </a:r>
            <a:r>
              <a:rPr lang="en">
                <a:solidFill>
                  <a:schemeClr val="dk1"/>
                </a:solidFill>
              </a:rPr>
              <a:t> – Integrate deep learning to detect patterns, e.g., </a:t>
            </a:r>
            <a:r>
              <a:rPr b="1" lang="en">
                <a:solidFill>
                  <a:schemeClr val="dk1"/>
                </a:solidFill>
              </a:rPr>
              <a:t>Tesla stock surging after earnings reports</a:t>
            </a:r>
            <a:r>
              <a:rPr lang="en">
                <a:solidFill>
                  <a:schemeClr val="dk1"/>
                </a:solidFill>
              </a:rPr>
              <a:t>, for better predictions.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Multi-Asset Support</a:t>
            </a:r>
            <a:r>
              <a:rPr lang="en">
                <a:solidFill>
                  <a:schemeClr val="dk1"/>
                </a:solidFill>
              </a:rPr>
              <a:t> – Expand analysis to </a:t>
            </a:r>
            <a:r>
              <a:rPr b="1" lang="en">
                <a:solidFill>
                  <a:schemeClr val="dk1"/>
                </a:solidFill>
              </a:rPr>
              <a:t>crypto (Bitcoin trends), ETFs (S&amp;P 500), and commodities (Gold price shifts)</a:t>
            </a:r>
            <a:r>
              <a:rPr lang="en">
                <a:solidFill>
                  <a:schemeClr val="dk1"/>
                </a:solidFill>
              </a:rPr>
              <a:t> for diversified insights.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Real-Time Risk Alerts</a:t>
            </a:r>
            <a:r>
              <a:rPr lang="en">
                <a:solidFill>
                  <a:schemeClr val="dk1"/>
                </a:solidFill>
              </a:rPr>
              <a:t> – AI detects sudden </a:t>
            </a:r>
            <a:r>
              <a:rPr b="1" lang="en">
                <a:solidFill>
                  <a:schemeClr val="dk1"/>
                </a:solidFill>
              </a:rPr>
              <a:t>Nvidia stock drops (e.g., 5% in pre-market)</a:t>
            </a:r>
            <a:r>
              <a:rPr lang="en">
                <a:solidFill>
                  <a:schemeClr val="dk1"/>
                </a:solidFill>
              </a:rPr>
              <a:t> and alerts users instantly.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Personalized Strategies</a:t>
            </a:r>
            <a:r>
              <a:rPr lang="en">
                <a:solidFill>
                  <a:schemeClr val="dk1"/>
                </a:solidFill>
              </a:rPr>
              <a:t> – AI adapts; e.g., if a user prefers </a:t>
            </a:r>
            <a:r>
              <a:rPr b="1" lang="en">
                <a:solidFill>
                  <a:schemeClr val="dk1"/>
                </a:solidFill>
              </a:rPr>
              <a:t>low-risk dividend stocks</a:t>
            </a:r>
            <a:r>
              <a:rPr lang="en">
                <a:solidFill>
                  <a:schemeClr val="dk1"/>
                </a:solidFill>
              </a:rPr>
              <a:t>, it suggests </a:t>
            </a:r>
            <a:r>
              <a:rPr b="1" lang="en">
                <a:solidFill>
                  <a:schemeClr val="dk1"/>
                </a:solidFill>
              </a:rPr>
              <a:t>Coca-Cola over Tesla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