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</p:sldIdLst>
  <p:sldSz cy="5143500" cx="9144000"/>
  <p:notesSz cx="6858000" cy="9144000"/>
  <p:embeddedFontLst>
    <p:embeddedFont>
      <p:font typeface="Outfit ExtraBold"/>
      <p:bold r:id="rId41"/>
    </p:embeddedFont>
    <p:embeddedFont>
      <p:font typeface="Outfit"/>
      <p:regular r:id="rId42"/>
      <p:bold r:id="rId43"/>
    </p:embeddedFont>
    <p:embeddedFont>
      <p:font typeface="Outfit Medium"/>
      <p:regular r:id="rId44"/>
      <p:bold r:id="rId45"/>
    </p:embeddedFont>
    <p:embeddedFont>
      <p:font typeface="Outfit SemiBold"/>
      <p:regular r:id="rId46"/>
      <p:bold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0E6557B-1461-406A-837B-5E8C67CC66C5}">
  <a:tblStyle styleId="{70E6557B-1461-406A-837B-5E8C67CC66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20" Type="http://schemas.openxmlformats.org/officeDocument/2006/relationships/slide" Target="slides/slide13.xml"/><Relationship Id="rId42" Type="http://schemas.openxmlformats.org/officeDocument/2006/relationships/font" Target="fonts/Outfit-regular.fntdata"/><Relationship Id="rId41" Type="http://schemas.openxmlformats.org/officeDocument/2006/relationships/font" Target="fonts/OutfitExtraBold-bold.fntdata"/><Relationship Id="rId22" Type="http://schemas.openxmlformats.org/officeDocument/2006/relationships/slide" Target="slides/slide15.xml"/><Relationship Id="rId44" Type="http://schemas.openxmlformats.org/officeDocument/2006/relationships/font" Target="fonts/OutfitMedium-regular.fntdata"/><Relationship Id="rId21" Type="http://schemas.openxmlformats.org/officeDocument/2006/relationships/slide" Target="slides/slide14.xml"/><Relationship Id="rId43" Type="http://schemas.openxmlformats.org/officeDocument/2006/relationships/font" Target="fonts/Outfit-bold.fntdata"/><Relationship Id="rId24" Type="http://schemas.openxmlformats.org/officeDocument/2006/relationships/slide" Target="slides/slide17.xml"/><Relationship Id="rId46" Type="http://schemas.openxmlformats.org/officeDocument/2006/relationships/font" Target="fonts/OutfitSemiBold-regular.fntdata"/><Relationship Id="rId23" Type="http://schemas.openxmlformats.org/officeDocument/2006/relationships/slide" Target="slides/slide16.xml"/><Relationship Id="rId45" Type="http://schemas.openxmlformats.org/officeDocument/2006/relationships/font" Target="fonts/OutfitMedium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47" Type="http://schemas.openxmlformats.org/officeDocument/2006/relationships/font" Target="fonts/OutfitSemiBold-bold.fnt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3dfc30639e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33dfc30639e_6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45d2643c59_1_23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22" name="Google Shape;222;g345d2643c59_1_23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23" name="Google Shape;223;g345d2643c59_1_231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345d2643c59_1_231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345d2643c59_1_231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26" name="Google Shape;226;g345d2643c59_1_231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45d2643c59_3_9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33" name="Google Shape;233;g345d2643c59_3_9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34" name="Google Shape;234;g345d2643c59_3_95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345d2643c59_3_95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345d2643c59_3_95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37" name="Google Shape;237;g345d2643c59_3_95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45d2643c59_3_129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44" name="Google Shape;244;g345d2643c59_3_129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45" name="Google Shape;245;g345d2643c59_3_129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g345d2643c59_3_129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g345d2643c59_3_129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48" name="Google Shape;248;g345d2643c59_3_129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45d2643c59_1_25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55" name="Google Shape;255;g345d2643c59_1_25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56" name="Google Shape;256;g345d2643c59_1_255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g345d2643c59_1_255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345d2643c59_1_255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59" name="Google Shape;259;g345d2643c59_1_255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45d2643c59_1_28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66" name="Google Shape;266;g345d2643c59_1_280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67" name="Google Shape;267;g345d2643c59_1_280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g345d2643c59_1_280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345d2643c59_1_280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70" name="Google Shape;270;g345d2643c59_1_280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3dfc30639e_0_12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77" name="Google Shape;277;g33dfc30639e_0_12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78" name="Google Shape;278;g33dfc30639e_0_125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g33dfc30639e_0_125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33dfc30639e_0_125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81" name="Google Shape;281;g33dfc30639e_0_125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45d2643c59_1_5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88" name="Google Shape;288;g345d2643c59_1_50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89" name="Google Shape;289;g345d2643c59_1_50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g345d2643c59_1_50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345d2643c59_1_50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92" name="Google Shape;292;g345d2643c59_1_50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45d2643c59_1_6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99" name="Google Shape;299;g345d2643c59_1_60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300" name="Google Shape;300;g345d2643c59_1_60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g345d2643c59_1_60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345d2643c59_1_60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03" name="Google Shape;303;g345d2643c59_1_60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45d2643c59_1_7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10" name="Google Shape;310;g345d2643c59_1_70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311" name="Google Shape;311;g345d2643c59_1_70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g345d2643c59_1_70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345d2643c59_1_70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14" name="Google Shape;314;g345d2643c59_1_70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45d2643c59_1_84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21" name="Google Shape;321;g345d2643c59_1_84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322" name="Google Shape;322;g345d2643c59_1_84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g345d2643c59_1_84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g345d2643c59_1_84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25" name="Google Shape;325;g345d2643c59_1_84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45d2643c59_3_66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33" name="Google Shape;133;g345d2643c59_3_66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34" name="Google Shape;134;g345d2643c59_3_66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345d2643c59_3_66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345d2643c59_3_66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37" name="Google Shape;137;g345d2643c59_3_66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45d2643c59_3_86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32" name="Google Shape;332;g345d2643c59_3_86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333" name="Google Shape;333;g345d2643c59_3_86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g345d2643c59_3_86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g345d2643c59_3_86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36" name="Google Shape;336;g345d2643c59_3_86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45d2643c59_3_77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43" name="Google Shape;343;g345d2643c59_3_77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344" name="Google Shape;344;g345d2643c59_3_77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g345d2643c59_3_77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g345d2643c59_3_77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47" name="Google Shape;347;g345d2643c59_3_77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45d2643c59_1_109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54" name="Google Shape;354;g345d2643c59_1_109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355" name="Google Shape;355;g345d2643c59_1_109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g345d2643c59_1_109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g345d2643c59_1_109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58" name="Google Shape;358;g345d2643c59_1_109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45d2643c59_3_14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65" name="Google Shape;365;g345d2643c59_3_14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366" name="Google Shape;366;g345d2643c59_3_14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g345d2643c59_3_14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g345d2643c59_3_14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69" name="Google Shape;369;g345d2643c59_3_14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3dfc30639e_0_133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86" name="Google Shape;386;g33dfc30639e_0_133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387" name="Google Shape;387;g33dfc30639e_0_133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g33dfc30639e_0_133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g33dfc30639e_0_133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90" name="Google Shape;390;g33dfc30639e_0_133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45d2643c59_3_10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06" name="Google Shape;406;g345d2643c59_3_10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407" name="Google Shape;407;g345d2643c59_3_105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8" name="Google Shape;408;g345d2643c59_3_105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g345d2643c59_3_105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10" name="Google Shape;410;g345d2643c59_3_105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45d2643c59_0_1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17" name="Google Shape;417;g345d2643c59_0_10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418" name="Google Shape;418;g345d2643c59_0_10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9" name="Google Shape;419;g345d2643c59_0_10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g345d2643c59_0_10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21" name="Google Shape;421;g345d2643c59_0_10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45d2643c59_3_11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32" name="Google Shape;432;g345d2643c59_3_11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433" name="Google Shape;433;g345d2643c59_3_115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4" name="Google Shape;434;g345d2643c59_3_115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g345d2643c59_3_115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36" name="Google Shape;436;g345d2643c59_3_115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45d2643c59_3_153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46" name="Google Shape;446;g345d2643c59_3_153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447" name="Google Shape;447;g345d2643c59_3_153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8" name="Google Shape;448;g345d2643c59_3_153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g345d2643c59_3_153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50" name="Google Shape;450;g345d2643c59_3_153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3dfc30639e_0_14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58" name="Google Shape;458;g33dfc30639e_0_14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459" name="Google Shape;459;g33dfc30639e_0_141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0" name="Google Shape;460;g33dfc30639e_0_141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g33dfc30639e_0_141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62" name="Google Shape;462;g33dfc30639e_0_141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5d2643c59_3_46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44" name="Google Shape;144;g345d2643c59_3_46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45" name="Google Shape;145;g345d2643c59_3_46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345d2643c59_3_46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345d2643c59_3_46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48" name="Google Shape;148;g345d2643c59_3_46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345d2643c59_1_122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69" name="Google Shape;469;g345d2643c59_1_122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470" name="Google Shape;470;g345d2643c59_1_122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1" name="Google Shape;471;g345d2643c59_1_122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g345d2643c59_1_122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73" name="Google Shape;473;g345d2643c59_1_122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345d2643c59_1_132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80" name="Google Shape;480;g345d2643c59_1_132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481" name="Google Shape;481;g345d2643c59_1_132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2" name="Google Shape;482;g345d2643c59_1_132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g345d2643c59_1_132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84" name="Google Shape;484;g345d2643c59_1_132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45d2643c59_1_143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91" name="Google Shape;491;g345d2643c59_1_143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492" name="Google Shape;492;g345d2643c59_1_143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3" name="Google Shape;493;g345d2643c59_1_143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g345d2643c59_1_143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95" name="Google Shape;495;g345d2643c59_1_143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345d2643c59_1_15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02" name="Google Shape;502;g345d2643c59_1_15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503" name="Google Shape;503;g345d2643c59_1_155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4" name="Google Shape;504;g345d2643c59_1_155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g345d2643c59_1_155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06" name="Google Shape;506;g345d2643c59_1_155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45d2643c59_3_56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55" name="Google Shape;155;g345d2643c59_3_56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56" name="Google Shape;156;g345d2643c59_3_56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345d2643c59_3_56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345d2643c59_3_56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59" name="Google Shape;159;g345d2643c59_3_56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5d2643c59_3_34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66" name="Google Shape;166;g345d2643c59_3_34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67" name="Google Shape;167;g345d2643c59_3_34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345d2643c59_3_34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345d2643c59_3_34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70" name="Google Shape;170;g345d2643c59_3_34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45d2643c59_1_16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78" name="Google Shape;178;g345d2643c59_1_16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79" name="Google Shape;179;g345d2643c59_1_165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345d2643c59_1_165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345d2643c59_1_165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82" name="Google Shape;182;g345d2643c59_1_165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45d2643c59_1_176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89" name="Google Shape;189;g345d2643c59_1_176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90" name="Google Shape;190;g345d2643c59_1_176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345d2643c59_1_176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345d2643c59_1_176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93" name="Google Shape;193;g345d2643c59_1_176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45d2643c59_1_22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00" name="Google Shape;200;g345d2643c59_1_22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01" name="Google Shape;201;g345d2643c59_1_221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345d2643c59_1_221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345d2643c59_1_221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04" name="Google Shape;204;g345d2643c59_1_221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45d2643c59_1_24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11" name="Google Shape;211;g345d2643c59_1_24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12" name="Google Shape;212;g345d2643c59_1_241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345d2643c59_1_241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345d2643c59_1_241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15" name="Google Shape;215;g345d2643c59_1_241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1" Type="http://schemas.openxmlformats.org/officeDocument/2006/relationships/image" Target="../media/image3.png"/><Relationship Id="rId10" Type="http://schemas.openxmlformats.org/officeDocument/2006/relationships/image" Target="../media/image10.png"/><Relationship Id="rId13" Type="http://schemas.openxmlformats.org/officeDocument/2006/relationships/image" Target="../media/image7.pn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9" Type="http://schemas.openxmlformats.org/officeDocument/2006/relationships/image" Target="../media/image15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6.png"/><Relationship Id="rId8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Relationship Id="rId4" Type="http://schemas.openxmlformats.org/officeDocument/2006/relationships/image" Target="../media/image17.jpg"/><Relationship Id="rId5" Type="http://schemas.openxmlformats.org/officeDocument/2006/relationships/image" Target="../media/image11.jpg"/><Relationship Id="rId6" Type="http://schemas.openxmlformats.org/officeDocument/2006/relationships/image" Target="../media/image16.jpg"/><Relationship Id="rId7" Type="http://schemas.openxmlformats.org/officeDocument/2006/relationships/image" Target="../media/image20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Relationship Id="rId4" Type="http://schemas.openxmlformats.org/officeDocument/2006/relationships/image" Target="../media/image18.jpg"/><Relationship Id="rId5" Type="http://schemas.openxmlformats.org/officeDocument/2006/relationships/image" Target="../media/image19.jpg"/><Relationship Id="rId6" Type="http://schemas.openxmlformats.org/officeDocument/2006/relationships/image" Target="../media/image14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Relationship Id="rId4" Type="http://schemas.openxmlformats.org/officeDocument/2006/relationships/image" Target="../media/image8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0" name="Google Shape;130;p25"/>
          <p:cNvSpPr txBox="1"/>
          <p:nvPr/>
        </p:nvSpPr>
        <p:spPr>
          <a:xfrm>
            <a:off x="466650" y="1501550"/>
            <a:ext cx="8125800" cy="24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Category Code : </a:t>
            </a:r>
            <a:r>
              <a:rPr lang="en" sz="21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C1</a:t>
            </a:r>
            <a:endParaRPr sz="21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Problem Statement Title : </a:t>
            </a:r>
            <a:r>
              <a:rPr lang="en" sz="21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MentorNet - AI-Powered Web3 Decentralized Mentorship Platform.</a:t>
            </a:r>
            <a:endParaRPr sz="21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Team Name : </a:t>
            </a:r>
            <a:r>
              <a:rPr lang="en" sz="21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Arjun[D]</a:t>
            </a:r>
            <a:endParaRPr sz="21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lnSpc>
                <a:spcPct val="90000"/>
              </a:lnSpc>
              <a:spcBef>
                <a:spcPts val="2000"/>
              </a:spcBef>
              <a:spcAft>
                <a:spcPts val="200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Institute Name : </a:t>
            </a:r>
            <a:r>
              <a:rPr lang="en" sz="19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rPr>
              <a:t>Vivekanand Education Society’s Institute of Technology</a:t>
            </a:r>
            <a:endParaRPr sz="2200">
              <a:solidFill>
                <a:srgbClr val="CCA677"/>
              </a:solidFill>
              <a:latin typeface="Outfit Medium"/>
              <a:ea typeface="Outfit Medium"/>
              <a:cs typeface="Outfit Medium"/>
              <a:sym typeface="Outfit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/>
          <p:nvPr/>
        </p:nvSpPr>
        <p:spPr>
          <a:xfrm>
            <a:off x="0" y="-7620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9" name="Google Shape;229;p34"/>
          <p:cNvSpPr txBox="1"/>
          <p:nvPr/>
        </p:nvSpPr>
        <p:spPr>
          <a:xfrm>
            <a:off x="500575" y="235575"/>
            <a:ext cx="80811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Implemented Features</a:t>
            </a:r>
            <a:endParaRPr sz="2600">
              <a:solidFill>
                <a:schemeClr val="dk1"/>
              </a:solidFill>
              <a:latin typeface="Outfit ExtraBold"/>
              <a:ea typeface="Outfit ExtraBold"/>
              <a:cs typeface="Outfit ExtraBold"/>
              <a:sym typeface="Outfi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30" name="Google Shape;230;p34"/>
          <p:cNvSpPr txBox="1"/>
          <p:nvPr/>
        </p:nvSpPr>
        <p:spPr>
          <a:xfrm>
            <a:off x="730375" y="1211225"/>
            <a:ext cx="7297200" cy="32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Mentor Authentication with Wallet Connection</a:t>
            </a:r>
            <a:endParaRPr b="1" sz="16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Why We Implemented It?</a:t>
            </a:r>
            <a:endParaRPr u="sng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➔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To prevent fake or duplicate mentor profiles.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➔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Verifies authenticity using blockchain wallets.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➔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Ensures secure access and validation of mentors.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➔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Reduces centralized control risks.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How We Implemented It?</a:t>
            </a:r>
            <a:endParaRPr u="sng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Tech Stack :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●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Wagmi + RainbowKit - For seamless wallet connection and authentication.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●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Supports MetaMask, Coinbase, and </a:t>
            </a: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Wallet Connect</a:t>
            </a: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/>
          <p:nvPr/>
        </p:nvSpPr>
        <p:spPr>
          <a:xfrm>
            <a:off x="0" y="-7620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0" name="Google Shape;240;p35"/>
          <p:cNvSpPr txBox="1"/>
          <p:nvPr/>
        </p:nvSpPr>
        <p:spPr>
          <a:xfrm>
            <a:off x="500575" y="235575"/>
            <a:ext cx="80811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Implemented Features</a:t>
            </a:r>
            <a:endParaRPr sz="2600">
              <a:solidFill>
                <a:schemeClr val="dk1"/>
              </a:solidFill>
              <a:latin typeface="Outfit ExtraBold"/>
              <a:ea typeface="Outfit ExtraBold"/>
              <a:cs typeface="Outfit ExtraBold"/>
              <a:sym typeface="Outfi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41" name="Google Shape;241;p35"/>
          <p:cNvSpPr txBox="1"/>
          <p:nvPr/>
        </p:nvSpPr>
        <p:spPr>
          <a:xfrm>
            <a:off x="730375" y="1211225"/>
            <a:ext cx="7297200" cy="32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Decentralized Career Portfolio – IPFS + Blockchain</a:t>
            </a:r>
            <a:endParaRPr b="1" sz="16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Why We Implemented It?</a:t>
            </a:r>
            <a:endParaRPr u="sng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➔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For storing verified mentorship data and certificates.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➔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Ensures authentic and immutable career records.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➔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IPFS provides permanent storage that is resistant to censorship.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➔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Blockchain verification serves to increase the credibility and trust.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How We Implemented It?</a:t>
            </a:r>
            <a:endParaRPr u="sng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Tech Stack :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●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IPFS and Arweave are ideal for decentralized portfolio storage.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●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Blockchain - For the verification of portfolio data on-chain.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/>
          <p:nvPr/>
        </p:nvSpPr>
        <p:spPr>
          <a:xfrm>
            <a:off x="0" y="-7620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1" name="Google Shape;251;p36"/>
          <p:cNvSpPr txBox="1"/>
          <p:nvPr/>
        </p:nvSpPr>
        <p:spPr>
          <a:xfrm>
            <a:off x="500575" y="235575"/>
            <a:ext cx="80811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Implemented Features</a:t>
            </a:r>
            <a:endParaRPr sz="2600">
              <a:solidFill>
                <a:schemeClr val="dk1"/>
              </a:solidFill>
              <a:latin typeface="Outfit ExtraBold"/>
              <a:ea typeface="Outfit ExtraBold"/>
              <a:cs typeface="Outfit ExtraBold"/>
              <a:sym typeface="Outfi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52" name="Google Shape;252;p36"/>
          <p:cNvSpPr txBox="1"/>
          <p:nvPr/>
        </p:nvSpPr>
        <p:spPr>
          <a:xfrm>
            <a:off x="730375" y="1211225"/>
            <a:ext cx="7297200" cy="32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Learning Center</a:t>
            </a:r>
            <a:endParaRPr b="1" sz="16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Why We Implemented It?</a:t>
            </a:r>
            <a:endParaRPr u="sng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➔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To enable students to track their learning journeys.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➔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Visual progress indicators are available for courses and mentorship sessions.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How It Works?</a:t>
            </a:r>
            <a:endParaRPr u="sng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Dynamic Course Progress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-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Displays percentage progress and milestones.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-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Tracks skill advancement and project completion.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Mentor Feedbac</a:t>
            </a: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k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-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Improves learning outcomes with guided mentorship.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-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Real-time feedback loop from mentors.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-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Blockchain-Powered Career Portfolio &amp; AI Mentor Page.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"/>
          <p:cNvSpPr/>
          <p:nvPr/>
        </p:nvSpPr>
        <p:spPr>
          <a:xfrm>
            <a:off x="0" y="-7620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62" name="Google Shape;262;p37"/>
          <p:cNvSpPr txBox="1"/>
          <p:nvPr/>
        </p:nvSpPr>
        <p:spPr>
          <a:xfrm>
            <a:off x="500575" y="235575"/>
            <a:ext cx="80811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Implemented Features</a:t>
            </a:r>
            <a:endParaRPr sz="2600">
              <a:solidFill>
                <a:schemeClr val="dk1"/>
              </a:solidFill>
              <a:latin typeface="Outfit ExtraBold"/>
              <a:ea typeface="Outfit ExtraBold"/>
              <a:cs typeface="Outfit ExtraBold"/>
              <a:sym typeface="Outfi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63" name="Google Shape;263;p37"/>
          <p:cNvSpPr txBox="1"/>
          <p:nvPr/>
        </p:nvSpPr>
        <p:spPr>
          <a:xfrm>
            <a:off x="730375" y="1211225"/>
            <a:ext cx="7297200" cy="32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Marketplace for Courses, Mentorships &amp; Skill NFTs</a:t>
            </a:r>
            <a:endParaRPr b="1" sz="16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Why We Implemented It?</a:t>
            </a:r>
            <a:endParaRPr u="sng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➔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To create a decentralized learning economy.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➔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Gives students access to specialized courses and mentorships.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➔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Allows mentors to monetize their expertise.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How It Works?</a:t>
            </a:r>
            <a:endParaRPr u="sng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Courses &amp; Mentorships 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-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Mentors list courses &amp; mentorship sessions.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-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Students purchase using platform tokens.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-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Courses that include skill-based projects that are verified on-chain.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Skill NFTs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-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NFT-based certificates are issued upon course completion.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-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Acts as verifiable proof of acquired skills.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-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Stored on IPFS and verified on the blockchain.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8"/>
          <p:cNvSpPr/>
          <p:nvPr/>
        </p:nvSpPr>
        <p:spPr>
          <a:xfrm>
            <a:off x="0" y="-7620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3" name="Google Shape;273;p38"/>
          <p:cNvSpPr txBox="1"/>
          <p:nvPr/>
        </p:nvSpPr>
        <p:spPr>
          <a:xfrm>
            <a:off x="500575" y="235575"/>
            <a:ext cx="80811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Implemented Features</a:t>
            </a:r>
            <a:endParaRPr sz="2600">
              <a:solidFill>
                <a:schemeClr val="dk1"/>
              </a:solidFill>
              <a:latin typeface="Outfit ExtraBold"/>
              <a:ea typeface="Outfit ExtraBold"/>
              <a:cs typeface="Outfit ExtraBold"/>
              <a:sym typeface="Outfi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74" name="Google Shape;274;p38"/>
          <p:cNvSpPr txBox="1"/>
          <p:nvPr/>
        </p:nvSpPr>
        <p:spPr>
          <a:xfrm>
            <a:off x="730375" y="1211225"/>
            <a:ext cx="7297200" cy="32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AI Mentor Page – Personalized Guidance</a:t>
            </a:r>
            <a:endParaRPr b="1" sz="16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Why We Implemented It?</a:t>
            </a:r>
            <a:endParaRPr u="sng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➔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To offer real-time, topic-specific guidance.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➔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Provides tailored mentorship experiences.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How It Works?</a:t>
            </a:r>
            <a:endParaRPr u="sng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AI-Powered Recommendations.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Uses LLMs (GPT-4, Claude, Gemini) to :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-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Offer guidance on skills, courses, and projects.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-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Suggest career paths based on student profiles.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Topic-Specific Mentorship :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-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Students can ask specific questions and get detailed AI responses.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-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Provides learning resources and industry insights.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Real-Time Insights :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-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Analyzing market trends and suggesting relevant skills.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9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84" name="Google Shape;284;p39"/>
          <p:cNvSpPr txBox="1"/>
          <p:nvPr/>
        </p:nvSpPr>
        <p:spPr>
          <a:xfrm>
            <a:off x="500575" y="235575"/>
            <a:ext cx="80811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Innovation (Showstopper)</a:t>
            </a:r>
            <a:endParaRPr sz="2600">
              <a:solidFill>
                <a:schemeClr val="dk1"/>
              </a:solidFill>
              <a:latin typeface="Outfit ExtraBold"/>
              <a:ea typeface="Outfit ExtraBold"/>
              <a:cs typeface="Outfit ExtraBold"/>
              <a:sym typeface="Outfit ExtraBold"/>
            </a:endParaRPr>
          </a:p>
        </p:txBody>
      </p:sp>
      <p:sp>
        <p:nvSpPr>
          <p:cNvPr id="285" name="Google Shape;285;p39"/>
          <p:cNvSpPr txBox="1"/>
          <p:nvPr/>
        </p:nvSpPr>
        <p:spPr>
          <a:xfrm>
            <a:off x="750650" y="1261375"/>
            <a:ext cx="7155000" cy="30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AI-Driven Mentorship</a:t>
            </a:r>
            <a:endParaRPr b="1" sz="18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●"/>
            </a:pPr>
            <a:r>
              <a:rPr lang="en" u="sng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Large Language Models (LLMs)</a:t>
            </a: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: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○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Employs cutting-edge AI models to offer personalized career advice. The advice is based on an individual's skills, interests, and goals.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○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Provides real-time insights into emerging industry trends.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●"/>
            </a:pPr>
            <a:r>
              <a:rPr lang="en" u="sng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Skill Gap Analysis &amp; Adaptive Learning Paths</a:t>
            </a: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: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○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Recognizes skill deficiencies through dynamic assessments.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○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Recommends adaptive learning paths with targeted resources to bridge gaps.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○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Proposes relevant projects and courses to ensure continuous growth.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●"/>
            </a:pPr>
            <a:r>
              <a:rPr lang="en" u="sng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AI-Generated Real-World Projects with Feedback Loops</a:t>
            </a: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: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○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Creates industry-specific projects automatically based on the user's skills.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○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Mentors give constructive feedback on project submissions.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○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Feedback fine-tunes the learning process and helps the student to develop practical skills.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0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5" name="Google Shape;295;p40"/>
          <p:cNvSpPr txBox="1"/>
          <p:nvPr/>
        </p:nvSpPr>
        <p:spPr>
          <a:xfrm>
            <a:off x="500575" y="235575"/>
            <a:ext cx="80811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Innovation (Showstopper)</a:t>
            </a:r>
            <a:endParaRPr sz="2600">
              <a:solidFill>
                <a:schemeClr val="dk1"/>
              </a:solidFill>
              <a:latin typeface="Outfit ExtraBold"/>
              <a:ea typeface="Outfit ExtraBold"/>
              <a:cs typeface="Outfit ExtraBold"/>
              <a:sym typeface="Outfit ExtraBold"/>
            </a:endParaRPr>
          </a:p>
        </p:txBody>
      </p:sp>
      <p:sp>
        <p:nvSpPr>
          <p:cNvPr id="296" name="Google Shape;296;p40"/>
          <p:cNvSpPr txBox="1"/>
          <p:nvPr/>
        </p:nvSpPr>
        <p:spPr>
          <a:xfrm>
            <a:off x="784675" y="1316725"/>
            <a:ext cx="7200600" cy="35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Decentralized Platform</a:t>
            </a:r>
            <a:endParaRPr b="1" sz="18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●"/>
            </a:pPr>
            <a:r>
              <a:rPr lang="en" u="sng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Web3 Architecture with Mentor DAO</a:t>
            </a: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: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○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The platform is based on a decentralized architecture, which excludes dependence on central authorities.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○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Operates a Mentor DAO for governance.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○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DAO Mentors vote on proposals, ensuring community-driven decisions.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●"/>
            </a:pPr>
            <a:r>
              <a:rPr lang="en" u="sng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Token-Based Incentive Mechanism</a:t>
            </a: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: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○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Mentors get rewarded in tokens for their contributions.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○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Tokens are given out according to project validation quality and student reviews.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○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Creates a fair and transparent reward system.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●"/>
            </a:pPr>
            <a:r>
              <a:rPr lang="en" u="sng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Immutable and Transparent Interactions</a:t>
            </a: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: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○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All mentor-student interactions are stored on the blockchain.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○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Ensures transparency and authenticity of project assignments, reviews, and certifications.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1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06" name="Google Shape;306;p41"/>
          <p:cNvSpPr txBox="1"/>
          <p:nvPr/>
        </p:nvSpPr>
        <p:spPr>
          <a:xfrm>
            <a:off x="500575" y="235575"/>
            <a:ext cx="80811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Innovation (Showstopper)</a:t>
            </a:r>
            <a:endParaRPr sz="2600">
              <a:solidFill>
                <a:schemeClr val="dk1"/>
              </a:solidFill>
              <a:latin typeface="Outfit ExtraBold"/>
              <a:ea typeface="Outfit ExtraBold"/>
              <a:cs typeface="Outfit ExtraBold"/>
              <a:sym typeface="Outfit ExtraBold"/>
            </a:endParaRPr>
          </a:p>
        </p:txBody>
      </p:sp>
      <p:sp>
        <p:nvSpPr>
          <p:cNvPr id="307" name="Google Shape;307;p41"/>
          <p:cNvSpPr txBox="1"/>
          <p:nvPr/>
        </p:nvSpPr>
        <p:spPr>
          <a:xfrm>
            <a:off x="784675" y="1319900"/>
            <a:ext cx="7121100" cy="3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Blockchain-Based Certification</a:t>
            </a:r>
            <a:endParaRPr b="1" sz="18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●"/>
            </a:pPr>
            <a:r>
              <a:rPr lang="en" u="sng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Verifiable Skill Credentials</a:t>
            </a: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: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○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Certifications are saved on the blockchain as Soulbound NFTs.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○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Provides tamper-proof proof of skill acquisition.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○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Allows employers to verify skills instantly.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●"/>
            </a:pPr>
            <a:r>
              <a:rPr lang="en" u="sng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Transparent Tracking of Milestones</a:t>
            </a: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: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○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Each project completion is timestamped and stored immutably.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○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Monitors the learning path, comprising assignments, checkpoints, and competency confirmations.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○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Demonstrates consistent progress with clear evidence.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●"/>
            </a:pPr>
            <a:r>
              <a:rPr lang="en" u="sng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Enhanced Credibility and Security</a:t>
            </a: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: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○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Credentials that are backed by blockchain are immutable and secure.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○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Adds credibility to student profiles with transparent, verifiable achievements.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○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Guarding against deceitful claims and counterfeit certifications.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2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17" name="Google Shape;317;p42"/>
          <p:cNvSpPr txBox="1"/>
          <p:nvPr/>
        </p:nvSpPr>
        <p:spPr>
          <a:xfrm>
            <a:off x="500575" y="235575"/>
            <a:ext cx="80811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Innovation (Showstopper)</a:t>
            </a:r>
            <a:endParaRPr sz="2600">
              <a:solidFill>
                <a:schemeClr val="dk1"/>
              </a:solidFill>
              <a:latin typeface="Outfit ExtraBold"/>
              <a:ea typeface="Outfit ExtraBold"/>
              <a:cs typeface="Outfit ExtraBold"/>
              <a:sym typeface="Outfit ExtraBold"/>
            </a:endParaRPr>
          </a:p>
        </p:txBody>
      </p:sp>
      <p:sp>
        <p:nvSpPr>
          <p:cNvPr id="318" name="Google Shape;318;p42"/>
          <p:cNvSpPr txBox="1"/>
          <p:nvPr/>
        </p:nvSpPr>
        <p:spPr>
          <a:xfrm>
            <a:off x="750650" y="1337575"/>
            <a:ext cx="7155000" cy="3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Soulbound Token Integration</a:t>
            </a:r>
            <a:endParaRPr b="1" sz="18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●"/>
            </a:pPr>
            <a:r>
              <a:rPr lang="en" u="sng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NFT-Based, Non-Transferable Credentials</a:t>
            </a: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: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○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Issues Soulbound NFTs as skill certifications.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○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NFTs are unique to each user and are not transferable.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○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Ensures authentic proof of achievements.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●"/>
            </a:pPr>
            <a:r>
              <a:rPr lang="en" u="sng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Verifiable and Trustworthy Skills</a:t>
            </a: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: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○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Provides indisputable proof of skill verification.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○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Employers and platforms can validate skills without intermediaries.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○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Boosts student credibility in the job market.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●"/>
            </a:pPr>
            <a:r>
              <a:rPr lang="en" u="sng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Promotes Trust and Integrity</a:t>
            </a: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: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○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Preventing credential fraud is done by making the tokens non-transferable.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○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Verifies mentorship quality through on-chain records.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○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Builds trust and reliability in the ecosystem.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3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28" name="Google Shape;328;p43"/>
          <p:cNvSpPr txBox="1"/>
          <p:nvPr/>
        </p:nvSpPr>
        <p:spPr>
          <a:xfrm>
            <a:off x="500575" y="235575"/>
            <a:ext cx="80811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Tech</a:t>
            </a:r>
            <a:r>
              <a:rPr lang="en" sz="26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 Stack For</a:t>
            </a:r>
            <a:r>
              <a:rPr lang="en" sz="26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 Frontend</a:t>
            </a:r>
            <a:endParaRPr sz="10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29" name="Google Shape;329;p43"/>
          <p:cNvSpPr txBox="1"/>
          <p:nvPr/>
        </p:nvSpPr>
        <p:spPr>
          <a:xfrm>
            <a:off x="791725" y="1313175"/>
            <a:ext cx="7041600" cy="34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u="sng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Next.js 15</a:t>
            </a:r>
            <a:r>
              <a:rPr b="1"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:</a:t>
            </a:r>
            <a:endParaRPr b="1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●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S</a:t>
            </a: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erver-side rendering (SSR) for better performance and SEO.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●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Supports app router with layouts and nested routes.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u="sng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React 19</a:t>
            </a:r>
            <a:r>
              <a:rPr b="1"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:</a:t>
            </a:r>
            <a:endParaRPr b="1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●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Component-Based Architecture for Modular and Reusable UI.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●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It uses hooks and concurrent rendering for efficient state management.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u="sng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Tailwind CSS</a:t>
            </a:r>
            <a:endParaRPr b="1" u="sng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●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Utility-first CSS framework for faster styling.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●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Guarantees uniform design with predetermined classes.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u="sng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shadcn/ui</a:t>
            </a:r>
            <a:endParaRPr b="1" u="sng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●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Pre-styled and customizable components.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●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Ensuring consistent UI elements with less boilerplate code.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u="sng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Framer Motion</a:t>
            </a:r>
            <a:endParaRPr b="1" u="sng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●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Smooth animations for better user experience.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●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Utilized for interactive transitions and micro-interactions.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/>
          <p:nvPr/>
        </p:nvSpPr>
        <p:spPr>
          <a:xfrm>
            <a:off x="0" y="-7620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0" name="Google Shape;140;p26"/>
          <p:cNvSpPr txBox="1"/>
          <p:nvPr/>
        </p:nvSpPr>
        <p:spPr>
          <a:xfrm>
            <a:off x="500575" y="159375"/>
            <a:ext cx="80811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Problem Statement</a:t>
            </a:r>
            <a:endParaRPr sz="10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41" name="Google Shape;141;p26"/>
          <p:cNvSpPr txBox="1"/>
          <p:nvPr/>
        </p:nvSpPr>
        <p:spPr>
          <a:xfrm>
            <a:off x="727975" y="1209675"/>
            <a:ext cx="7223100" cy="3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Millions of talented students face a challenge every year in finding the right mentorship, career guidance, and credible skill certification. The barriers are real and frustrating - 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●"/>
            </a:pPr>
            <a:r>
              <a:rPr lang="en" u="sng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Geo</a:t>
            </a:r>
            <a:r>
              <a:rPr lang="en" u="sng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graphic Limitations</a:t>
            </a: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: Many students are deprived of access to experienced mentors due to their place of residence.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●"/>
            </a:pPr>
            <a:r>
              <a:rPr lang="en" u="sng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Financial Constraints</a:t>
            </a: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: Mentorship of high quality and career coaching are usually expensive and unaffordable.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●"/>
            </a:pPr>
            <a:r>
              <a:rPr lang="en" u="sng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Limited Networking Opportunities</a:t>
            </a: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: Breaking into competitive industries can feel impossible without the right connections.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●"/>
            </a:pPr>
            <a:r>
              <a:rPr lang="en" u="sng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Standardized Learning Paths</a:t>
            </a: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: The generic approach to education does not cater to individual strengths and interests.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●"/>
            </a:pPr>
            <a:r>
              <a:rPr lang="en" u="sng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Skills Without Verification</a:t>
            </a: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: Conventional certificates are easily forged, so it's hard to prove real expertise.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The world requires a new method. A mentorship platform which is decentralized AI driven, and built to provide students with real opportunities, regardless of their background.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4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39" name="Google Shape;339;p44"/>
          <p:cNvSpPr txBox="1"/>
          <p:nvPr/>
        </p:nvSpPr>
        <p:spPr>
          <a:xfrm>
            <a:off x="500575" y="235575"/>
            <a:ext cx="80811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Tech Stack For Backend</a:t>
            </a:r>
            <a:endParaRPr sz="10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40" name="Google Shape;340;p44"/>
          <p:cNvSpPr txBox="1"/>
          <p:nvPr/>
        </p:nvSpPr>
        <p:spPr>
          <a:xfrm>
            <a:off x="799200" y="1334400"/>
            <a:ext cx="6984900" cy="3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u="sng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Next.js API Routes</a:t>
            </a:r>
            <a:r>
              <a:rPr b="1"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:</a:t>
            </a:r>
            <a:endParaRPr b="1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●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Permits server-side logic directly in the Next.js framework.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●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Handles authentication, data processing, and API integration.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u="sng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Supabase (PostgreSQL)</a:t>
            </a:r>
            <a:r>
              <a:rPr b="1"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:</a:t>
            </a:r>
            <a:endParaRPr b="1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●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Open-source PostgreSQL-based backend.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●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Manages user authentication, data storage, and queries.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●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Real-time syncing for instant project status updates.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u="sng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Prisma ORM</a:t>
            </a:r>
            <a:r>
              <a:rPr b="1"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:</a:t>
            </a:r>
            <a:endParaRPr b="1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●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Modern Object-Relational Mapper for PostgreSQL.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●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Provides type-safe database interactions.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●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Simplifies CRUD operations with auto-generated queries.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5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50" name="Google Shape;350;p45"/>
          <p:cNvSpPr txBox="1"/>
          <p:nvPr/>
        </p:nvSpPr>
        <p:spPr>
          <a:xfrm>
            <a:off x="500575" y="235575"/>
            <a:ext cx="80811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Tech Stack For Blockchain</a:t>
            </a:r>
            <a:endParaRPr sz="10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51" name="Google Shape;351;p45"/>
          <p:cNvSpPr txBox="1"/>
          <p:nvPr/>
        </p:nvSpPr>
        <p:spPr>
          <a:xfrm>
            <a:off x="804200" y="1320800"/>
            <a:ext cx="7075800" cy="3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u="sng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Solidity</a:t>
            </a:r>
            <a:r>
              <a:rPr b="1"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:</a:t>
            </a:r>
            <a:endParaRPr b="1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●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Smart contract programming language.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●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Mentor registration project validation and NFT minting were used to build.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u="sng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Hardhat</a:t>
            </a:r>
            <a:r>
              <a:rPr b="1"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:</a:t>
            </a:r>
            <a:endParaRPr b="1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●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Ethereum development environment.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●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For smart contract compilation deployment and testing.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u="sng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Alchemy</a:t>
            </a:r>
            <a:r>
              <a:rPr b="1"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:</a:t>
            </a:r>
            <a:endParaRPr b="1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●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Web3 infrastructure provider.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●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Provides fast and reliable access to the blockchain.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u="sng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Pinata (IPFS)</a:t>
            </a:r>
            <a:r>
              <a:rPr b="1"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:</a:t>
            </a:r>
            <a:endParaRPr b="1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●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Distributed file storage system.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●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Stores submissions and metadata of certifications in a secure manner.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u="sng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OpenZeppelin</a:t>
            </a:r>
            <a:r>
              <a:rPr b="1"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:</a:t>
            </a:r>
            <a:endParaRPr b="1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●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Pre-built contracts and libraries for NFT and token standards.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●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Guarantees safe and standardized smart contract development.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6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61" name="Google Shape;361;p46"/>
          <p:cNvSpPr txBox="1"/>
          <p:nvPr/>
        </p:nvSpPr>
        <p:spPr>
          <a:xfrm>
            <a:off x="500575" y="235575"/>
            <a:ext cx="80811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Tech Stack For </a:t>
            </a:r>
            <a:r>
              <a:rPr b="1" lang="en" sz="26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DevOps &amp; Deployment</a:t>
            </a:r>
            <a:endParaRPr b="1" sz="26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362" name="Google Shape;362;p46"/>
          <p:cNvSpPr txBox="1"/>
          <p:nvPr/>
        </p:nvSpPr>
        <p:spPr>
          <a:xfrm>
            <a:off x="815525" y="1277700"/>
            <a:ext cx="6984900" cy="3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u="sng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Vercel</a:t>
            </a:r>
            <a:r>
              <a:rPr b="1"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</a:t>
            </a: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: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●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Cloud platform for deploying the frontend.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●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Supports Next.js hosting with auto-deployment.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●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Provides global CDN for faster loading.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u="sng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Docker</a:t>
            </a:r>
            <a:r>
              <a:rPr b="1"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</a:t>
            </a: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: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●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Containerised</a:t>
            </a: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the backend and blockchain services.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●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Ensures consistent environments across development and production.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u="sng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Amazon EC2</a:t>
            </a:r>
            <a:r>
              <a:rPr b="1"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</a:t>
            </a: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: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●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Scalable cloud computing service.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●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Used for deploying and managing backend APIs.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●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Ensures reliable performance and scalability.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7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72" name="Google Shape;372;p47"/>
          <p:cNvSpPr txBox="1"/>
          <p:nvPr/>
        </p:nvSpPr>
        <p:spPr>
          <a:xfrm>
            <a:off x="500575" y="235575"/>
            <a:ext cx="80811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Tech Stack Summary</a:t>
            </a:r>
            <a:endParaRPr sz="10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graphicFrame>
        <p:nvGraphicFramePr>
          <p:cNvPr id="373" name="Google Shape;373;p47"/>
          <p:cNvGraphicFramePr/>
          <p:nvPr/>
        </p:nvGraphicFramePr>
        <p:xfrm>
          <a:off x="800100" y="1521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{70E6557B-1461-406A-837B-5E8C67CC66C5}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marR="24765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utfit"/>
                          <a:ea typeface="Outfit"/>
                          <a:cs typeface="Outfit"/>
                          <a:sym typeface="Outfit"/>
                        </a:rPr>
                        <a:t>Category</a:t>
                      </a:r>
                      <a:endParaRPr b="1" sz="1600"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24765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Outfit"/>
                          <a:ea typeface="Outfit"/>
                          <a:cs typeface="Outfit"/>
                          <a:sym typeface="Outfit"/>
                        </a:rPr>
                        <a:t>Tech Used</a:t>
                      </a:r>
                      <a:endParaRPr b="1" sz="1600"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24765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utfit"/>
                          <a:ea typeface="Outfit"/>
                          <a:cs typeface="Outfit"/>
                          <a:sym typeface="Outfit"/>
                        </a:rPr>
                        <a:t>Frontend</a:t>
                      </a:r>
                      <a:endParaRPr b="1"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24765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utfit"/>
                          <a:ea typeface="Outfit"/>
                          <a:cs typeface="Outfit"/>
                          <a:sym typeface="Outfit"/>
                        </a:rPr>
                        <a:t>Next.js 15, React 19, Tailwind CSS, shadcn/ui, Framer Motion.</a:t>
                      </a:r>
                      <a:endParaRPr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24765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utfit"/>
                          <a:ea typeface="Outfit"/>
                          <a:cs typeface="Outfit"/>
                          <a:sym typeface="Outfit"/>
                        </a:rPr>
                        <a:t>Backend</a:t>
                      </a:r>
                      <a:endParaRPr b="1"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24765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utfit"/>
                          <a:ea typeface="Outfit"/>
                          <a:cs typeface="Outfit"/>
                          <a:sym typeface="Outfit"/>
                        </a:rPr>
                        <a:t>Next.js Api Routes,</a:t>
                      </a:r>
                      <a:endParaRPr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  <a:p>
                      <a:pPr indent="0" lvl="0" marL="0" marR="24765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utfit"/>
                          <a:ea typeface="Outfit"/>
                          <a:cs typeface="Outfit"/>
                          <a:sym typeface="Outfit"/>
                        </a:rPr>
                        <a:t>Supabases [PostgreSQL] , Prisma Orm.</a:t>
                      </a:r>
                      <a:endParaRPr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24765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utfit"/>
                          <a:ea typeface="Outfit"/>
                          <a:cs typeface="Outfit"/>
                          <a:sym typeface="Outfit"/>
                        </a:rPr>
                        <a:t>Blockchain</a:t>
                      </a:r>
                      <a:endParaRPr b="1"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24765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utfit"/>
                          <a:ea typeface="Outfit"/>
                          <a:cs typeface="Outfit"/>
                          <a:sym typeface="Outfit"/>
                        </a:rPr>
                        <a:t>Solidity, Hardhat, Alchemy, Pinata (IPFS) &amp; OpenZeppelin.</a:t>
                      </a:r>
                      <a:endParaRPr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24765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utfit"/>
                          <a:ea typeface="Outfit"/>
                          <a:cs typeface="Outfit"/>
                          <a:sym typeface="Outfit"/>
                        </a:rPr>
                        <a:t>DevOps &amp; Deployment</a:t>
                      </a:r>
                      <a:endParaRPr b="1"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24765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utfit"/>
                          <a:ea typeface="Outfit"/>
                          <a:cs typeface="Outfit"/>
                          <a:sym typeface="Outfit"/>
                        </a:rPr>
                        <a:t>Vercel, Docker, Amazon EC2.</a:t>
                      </a:r>
                      <a:endParaRPr>
                        <a:latin typeface="Outfit"/>
                        <a:ea typeface="Outfit"/>
                        <a:cs typeface="Outfit"/>
                        <a:sym typeface="Outfit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74" name="Google Shape;374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4888" y="4209675"/>
            <a:ext cx="576250" cy="5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22125" y="4209675"/>
            <a:ext cx="576250" cy="5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07375" y="4167689"/>
            <a:ext cx="660200" cy="660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4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47238" y="4209675"/>
            <a:ext cx="562062" cy="5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4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86150" y="4237850"/>
            <a:ext cx="519900" cy="51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4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265575" y="4183877"/>
            <a:ext cx="627850" cy="62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4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152888" y="4183887"/>
            <a:ext cx="627850" cy="62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47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325913" y="4167700"/>
            <a:ext cx="660200" cy="66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47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574587" y="4183875"/>
            <a:ext cx="627850" cy="62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4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00075" y="4183875"/>
            <a:ext cx="627850" cy="62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8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93" name="Google Shape;393;p48"/>
          <p:cNvSpPr txBox="1"/>
          <p:nvPr/>
        </p:nvSpPr>
        <p:spPr>
          <a:xfrm>
            <a:off x="424375" y="311775"/>
            <a:ext cx="84879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Use Case Diagram </a:t>
            </a:r>
            <a:endParaRPr b="1" sz="18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394" name="Google Shape;394;p48"/>
          <p:cNvSpPr txBox="1"/>
          <p:nvPr/>
        </p:nvSpPr>
        <p:spPr>
          <a:xfrm>
            <a:off x="1095375" y="1454725"/>
            <a:ext cx="4632600" cy="30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5" name="Google Shape;395;p48" title="diagram-export-28-3-2025-11_27_00-am.png"/>
          <p:cNvPicPr preferRelativeResize="0"/>
          <p:nvPr/>
        </p:nvPicPr>
        <p:blipFill rotWithShape="1">
          <a:blip r:embed="rId4">
            <a:alphaModFix/>
          </a:blip>
          <a:srcRect b="0" l="0" r="0" t="5615"/>
          <a:stretch/>
        </p:blipFill>
        <p:spPr>
          <a:xfrm>
            <a:off x="812675" y="1260925"/>
            <a:ext cx="6966574" cy="3229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6" name="Google Shape;396;p48"/>
          <p:cNvCxnSpPr/>
          <p:nvPr/>
        </p:nvCxnSpPr>
        <p:spPr>
          <a:xfrm flipH="1" rot="10800000">
            <a:off x="2326025" y="3086525"/>
            <a:ext cx="753000" cy="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" name="Google Shape;397;p48"/>
          <p:cNvCxnSpPr/>
          <p:nvPr/>
        </p:nvCxnSpPr>
        <p:spPr>
          <a:xfrm rot="10800000">
            <a:off x="3077125" y="2101725"/>
            <a:ext cx="0" cy="99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8" name="Google Shape;398;p48"/>
          <p:cNvCxnSpPr/>
          <p:nvPr/>
        </p:nvCxnSpPr>
        <p:spPr>
          <a:xfrm flipH="1" rot="10800000">
            <a:off x="3083200" y="2098025"/>
            <a:ext cx="6843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Google Shape;399;p48"/>
          <p:cNvCxnSpPr/>
          <p:nvPr/>
        </p:nvCxnSpPr>
        <p:spPr>
          <a:xfrm flipH="1" rot="10800000">
            <a:off x="2324650" y="4112325"/>
            <a:ext cx="21051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" name="Google Shape;400;p48"/>
          <p:cNvCxnSpPr/>
          <p:nvPr/>
        </p:nvCxnSpPr>
        <p:spPr>
          <a:xfrm flipH="1" rot="10800000">
            <a:off x="4429825" y="3822525"/>
            <a:ext cx="6900" cy="30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1" name="Google Shape;401;p48"/>
          <p:cNvCxnSpPr/>
          <p:nvPr/>
        </p:nvCxnSpPr>
        <p:spPr>
          <a:xfrm flipH="1" rot="10800000">
            <a:off x="4616175" y="3953575"/>
            <a:ext cx="16014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" name="Google Shape;402;p48"/>
          <p:cNvCxnSpPr/>
          <p:nvPr/>
        </p:nvCxnSpPr>
        <p:spPr>
          <a:xfrm rot="10800000">
            <a:off x="4616175" y="3801775"/>
            <a:ext cx="0" cy="15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3" name="Google Shape;403;p48"/>
          <p:cNvSpPr txBox="1"/>
          <p:nvPr/>
        </p:nvSpPr>
        <p:spPr>
          <a:xfrm>
            <a:off x="3481675" y="1174325"/>
            <a:ext cx="2503200" cy="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utfit SemiBold"/>
                <a:ea typeface="Outfit SemiBold"/>
                <a:cs typeface="Outfit SemiBold"/>
                <a:sym typeface="Outfit SemiBold"/>
              </a:rPr>
              <a:t>MENTOR.NET FLOW</a:t>
            </a:r>
            <a:endParaRPr sz="1600">
              <a:solidFill>
                <a:schemeClr val="dk1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9"/>
          <p:cNvSpPr/>
          <p:nvPr/>
        </p:nvSpPr>
        <p:spPr>
          <a:xfrm>
            <a:off x="0" y="-7620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13" name="Google Shape;413;p49"/>
          <p:cNvSpPr txBox="1"/>
          <p:nvPr/>
        </p:nvSpPr>
        <p:spPr>
          <a:xfrm>
            <a:off x="500575" y="159375"/>
            <a:ext cx="80811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Feedback  Received</a:t>
            </a:r>
            <a:endParaRPr sz="10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414" name="Google Shape;414;p49"/>
          <p:cNvSpPr txBox="1"/>
          <p:nvPr/>
        </p:nvSpPr>
        <p:spPr>
          <a:xfrm>
            <a:off x="730375" y="1211225"/>
            <a:ext cx="7297200" cy="32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Add Video Lectures for Courses</a:t>
            </a:r>
            <a:r>
              <a:rPr b="1"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</a:t>
            </a: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: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●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Video lectures can be uploaded by the mentors in the course.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●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It provides comprehensive learning materials in addition to mentorship sessions.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Certification Evaluation with Assignments</a:t>
            </a:r>
            <a:r>
              <a:rPr b="1"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</a:t>
            </a: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: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●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Certificates will not be issued based on project completion only.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●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Incorporated assignments as a criterion of evaluation, guaranteeing a comprehensive skills assessment.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Anti-Skip Video Tracking</a:t>
            </a:r>
            <a:r>
              <a:rPr b="1"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</a:t>
            </a: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: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●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Implemented function to prevent fake video completion.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●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A video that is skipped to the end will not be marked as completed.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●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Guarantees genuine lecture involvement before moving on.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0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24" name="Google Shape;424;p50"/>
          <p:cNvSpPr txBox="1"/>
          <p:nvPr/>
        </p:nvSpPr>
        <p:spPr>
          <a:xfrm>
            <a:off x="424375" y="311775"/>
            <a:ext cx="84879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Implementation ScreenShots </a:t>
            </a:r>
            <a:endParaRPr b="1" sz="18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425" name="Google Shape;425;p50"/>
          <p:cNvSpPr txBox="1"/>
          <p:nvPr/>
        </p:nvSpPr>
        <p:spPr>
          <a:xfrm>
            <a:off x="831650" y="1536300"/>
            <a:ext cx="6144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6" name="Google Shape;426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175" y="3190251"/>
            <a:ext cx="3515024" cy="15954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27" name="Google Shape;427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200" y="1394147"/>
            <a:ext cx="3508966" cy="15954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28" name="Google Shape;428;p50"/>
          <p:cNvPicPr preferRelativeResize="0"/>
          <p:nvPr/>
        </p:nvPicPr>
        <p:blipFill rotWithShape="1">
          <a:blip r:embed="rId6">
            <a:alphaModFix/>
          </a:blip>
          <a:srcRect b="0" l="17796" r="0" t="0"/>
          <a:stretch/>
        </p:blipFill>
        <p:spPr>
          <a:xfrm>
            <a:off x="4571125" y="1366675"/>
            <a:ext cx="2889398" cy="165042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29" name="Google Shape;429;p50"/>
          <p:cNvPicPr preferRelativeResize="0"/>
          <p:nvPr/>
        </p:nvPicPr>
        <p:blipFill rotWithShape="1">
          <a:blip r:embed="rId7">
            <a:alphaModFix/>
          </a:blip>
          <a:srcRect b="0" l="13911" r="0" t="0"/>
          <a:stretch/>
        </p:blipFill>
        <p:spPr>
          <a:xfrm>
            <a:off x="4571125" y="3190250"/>
            <a:ext cx="2889402" cy="158117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1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39" name="Google Shape;439;p51"/>
          <p:cNvSpPr txBox="1"/>
          <p:nvPr/>
        </p:nvSpPr>
        <p:spPr>
          <a:xfrm>
            <a:off x="424375" y="311775"/>
            <a:ext cx="84879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Implementation ScreenShots </a:t>
            </a:r>
            <a:endParaRPr b="1" sz="18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440" name="Google Shape;440;p51"/>
          <p:cNvSpPr txBox="1"/>
          <p:nvPr/>
        </p:nvSpPr>
        <p:spPr>
          <a:xfrm>
            <a:off x="831650" y="1536300"/>
            <a:ext cx="6144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1" name="Google Shape;441;p51"/>
          <p:cNvPicPr preferRelativeResize="0"/>
          <p:nvPr/>
        </p:nvPicPr>
        <p:blipFill rotWithShape="1">
          <a:blip r:embed="rId4">
            <a:alphaModFix/>
          </a:blip>
          <a:srcRect b="0" l="7603" r="12530" t="8900"/>
          <a:stretch/>
        </p:blipFill>
        <p:spPr>
          <a:xfrm>
            <a:off x="831650" y="1343950"/>
            <a:ext cx="2833901" cy="1717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51"/>
          <p:cNvPicPr preferRelativeResize="0"/>
          <p:nvPr/>
        </p:nvPicPr>
        <p:blipFill rotWithShape="1">
          <a:blip r:embed="rId5">
            <a:alphaModFix/>
          </a:blip>
          <a:srcRect b="0" l="7678" r="8124" t="0"/>
          <a:stretch/>
        </p:blipFill>
        <p:spPr>
          <a:xfrm>
            <a:off x="2684354" y="3113600"/>
            <a:ext cx="3207571" cy="1717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19225" y="1417225"/>
            <a:ext cx="3634464" cy="1644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2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53" name="Google Shape;453;p52"/>
          <p:cNvSpPr txBox="1"/>
          <p:nvPr/>
        </p:nvSpPr>
        <p:spPr>
          <a:xfrm>
            <a:off x="424375" y="311775"/>
            <a:ext cx="84879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Implementation ScreenShots on Feedback Received</a:t>
            </a:r>
            <a:endParaRPr b="1" sz="18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454" name="Google Shape;454;p52"/>
          <p:cNvSpPr txBox="1"/>
          <p:nvPr/>
        </p:nvSpPr>
        <p:spPr>
          <a:xfrm>
            <a:off x="831650" y="1536300"/>
            <a:ext cx="6144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5" name="Google Shape;455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2949" y="1536300"/>
            <a:ext cx="2958124" cy="2978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3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65" name="Google Shape;465;p53"/>
          <p:cNvSpPr txBox="1"/>
          <p:nvPr/>
        </p:nvSpPr>
        <p:spPr>
          <a:xfrm>
            <a:off x="500575" y="235575"/>
            <a:ext cx="80811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Future Objectives</a:t>
            </a:r>
            <a:endParaRPr sz="10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466" name="Google Shape;466;p53"/>
          <p:cNvSpPr txBox="1"/>
          <p:nvPr/>
        </p:nvSpPr>
        <p:spPr>
          <a:xfrm>
            <a:off x="812950" y="1438375"/>
            <a:ext cx="7091700" cy="31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AI-Powered Certification &amp; Mentorship</a:t>
            </a:r>
            <a:endParaRPr b="1" sz="16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●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Certification Issuance through Soulbound Tokens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●"/>
            </a:pPr>
            <a:r>
              <a:rPr lang="en" u="sng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What It Is</a:t>
            </a: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? :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○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Issues non-transferable NFT-based certificates for verified skills.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○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Authentic, tamper-proof and permanent proof of achievements is ensured.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●"/>
            </a:pPr>
            <a:r>
              <a:rPr lang="en" u="sng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How It Works</a:t>
            </a: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? :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○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Upon project completion, mentors validate skills.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○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Blockchain generates a Soulbound NFT. This is irrevocably attached to the student.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●"/>
            </a:pPr>
            <a:r>
              <a:rPr lang="en" u="sng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Impact</a:t>
            </a: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: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○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Creates trustworthy, verifiable certifications.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○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Enhances employability with authentic skill proof.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/>
          <p:nvPr/>
        </p:nvSpPr>
        <p:spPr>
          <a:xfrm>
            <a:off x="0" y="-7620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1" name="Google Shape;151;p27"/>
          <p:cNvSpPr txBox="1"/>
          <p:nvPr/>
        </p:nvSpPr>
        <p:spPr>
          <a:xfrm>
            <a:off x="500575" y="235575"/>
            <a:ext cx="80811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Idea / Approach Details </a:t>
            </a:r>
            <a:endParaRPr sz="2600">
              <a:solidFill>
                <a:schemeClr val="dk1"/>
              </a:solidFill>
              <a:latin typeface="Outfit ExtraBold"/>
              <a:ea typeface="Outfit ExtraBold"/>
              <a:cs typeface="Outfit ExtraBold"/>
              <a:sym typeface="Outfi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52" name="Google Shape;152;p27"/>
          <p:cNvSpPr txBox="1"/>
          <p:nvPr/>
        </p:nvSpPr>
        <p:spPr>
          <a:xfrm>
            <a:off x="730375" y="1211225"/>
            <a:ext cx="7297200" cy="32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MentorNet is a decentralized AI-powered mentorship platform designed to provide accessible transparent and personalized career guidance. By leveraging blockchain and AI, it eliminates geographical and economic barriers, ensuring students connect with verified mentors globally.</a:t>
            </a:r>
            <a:endParaRPr sz="16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Platform AI matchmaking is based on student skills goals, industry trends to recommend mentors, ensuring relevant guidance. Blockchain-based certification ensures skill authenticity using Soulbound Tokens (SBTs), preventing fraud, enhancing credibility.</a:t>
            </a:r>
            <a:endParaRPr sz="16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MentorNet introduces tokenized incentives. This rewards mentors with crypto tokens. Students can also earn tokens through skill-based achievements. MentorNet fosters an inclusive mentorship ecosystem by integrating trust, personalization, and rewards. This ecosystem is future-ready.</a:t>
            </a:r>
            <a:endParaRPr sz="16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54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76" name="Google Shape;476;p54"/>
          <p:cNvSpPr txBox="1"/>
          <p:nvPr/>
        </p:nvSpPr>
        <p:spPr>
          <a:xfrm>
            <a:off x="500575" y="235575"/>
            <a:ext cx="80811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Future Objectives</a:t>
            </a:r>
            <a:endParaRPr sz="10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477" name="Google Shape;477;p54"/>
          <p:cNvSpPr txBox="1"/>
          <p:nvPr/>
        </p:nvSpPr>
        <p:spPr>
          <a:xfrm>
            <a:off x="812950" y="1438375"/>
            <a:ext cx="6915300" cy="31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AI-Driven Mentor - Student Matching</a:t>
            </a:r>
            <a:endParaRPr b="1" sz="16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●"/>
            </a:pPr>
            <a:r>
              <a:rPr lang="en" u="sng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What It Is</a:t>
            </a: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? : 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○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Uses AI models to match students with mentors based on: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○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Skills, interests, and career goals.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○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Recommends personalized projects and learning paths.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●"/>
            </a:pPr>
            <a:r>
              <a:rPr lang="en" u="sng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How It Works</a:t>
            </a: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? :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○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AI analyzes student profiles and suggests suitable mentors.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○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Guarantees custom advice and pertinent project tasks.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●"/>
            </a:pPr>
            <a:r>
              <a:rPr lang="en" u="sng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Impact</a:t>
            </a: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: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○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Provides personalized career support.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○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Improves mentorship effectiveness and student outcomes.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5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87" name="Google Shape;487;p55"/>
          <p:cNvSpPr txBox="1"/>
          <p:nvPr/>
        </p:nvSpPr>
        <p:spPr>
          <a:xfrm>
            <a:off x="500575" y="235575"/>
            <a:ext cx="80811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Future Objectives</a:t>
            </a:r>
            <a:endParaRPr sz="10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488" name="Google Shape;488;p55"/>
          <p:cNvSpPr txBox="1"/>
          <p:nvPr/>
        </p:nvSpPr>
        <p:spPr>
          <a:xfrm>
            <a:off x="812950" y="1438375"/>
            <a:ext cx="6915300" cy="31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Token-Based Incentives</a:t>
            </a:r>
            <a:endParaRPr b="1" sz="16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●"/>
            </a:pPr>
            <a:r>
              <a:rPr lang="en" u="sng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What It Is</a:t>
            </a: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? :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○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Students and mentors earn tokens for milestones and contributions.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○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Rewards for project completion skill validation and mentoring.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●"/>
            </a:pPr>
            <a:r>
              <a:rPr lang="en" u="sng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How It Works</a:t>
            </a: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? :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○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Smart contracts automatically distribute tokens.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○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Tokens might be employed to gain some platform advantages or to boast about your reputation.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●"/>
            </a:pPr>
            <a:r>
              <a:rPr lang="en" u="sng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Impact</a:t>
            </a: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: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○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Incentivizes consistent participation.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○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Encourages active mentoring and student engagement.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6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98" name="Google Shape;498;p56"/>
          <p:cNvSpPr txBox="1"/>
          <p:nvPr/>
        </p:nvSpPr>
        <p:spPr>
          <a:xfrm>
            <a:off x="500575" y="235575"/>
            <a:ext cx="80811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Future Objectives</a:t>
            </a:r>
            <a:endParaRPr sz="10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499" name="Google Shape;499;p56"/>
          <p:cNvSpPr txBox="1"/>
          <p:nvPr/>
        </p:nvSpPr>
        <p:spPr>
          <a:xfrm>
            <a:off x="812950" y="1438375"/>
            <a:ext cx="6915300" cy="31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</a:t>
            </a:r>
            <a:r>
              <a:rPr b="1" lang="en" sz="16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Crypto Rewards for Mentors</a:t>
            </a:r>
            <a:endParaRPr b="1" sz="16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●"/>
            </a:pPr>
            <a:r>
              <a:rPr lang="en" u="sng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What It Is</a:t>
            </a: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? :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○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Mentors get rewarded in crypto for validating projects.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○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Promotes quality mentorship through financial rewards.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●"/>
            </a:pPr>
            <a:r>
              <a:rPr lang="en" u="sng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How It Works</a:t>
            </a: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? :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○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Mentors receive DAO tokens for contributions.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○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Tokens can be staked or exchanged for rewards.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●"/>
            </a:pPr>
            <a:r>
              <a:rPr lang="en" u="sng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Impact</a:t>
            </a: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: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○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Promotes mentor retention and quality.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○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Creates a sustainable, rewarding ecosystem.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7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09" name="Google Shape;509;p57"/>
          <p:cNvSpPr txBox="1"/>
          <p:nvPr/>
        </p:nvSpPr>
        <p:spPr>
          <a:xfrm>
            <a:off x="500575" y="235575"/>
            <a:ext cx="80811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Future Objectives</a:t>
            </a:r>
            <a:endParaRPr sz="10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10" name="Google Shape;510;p57"/>
          <p:cNvSpPr txBox="1"/>
          <p:nvPr/>
        </p:nvSpPr>
        <p:spPr>
          <a:xfrm>
            <a:off x="812950" y="1438375"/>
            <a:ext cx="6915300" cy="31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AI-Powered Industry Trend Analysis</a:t>
            </a:r>
            <a:endParaRPr b="1" sz="16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●"/>
            </a:pPr>
            <a:r>
              <a:rPr lang="en" u="sng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What It Is</a:t>
            </a: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? :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○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Real-time insights into job market trends.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○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Guides students on in-demand skills.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●"/>
            </a:pPr>
            <a:r>
              <a:rPr lang="en" u="sng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How It Works</a:t>
            </a: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? :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○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AI mines information from industry reports and job boards.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○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Provides personalized career recommendations.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●"/>
            </a:pPr>
            <a:r>
              <a:rPr lang="en" u="sng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Impact</a:t>
            </a: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: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○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Ensures students learn relevant skills.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○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Improves career readiness and decision-making.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/>
          <p:nvPr/>
        </p:nvSpPr>
        <p:spPr>
          <a:xfrm>
            <a:off x="0" y="-7620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2" name="Google Shape;162;p28"/>
          <p:cNvSpPr txBox="1"/>
          <p:nvPr/>
        </p:nvSpPr>
        <p:spPr>
          <a:xfrm>
            <a:off x="500575" y="159375"/>
            <a:ext cx="80811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Real World Impact</a:t>
            </a:r>
            <a:endParaRPr sz="10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63" name="Google Shape;163;p28"/>
          <p:cNvSpPr txBox="1"/>
          <p:nvPr/>
        </p:nvSpPr>
        <p:spPr>
          <a:xfrm>
            <a:off x="730375" y="1211225"/>
            <a:ext cx="7297200" cy="32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MentorNet isn’t just about individual success but it supports broader global sustainable development goals too.</a:t>
            </a:r>
            <a:endParaRPr sz="16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It aligns with mainly three goals, these are : </a:t>
            </a:r>
            <a:endParaRPr sz="16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utfit"/>
              <a:buChar char="●"/>
            </a:pPr>
            <a:r>
              <a:rPr b="1" lang="en" sz="16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SDG 4 – Quality Education</a:t>
            </a:r>
            <a:r>
              <a:rPr lang="en" sz="16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: </a:t>
            </a:r>
            <a:endParaRPr sz="16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Making career mentorship and skills development accessible to all.</a:t>
            </a:r>
            <a:endParaRPr sz="16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utfit"/>
              <a:buChar char="●"/>
            </a:pPr>
            <a:r>
              <a:rPr b="1" lang="en" sz="16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SDG 8 – Decent Work &amp; Economic Growth</a:t>
            </a:r>
            <a:r>
              <a:rPr lang="en" sz="16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: </a:t>
            </a:r>
            <a:endParaRPr sz="16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Helping students and job seekers transition smoothly into the workforce.</a:t>
            </a:r>
            <a:endParaRPr sz="16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utfit"/>
              <a:buChar char="●"/>
            </a:pPr>
            <a:r>
              <a:rPr b="1" lang="en" sz="16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SDG 9 – Industry, Innovation &amp; Infrastructure</a:t>
            </a:r>
            <a:r>
              <a:rPr lang="en" sz="16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: </a:t>
            </a:r>
            <a:endParaRPr sz="16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Using cutting-edge technologies to improve learning and career outcomes.</a:t>
            </a:r>
            <a:endParaRPr sz="16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/>
          <p:nvPr/>
        </p:nvSpPr>
        <p:spPr>
          <a:xfrm>
            <a:off x="0" y="-7620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3" name="Google Shape;173;p29"/>
          <p:cNvSpPr txBox="1"/>
          <p:nvPr/>
        </p:nvSpPr>
        <p:spPr>
          <a:xfrm>
            <a:off x="500575" y="235575"/>
            <a:ext cx="80811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Project </a:t>
            </a:r>
            <a:r>
              <a:rPr lang="en" sz="26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Workflow</a:t>
            </a:r>
            <a:r>
              <a:rPr lang="en" sz="26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 Diagram </a:t>
            </a:r>
            <a:r>
              <a:rPr lang="en" sz="26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 </a:t>
            </a:r>
            <a:endParaRPr sz="2600">
              <a:solidFill>
                <a:schemeClr val="dk1"/>
              </a:solidFill>
              <a:latin typeface="Outfit ExtraBold"/>
              <a:ea typeface="Outfit ExtraBold"/>
              <a:cs typeface="Outfit ExtraBold"/>
              <a:sym typeface="Outfi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74" name="Google Shape;174;p29"/>
          <p:cNvSpPr txBox="1"/>
          <p:nvPr/>
        </p:nvSpPr>
        <p:spPr>
          <a:xfrm>
            <a:off x="730375" y="1211225"/>
            <a:ext cx="7297200" cy="32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  <p:pic>
        <p:nvPicPr>
          <p:cNvPr id="175" name="Google Shape;175;p29"/>
          <p:cNvPicPr preferRelativeResize="0"/>
          <p:nvPr/>
        </p:nvPicPr>
        <p:blipFill rotWithShape="1">
          <a:blip r:embed="rId4">
            <a:alphaModFix/>
          </a:blip>
          <a:srcRect b="0" l="2439" r="0" t="0"/>
          <a:stretch/>
        </p:blipFill>
        <p:spPr>
          <a:xfrm>
            <a:off x="1002025" y="1266825"/>
            <a:ext cx="6581774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/>
          <p:nvPr/>
        </p:nvSpPr>
        <p:spPr>
          <a:xfrm>
            <a:off x="0" y="-7620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5" name="Google Shape;185;p30"/>
          <p:cNvSpPr txBox="1"/>
          <p:nvPr/>
        </p:nvSpPr>
        <p:spPr>
          <a:xfrm>
            <a:off x="500575" y="235575"/>
            <a:ext cx="80811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Project Workflow Explanation</a:t>
            </a:r>
            <a:endParaRPr sz="2600">
              <a:solidFill>
                <a:schemeClr val="dk1"/>
              </a:solidFill>
              <a:latin typeface="Outfit ExtraBold"/>
              <a:ea typeface="Outfit ExtraBold"/>
              <a:cs typeface="Outfit ExtraBold"/>
              <a:sym typeface="Outfi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86" name="Google Shape;186;p30"/>
          <p:cNvSpPr txBox="1"/>
          <p:nvPr/>
        </p:nvSpPr>
        <p:spPr>
          <a:xfrm>
            <a:off x="730375" y="1287425"/>
            <a:ext cx="7297200" cy="32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●"/>
            </a:pPr>
            <a:r>
              <a:rPr b="1"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User (Student &amp; Mentor) Actions -</a:t>
            </a:r>
            <a:endParaRPr b="1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○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Student Actions :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2" marL="1371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■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Engages with mentor agents powered by AI for career guidance that is personalized.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2" marL="1371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■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Submits resume, portfolio, and skill preferences.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2" marL="1371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■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Receives real-world project assignments based on career goals.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○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Mentor Actions :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2" marL="1371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■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Provides real-time feedback on student projects.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2" marL="1371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■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Confirms mentorship sessions and project completions.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●"/>
            </a:pPr>
            <a:r>
              <a:rPr b="1"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AI-Powered Career Mentor Agents -</a:t>
            </a:r>
            <a:endParaRPr b="1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○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LLM Stack Used :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2" marL="1371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■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Utilizes Multi-Agent LLMs (GPT-4, Claude, Gemini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3" marL="18288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●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Career path analysis and industry trend insights.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3" marL="18288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●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Real-world project generation that is tailored to skill growth.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3" marL="18288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●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Dynamic feedback and mentor recommendations.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/>
          <p:nvPr/>
        </p:nvSpPr>
        <p:spPr>
          <a:xfrm>
            <a:off x="0" y="-7620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6" name="Google Shape;196;p31"/>
          <p:cNvSpPr txBox="1"/>
          <p:nvPr/>
        </p:nvSpPr>
        <p:spPr>
          <a:xfrm>
            <a:off x="500575" y="235575"/>
            <a:ext cx="80811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Project Workflow Explanation</a:t>
            </a:r>
            <a:endParaRPr sz="2600">
              <a:solidFill>
                <a:schemeClr val="dk1"/>
              </a:solidFill>
              <a:latin typeface="Outfit ExtraBold"/>
              <a:ea typeface="Outfit ExtraBold"/>
              <a:cs typeface="Outfit ExtraBold"/>
              <a:sym typeface="Outfi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97" name="Google Shape;197;p31"/>
          <p:cNvSpPr txBox="1"/>
          <p:nvPr/>
        </p:nvSpPr>
        <p:spPr>
          <a:xfrm>
            <a:off x="716875" y="1272850"/>
            <a:ext cx="7310700" cy="33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●"/>
            </a:pPr>
            <a:r>
              <a:rPr b="1"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Mentorship Sessions Recorded On-Chain</a:t>
            </a: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</a:t>
            </a:r>
            <a:r>
              <a:rPr b="1"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-</a:t>
            </a:r>
            <a:endParaRPr b="1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○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Records the completion of projects and mentorship sessions within the blockchain.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●"/>
            </a:pPr>
            <a:r>
              <a:rPr b="1"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Soulbound NFT Certificates -</a:t>
            </a:r>
            <a:endParaRPr b="1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○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Issues non-transferable verifiable certificates upon completion.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○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Serves as permanent evidence of skills and achievements.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●"/>
            </a:pPr>
            <a:r>
              <a:rPr b="1"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Smart Contract Validation -</a:t>
            </a:r>
            <a:endParaRPr b="1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○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Checks mentorship completion prior to awarding credentials.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○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Ensures tamper-proof certification and integrity.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●"/>
            </a:pPr>
            <a:r>
              <a:rPr b="1"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On-Chain Reputation System -</a:t>
            </a:r>
            <a:endParaRPr b="1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○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Students rate and review mentors based on performance.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○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Ratings are kept on-chain for tracking of reputation.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●"/>
            </a:pPr>
            <a:r>
              <a:rPr b="1"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Incentive &amp; Reward Distribution -</a:t>
            </a:r>
            <a:endParaRPr b="1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○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DAO handles mentor rewards and tokenized incentives &amp; Smart contracts distribute MentorNet tokens based on engagement.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/>
          <p:nvPr/>
        </p:nvSpPr>
        <p:spPr>
          <a:xfrm>
            <a:off x="0" y="-7620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7" name="Google Shape;207;p32"/>
          <p:cNvSpPr txBox="1"/>
          <p:nvPr/>
        </p:nvSpPr>
        <p:spPr>
          <a:xfrm>
            <a:off x="500575" y="235575"/>
            <a:ext cx="80811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Implemented Features</a:t>
            </a:r>
            <a:endParaRPr sz="2600">
              <a:solidFill>
                <a:schemeClr val="dk1"/>
              </a:solidFill>
              <a:latin typeface="Outfit ExtraBold"/>
              <a:ea typeface="Outfit ExtraBold"/>
              <a:cs typeface="Outfit ExtraBold"/>
              <a:sym typeface="Outfi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08" name="Google Shape;208;p32"/>
          <p:cNvSpPr txBox="1"/>
          <p:nvPr/>
        </p:nvSpPr>
        <p:spPr>
          <a:xfrm>
            <a:off x="730375" y="1211225"/>
            <a:ext cx="7297200" cy="32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User Dashboard – Next.js 15</a:t>
            </a:r>
            <a:endParaRPr b="1" sz="16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Why We Implemented It?</a:t>
            </a: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 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➔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T</a:t>
            </a: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o provide an intuitive and responsive interface for students and mentors.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➔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Guarantees easy navigation and real-time updates on project status.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➔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Next.js 15 provides optimized rendering and server-side capabilities.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➔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Improves performance and reduces load times.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How We Implemented It?</a:t>
            </a:r>
            <a:endParaRPr u="sng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Tech Stack :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●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Next.js 15 + React 19 - For a dynamic UI based on components.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●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Tailwind CSS + shadcn/ui - For consistent styling and responsiveness.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●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Motion Framer - For smooth animations and transitions.</a:t>
            </a:r>
            <a:endParaRPr sz="1600">
              <a:solidFill>
                <a:schemeClr val="dk1"/>
              </a:solidFill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/>
          <p:nvPr/>
        </p:nvSpPr>
        <p:spPr>
          <a:xfrm>
            <a:off x="0" y="-76200"/>
            <a:ext cx="9144000" cy="51435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8" name="Google Shape;218;p33"/>
          <p:cNvSpPr txBox="1"/>
          <p:nvPr/>
        </p:nvSpPr>
        <p:spPr>
          <a:xfrm>
            <a:off x="500575" y="235575"/>
            <a:ext cx="8081100" cy="4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Outfit ExtraBold"/>
                <a:ea typeface="Outfit ExtraBold"/>
                <a:cs typeface="Outfit ExtraBold"/>
                <a:sym typeface="Outfit ExtraBold"/>
              </a:rPr>
              <a:t>Implemented Features</a:t>
            </a:r>
            <a:endParaRPr sz="2600">
              <a:solidFill>
                <a:schemeClr val="dk1"/>
              </a:solidFill>
              <a:latin typeface="Outfit ExtraBold"/>
              <a:ea typeface="Outfit ExtraBold"/>
              <a:cs typeface="Outfit ExtraBold"/>
              <a:sym typeface="Outfi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19" name="Google Shape;219;p33"/>
          <p:cNvSpPr txBox="1"/>
          <p:nvPr/>
        </p:nvSpPr>
        <p:spPr>
          <a:xfrm>
            <a:off x="730375" y="1211225"/>
            <a:ext cx="7297200" cy="32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Smart Contract Deployment in Solidity on Polygon (Amoy) Testnet</a:t>
            </a:r>
            <a:endParaRPr b="1" sz="16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Why We Implemented I</a:t>
            </a:r>
            <a:r>
              <a:rPr lang="en" u="sng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t?</a:t>
            </a:r>
            <a:endParaRPr u="sng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➔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To secure and immutable record-keeping of mentorship sessions.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➔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Prevents data manipulation or forgery.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➔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Polygon (Amoy) testnet provides cost-effective, scalable transactions.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➔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Great for testing and deploying without the high gas prices.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How We Implemented It?</a:t>
            </a:r>
            <a:endParaRPr u="sng"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Tech Stack :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●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Solidity - Smart contract programming language.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utfit"/>
              <a:buChar char="●"/>
            </a:pPr>
            <a:r>
              <a:rPr lang="en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rPr>
              <a:t>Polygon (Amoy) Testnet - For test deployments and validation.</a:t>
            </a:r>
            <a:endParaRPr>
              <a:solidFill>
                <a:schemeClr val="dk1"/>
              </a:solidFill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