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utfit ExtraBold"/>
      <p:bold r:id="rId14"/>
    </p:embeddedFont>
    <p:embeddedFont>
      <p:font typeface="Outfit"/>
      <p:regular r:id="rId15"/>
      <p:bold r:id="rId16"/>
    </p:embeddedFont>
    <p:embeddedFont>
      <p:font typeface="Outfit Medium"/>
      <p:regular r:id="rId17"/>
      <p:bold r:id="rId18"/>
    </p:embeddedFont>
    <p:embeddedFont>
      <p:font typeface="Outfit SemiBo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6A1F4D5-8E6F-475F-B064-1EB41242382C}">
  <a:tblStyle styleId="{76A1F4D5-8E6F-475F-B064-1EB41242382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utfitSemi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utfit-regular.fntdata"/><Relationship Id="rId14" Type="http://schemas.openxmlformats.org/officeDocument/2006/relationships/font" Target="fonts/OutfitExtraBold-bold.fntdata"/><Relationship Id="rId17" Type="http://schemas.openxmlformats.org/officeDocument/2006/relationships/font" Target="fonts/OutfitMedium-regular.fntdata"/><Relationship Id="rId16" Type="http://schemas.openxmlformats.org/officeDocument/2006/relationships/font" Target="fonts/Outfit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utfitSemiBold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utfit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61cd4b51e_0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0" name="Google Shape;140;g3461cd4b51e_0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1" name="Google Shape;141;g3461cd4b51e_0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461cd4b51e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461cd4b51e_0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4" name="Google Shape;144;g3461cd4b51e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1.png"/><Relationship Id="rId13" Type="http://schemas.openxmlformats.org/officeDocument/2006/relationships/image" Target="../media/image7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3"/>
          <p:cNvSpPr txBox="1"/>
          <p:nvPr/>
        </p:nvSpPr>
        <p:spPr>
          <a:xfrm>
            <a:off x="466650" y="1501550"/>
            <a:ext cx="81258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Category Code : </a:t>
            </a:r>
            <a:r>
              <a:rPr b="0" i="0" lang="en" sz="21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C1</a:t>
            </a:r>
            <a:endParaRPr b="0" i="0" sz="21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Problem Statement Title : </a:t>
            </a:r>
            <a:r>
              <a:rPr b="0" i="0" lang="en" sz="21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MentorNet - AI-Powered Web3 Decentralized Mentorship Platform.</a:t>
            </a:r>
            <a:endParaRPr b="0" i="0" sz="21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Team Name : </a:t>
            </a:r>
            <a:r>
              <a:rPr b="0" i="0" lang="en" sz="21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Arjun[D]</a:t>
            </a:r>
            <a:endParaRPr b="0" i="0" sz="21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2000"/>
              </a:spcBef>
              <a:spcAft>
                <a:spcPts val="200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Institute Name : </a:t>
            </a:r>
            <a:r>
              <a:rPr b="0" i="0" lang="en" sz="1900" u="none" cap="none" strike="noStrik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Vivekanand Education Society’s Institute of Technology</a:t>
            </a:r>
            <a:endParaRPr b="0" i="0" sz="2200" u="none" cap="none" strike="noStrike">
              <a:solidFill>
                <a:srgbClr val="CCA677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>
            <a:off x="0" y="-7620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4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Idea / Approach details (</a:t>
            </a: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with Problem Statement</a:t>
            </a:r>
            <a:r>
              <a:rPr b="0" i="0" lang="en" sz="2600" u="none" cap="none" strike="noStrik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) </a:t>
            </a:r>
            <a:endParaRPr b="0" i="0" sz="2600" u="none" cap="none" strike="noStrike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730375" y="1211225"/>
            <a:ext cx="72972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Millions of talented students struggle to find the right mentorship, career guidance and credible skill certification. The key challenges include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Geographic Barriers - Limited access to experienced mentors based on location.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Financial Constraints - Often, quality mentorship is expensive and out of reach.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Networking Absence – Breaking into industries is hard without connections.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Unverified Skills – Traditional certificates can be forged, reducing credibility.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Our Solution :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MentorNet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MentorNet is a global AI-driven mentorship platform that offers authentic and transparent career guidance to students worldwide, in a decentralized manner.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Secure &amp; Transparent System – All data remains immutable, tamper-proof, and accessible, ensuring complete trust between mentors and students.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Personal Learning Journey tracks skill progress, projects and certifications in real time. It offers structured mentorship tailored to individual career goals.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MentorNet redefines mentorship by integrating trust, transparency and decentralized technology to ensure that every student gets the right guidance anytime, anywhere.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15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Technologies </a:t>
            </a: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Used</a:t>
            </a:r>
            <a:endParaRPr b="0" i="0" sz="1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107" name="Google Shape;107;p15"/>
          <p:cNvGraphicFramePr/>
          <p:nvPr/>
        </p:nvGraphicFramePr>
        <p:xfrm>
          <a:off x="800100" y="152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{76A1F4D5-8E6F-475F-B064-1EB41242382C}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24765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Outfit"/>
                          <a:ea typeface="Outfit"/>
                          <a:cs typeface="Outfit"/>
                          <a:sym typeface="Outfit"/>
                        </a:rPr>
                        <a:t>Category</a:t>
                      </a:r>
                      <a:endParaRPr b="1" sz="1600" u="none" cap="none" strike="noStrike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4765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" sz="1600" u="none" cap="none" strike="noStrike">
                          <a:latin typeface="Outfit"/>
                          <a:ea typeface="Outfit"/>
                          <a:cs typeface="Outfit"/>
                          <a:sym typeface="Outfit"/>
                        </a:rPr>
                        <a:t>Tech Used</a:t>
                      </a:r>
                      <a:endParaRPr b="1" sz="1600" u="none" cap="none" strike="noStrike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2476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Outfit"/>
                          <a:ea typeface="Outfit"/>
                          <a:cs typeface="Outfit"/>
                          <a:sym typeface="Outfit"/>
                        </a:rPr>
                        <a:t>Frontend</a:t>
                      </a:r>
                      <a:endParaRPr b="1" sz="1400" u="none" cap="none" strike="noStrike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4765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utfit"/>
                          <a:ea typeface="Outfit"/>
                          <a:cs typeface="Outfit"/>
                          <a:sym typeface="Outfit"/>
                        </a:rPr>
                        <a:t>Next.js 15, React 19, Tailwind CSS, shadcn/ui, Framer Motion.</a:t>
                      </a:r>
                      <a:endParaRPr sz="1400" u="none" cap="none" strike="noStrike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2476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Outfit"/>
                          <a:ea typeface="Outfit"/>
                          <a:cs typeface="Outfit"/>
                          <a:sym typeface="Outfit"/>
                        </a:rPr>
                        <a:t>Backend</a:t>
                      </a:r>
                      <a:endParaRPr b="1" sz="1400" u="none" cap="none" strike="noStrike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4765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utfit"/>
                          <a:ea typeface="Outfit"/>
                          <a:cs typeface="Outfit"/>
                          <a:sym typeface="Outfit"/>
                        </a:rPr>
                        <a:t>Next.js Api Routes,</a:t>
                      </a:r>
                      <a:endParaRPr sz="1400" u="none" cap="none" strike="noStrike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  <a:p>
                      <a:pPr indent="0" lvl="0" marL="0" marR="24765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utfit"/>
                          <a:ea typeface="Outfit"/>
                          <a:cs typeface="Outfit"/>
                          <a:sym typeface="Outfit"/>
                        </a:rPr>
                        <a:t>Supabases [PostgreSQL] , Prisma Orm.</a:t>
                      </a:r>
                      <a:endParaRPr sz="1400" u="none" cap="none" strike="noStrike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2476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Outfit"/>
                          <a:ea typeface="Outfit"/>
                          <a:cs typeface="Outfit"/>
                          <a:sym typeface="Outfit"/>
                        </a:rPr>
                        <a:t>Blockchain</a:t>
                      </a:r>
                      <a:endParaRPr b="1" sz="1400" u="none" cap="none" strike="noStrike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4765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utfit"/>
                          <a:ea typeface="Outfit"/>
                          <a:cs typeface="Outfit"/>
                          <a:sym typeface="Outfit"/>
                        </a:rPr>
                        <a:t>Solidity, Hardhat, Alchemy, Pinata (IPFS) &amp; OpenZeppelin.</a:t>
                      </a:r>
                      <a:endParaRPr sz="1400" u="none" cap="none" strike="noStrike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2476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Outfit"/>
                          <a:ea typeface="Outfit"/>
                          <a:cs typeface="Outfit"/>
                          <a:sym typeface="Outfit"/>
                        </a:rPr>
                        <a:t>DevOps &amp; Deployment</a:t>
                      </a:r>
                      <a:endParaRPr b="1" sz="1400" u="none" cap="none" strike="noStrike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4765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Outfit"/>
                          <a:ea typeface="Outfit"/>
                          <a:cs typeface="Outfit"/>
                          <a:sym typeface="Outfit"/>
                        </a:rPr>
                        <a:t>Vercel, Docker, Amazon EC2.</a:t>
                      </a:r>
                      <a:endParaRPr sz="1400" u="none" cap="none" strike="noStrike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075" y="4183875"/>
            <a:ext cx="627850" cy="6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74587" y="4183875"/>
            <a:ext cx="627850" cy="6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25913" y="4167700"/>
            <a:ext cx="660200" cy="6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52888" y="4183887"/>
            <a:ext cx="627850" cy="6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54888" y="4209675"/>
            <a:ext cx="576250" cy="5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522125" y="4209675"/>
            <a:ext cx="576250" cy="5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07375" y="4167689"/>
            <a:ext cx="660200" cy="66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265575" y="4183877"/>
            <a:ext cx="627850" cy="6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847238" y="4209675"/>
            <a:ext cx="562062" cy="5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486150" y="4237850"/>
            <a:ext cx="519900" cy="5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16"/>
          <p:cNvSpPr txBox="1"/>
          <p:nvPr/>
        </p:nvSpPr>
        <p:spPr>
          <a:xfrm>
            <a:off x="500575" y="31177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Flow</a:t>
            </a:r>
            <a:r>
              <a:rPr b="1" i="0" lang="en" sz="2600" u="none" cap="none" strike="noStrik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Diagram</a:t>
            </a:r>
            <a:r>
              <a:rPr b="1" lang="en" sz="2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/ Architecture</a:t>
            </a:r>
            <a:endParaRPr b="1" i="0" sz="2600" u="none" cap="none" strike="noStrike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095375" y="1454725"/>
            <a:ext cx="4632600" cy="30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6" title="diagram-export-28-3-2025-11_27_00-am.png"/>
          <p:cNvPicPr preferRelativeResize="0"/>
          <p:nvPr/>
        </p:nvPicPr>
        <p:blipFill rotWithShape="1">
          <a:blip r:embed="rId4">
            <a:alphaModFix/>
          </a:blip>
          <a:srcRect b="0" l="0" r="0" t="5614"/>
          <a:stretch/>
        </p:blipFill>
        <p:spPr>
          <a:xfrm>
            <a:off x="812675" y="1260925"/>
            <a:ext cx="6966574" cy="322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6"/>
          <p:cNvCxnSpPr/>
          <p:nvPr/>
        </p:nvCxnSpPr>
        <p:spPr>
          <a:xfrm flipH="1" rot="10800000">
            <a:off x="2326025" y="3086525"/>
            <a:ext cx="7530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6"/>
          <p:cNvCxnSpPr/>
          <p:nvPr/>
        </p:nvCxnSpPr>
        <p:spPr>
          <a:xfrm rot="10800000">
            <a:off x="3077125" y="2101725"/>
            <a:ext cx="0" cy="9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16"/>
          <p:cNvCxnSpPr/>
          <p:nvPr/>
        </p:nvCxnSpPr>
        <p:spPr>
          <a:xfrm flipH="1" rot="10800000">
            <a:off x="3083200" y="2098025"/>
            <a:ext cx="6843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16"/>
          <p:cNvCxnSpPr/>
          <p:nvPr/>
        </p:nvCxnSpPr>
        <p:spPr>
          <a:xfrm flipH="1" rot="10800000">
            <a:off x="2324650" y="4112325"/>
            <a:ext cx="21051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16"/>
          <p:cNvCxnSpPr/>
          <p:nvPr/>
        </p:nvCxnSpPr>
        <p:spPr>
          <a:xfrm flipH="1" rot="10800000">
            <a:off x="4429825" y="3822525"/>
            <a:ext cx="6900" cy="30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16"/>
          <p:cNvCxnSpPr/>
          <p:nvPr/>
        </p:nvCxnSpPr>
        <p:spPr>
          <a:xfrm flipH="1" rot="10800000">
            <a:off x="4616175" y="3953575"/>
            <a:ext cx="16014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16"/>
          <p:cNvCxnSpPr/>
          <p:nvPr/>
        </p:nvCxnSpPr>
        <p:spPr>
          <a:xfrm rot="10800000">
            <a:off x="4616175" y="3801775"/>
            <a:ext cx="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16"/>
          <p:cNvSpPr txBox="1"/>
          <p:nvPr/>
        </p:nvSpPr>
        <p:spPr>
          <a:xfrm>
            <a:off x="3481675" y="1174325"/>
            <a:ext cx="25032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MENTOR.NET FLOW</a:t>
            </a:r>
            <a:endParaRPr b="0" i="0" sz="1600" u="none" cap="none" strike="noStrike">
              <a:solidFill>
                <a:schemeClr val="dk1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>
            <a:off x="0" y="-7620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17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Implemented Features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719300" y="1299825"/>
            <a:ext cx="72972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User Dashboard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built with Next.js 15 for a seamless and interactive experience with optimized rendering.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Smart Contract Deployment</a:t>
            </a: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using Solidity on the Polygon (Amoy) testnet for secure, cost-effective, and scalable transactions.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Mentor Authentication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with Wallet Connection using Wagmi and RainbowKit to ensure decentralized identity verification and security.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Decentralized Career Portfolio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stores skills, projects, certificates, and mentorship sessions on IPFS with blockchain verification.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Learning Center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with progress tracking mentor feedback and blockchain-powered career portfolios.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Marketplace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for Courses &amp; Skill NFTs where mentors offer courses students earn NFT-based certificates, and all transactions are verified on-chain.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AI Mentor Page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utilizing LLMs for individualized advice career recommendations, and live industry updates.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18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Innovation (Showstopper)</a:t>
            </a:r>
            <a:endParaRPr b="0" i="0" sz="2600" u="none" cap="none" strike="noStrike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590475" y="1313650"/>
            <a:ext cx="39816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1. AI-Driven Mentorship : </a:t>
            </a:r>
            <a:endParaRPr b="1" i="0" sz="1400" u="none" cap="none" strike="noStrike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utfit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Leverages Large Language Models (LLMs) to provide individualized career advice.</a:t>
            </a:r>
            <a:endParaRPr b="0" i="0" sz="1400" u="none" cap="none" strike="noStrike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utfit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Real-time skill gap analysis and adaptive learning paths.</a:t>
            </a:r>
            <a:endParaRPr b="0" i="0" sz="1400" u="none" cap="none" strike="noStrike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utfit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AI-generated real world projects with expert feedback loops.</a:t>
            </a:r>
            <a:endParaRPr b="0" i="0" sz="1400" u="none" cap="none" strike="noStrike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2. Decentralized Platform :</a:t>
            </a:r>
            <a:endParaRPr b="1" i="0" sz="1400" u="none" cap="none" strike="noStrike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utfit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Constructed on the Web3 architecture with Mentor DAO.</a:t>
            </a:r>
            <a:endParaRPr b="0" i="0" sz="1400" u="none" cap="none" strike="noStrike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utfit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Community-involved administration utilizing token-based motivation for mentors.</a:t>
            </a:r>
            <a:endParaRPr b="0" i="0" sz="1400" u="none" cap="none" strike="noStrike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utfit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Transparent and immutable mentor-student interactions.</a:t>
            </a:r>
            <a:endParaRPr b="0" i="0" sz="1400" u="none" cap="none" strike="noStrike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4626375" y="1313650"/>
            <a:ext cx="34665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3. Mentorship Marketplace &amp; Skill NFTs : 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 decentralized hub for mentorship programs and verified skill-based NFTs.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Delivers on-chain attestation of skills and career accomplishments.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4. Real-Time Industry Insights &amp; Career Roadmaps :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AI analyses market trends to recommend in-demand skills.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It dynamically updates career pathways based on evolving job needs.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19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Future</a:t>
            </a: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 Scope</a:t>
            </a:r>
            <a:endParaRPr b="0" i="0" sz="1000" u="none" cap="none" strike="noStrike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1" name="Google Shape;171;p19"/>
          <p:cNvSpPr txBox="1"/>
          <p:nvPr/>
        </p:nvSpPr>
        <p:spPr>
          <a:xfrm>
            <a:off x="889150" y="1285975"/>
            <a:ext cx="6915300" cy="3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MentorNet may grow into a next-gen decentralized career ecosystem. It will enhance mentorship, skill validation, and learning experiences. Future possibilities include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Soulbound Token Certifications –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This is about implementing non-transferable blockchain-based certificates. The aim is to ensure verified and tamper-proof skill validation.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Live Mentorship &amp; Peer Learning –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Facilitate real-time mentor-student interactions, expert-led sessions and collaborative learning environments.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Gamified Learning Experience – 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Interactive challenges, skill-based quests, and reward-driven learning make mentorship engaging and effective.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DAO-Based Governance – 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Building a Mentor DAO to involve the community in decision-making, platform updates, and governance.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Multi-Chain Expansion –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Scaling MentorNet across multiple blockchain networks to optimize costs, security, and global reach.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These developments can convert MentorNet into an entirely decentralized, AI-driven mentorship platform, guaranteeing inclusive career growth opportunities.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