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B2CB4C3-B2A8-47E9-9B78-37F7553293EC}">
  <a:tblStyle styleId="{0B2CB4C3-B2A8-47E9-9B78-37F7553293EC}" styleName="Table_0">
    <a:wholeTbl>
      <a:tcTxStyle>
        <a:font>
          <a:latin typeface="Arial"/>
          <a:ea typeface="Arial"/>
          <a:cs typeface="Arial"/>
        </a:font>
        <a:srgbClr val="000000"/>
      </a:tcTxStyle>
      <a:tcStyle>
        <a:tcBdr>
          <a:left>
            <a:ln cap="flat" cmpd="sng">
              <a:solidFill>
                <a:srgbClr val="000000"/>
              </a:solidFill>
              <a:prstDash val="solid"/>
              <a:round/>
              <a:headEnd len="med" w="med" type="none"/>
              <a:tailEnd len="med" w="med" type="none"/>
            </a:ln>
          </a:left>
          <a:right>
            <a:ln cap="flat" cmpd="sng">
              <a:solidFill>
                <a:srgbClr val="000000"/>
              </a:solidFill>
              <a:prstDash val="solid"/>
              <a:round/>
              <a:headEnd len="med" w="med" type="none"/>
              <a:tailEnd len="med" w="med" type="none"/>
            </a:ln>
          </a:right>
          <a:top>
            <a:ln cap="flat" cmpd="sng">
              <a:solidFill>
                <a:srgbClr val="000000"/>
              </a:solidFill>
              <a:prstDash val="solid"/>
              <a:round/>
              <a:headEnd len="med" w="med" type="none"/>
              <a:tailEnd len="med" w="med" type="none"/>
            </a:ln>
          </a:top>
          <a:bottom>
            <a:ln cap="flat" cmpd="sng">
              <a:solidFill>
                <a:srgbClr val="000000"/>
              </a:solidFill>
              <a:prstDash val="solid"/>
              <a:round/>
              <a:headEnd len="med" w="med" type="none"/>
              <a:tailEnd len="med" w="med" type="none"/>
            </a:ln>
          </a:bottom>
          <a:insideH>
            <a:ln cap="flat" cmpd="sng">
              <a:solidFill>
                <a:srgbClr val="000000"/>
              </a:solidFill>
              <a:prstDash val="solid"/>
              <a:round/>
              <a:headEnd len="med" w="med" type="none"/>
              <a:tailEnd len="med" w="med" type="none"/>
            </a:ln>
          </a:insideH>
          <a:insideV>
            <a:ln cap="flat" cmpd="sng">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1" name="Shape 101"/>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8" name="Shape 128"/>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7" name="Shape 137"/>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4" name="Shape 74"/>
        <p:cNvGrpSpPr/>
        <p:nvPr/>
      </p:nvGrpSpPr>
      <p:grpSpPr>
        <a:xfrm>
          <a:off x="0" y="0"/>
          <a:ext cx="0" cy="0"/>
          <a:chOff x="0" y="0"/>
          <a:chExt cx="0" cy="0"/>
        </a:xfrm>
      </p:grpSpPr>
      <p:sp>
        <p:nvSpPr>
          <p:cNvPr id="75" name="Shape 75"/>
          <p:cNvSpPr txBox="1"/>
          <p:nvPr>
            <p:ph type="ctrTitle"/>
          </p:nvPr>
        </p:nvSpPr>
        <p:spPr>
          <a:xfrm>
            <a:off x="685800" y="2130426"/>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5"/>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6"/>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6"/>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Shape 8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a:solidFill>
                  <a:srgbClr val="17375E"/>
                </a:solidFill>
                <a:latin typeface="Times New Roman"/>
                <a:ea typeface="Times New Roman"/>
                <a:cs typeface="Times New Roman"/>
                <a:sym typeface="Times New Roman"/>
              </a:rPr>
              <a:t>Project Release Plan</a:t>
            </a:r>
            <a:endParaRP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t/>
            </a:r>
            <a:endParaRPr/>
          </a:p>
          <a:p>
            <a:pPr indent="0" lvl="0" marL="0" marR="0" rtl="0" algn="l">
              <a:lnSpc>
                <a:spcPct val="10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Webcomics Team</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t/>
            </a:r>
            <a:endParaRPr sz="20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William Ritson - Product Owner</a:t>
            </a:r>
            <a:endParaRPr/>
          </a:p>
          <a:p>
            <a:pPr indent="0" lvl="0" marL="0" marR="0" rtl="0" algn="l">
              <a:lnSpc>
                <a:spcPct val="100000"/>
              </a:lnSpc>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Myron Pow and Sammy Jia - SCRUM Masters</a:t>
            </a:r>
            <a:endParaRPr sz="20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Alan Wong, James Huang, Mehtab Badh</a:t>
            </a:r>
            <a:endParaRPr sz="2000">
              <a:latin typeface="Times New Roman"/>
              <a:ea typeface="Times New Roman"/>
              <a:cs typeface="Times New Roman"/>
              <a:sym typeface="Times New Roman"/>
            </a:endParaRPr>
          </a:p>
          <a:p>
            <a:pPr indent="0" lvl="0" marL="0" marR="0" rtl="0" algn="ct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640"/>
              </a:spcBef>
              <a:spcAft>
                <a:spcPts val="0"/>
              </a:spcAft>
              <a:buClr>
                <a:schemeClr val="dk1"/>
              </a:buClr>
              <a:buSzPts val="3200"/>
              <a:buFont typeface="Arial"/>
              <a:buNone/>
            </a:pPr>
            <a:r>
              <a:t/>
            </a:r>
            <a:endParaRPr/>
          </a:p>
        </p:txBody>
      </p:sp>
      <p:sp>
        <p:nvSpPr>
          <p:cNvPr id="88" name="Shape 88"/>
          <p:cNvSpPr txBox="1"/>
          <p:nvPr>
            <p:ph type="title"/>
          </p:nvPr>
        </p:nvSpPr>
        <p:spPr>
          <a:xfrm>
            <a:off x="390225" y="1072362"/>
            <a:ext cx="8229600" cy="12606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ComicsHub.io</a:t>
            </a:r>
            <a:r>
              <a:rPr b="0" i="0" lang="en-US" sz="4000" u="none" cap="none" strike="noStrike">
                <a:solidFill>
                  <a:schemeClr val="dk1"/>
                </a:solidFill>
                <a:latin typeface="Times New Roman"/>
                <a:ea typeface="Times New Roman"/>
                <a:cs typeface="Times New Roman"/>
                <a:sym typeface="Times New Roman"/>
              </a:rPr>
              <a:t> </a:t>
            </a:r>
            <a:br>
              <a:rPr b="0" i="0" lang="en-US" sz="4000" u="none" cap="none" strike="noStrike">
                <a:solidFill>
                  <a:schemeClr val="dk1"/>
                </a:solidFill>
                <a:latin typeface="Times New Roman"/>
                <a:ea typeface="Times New Roman"/>
                <a:cs typeface="Times New Roman"/>
                <a:sym typeface="Times New Roman"/>
              </a:rPr>
            </a:br>
            <a:r>
              <a:rPr b="0" i="0" lang="en-US" sz="3600" u="none" cap="none" strike="noStrike">
                <a:solidFill>
                  <a:schemeClr val="dk1"/>
                </a:solidFill>
                <a:latin typeface="Times New Roman"/>
                <a:ea typeface="Times New Roman"/>
                <a:cs typeface="Times New Roman"/>
                <a:sym typeface="Times New Roman"/>
              </a:rPr>
              <a:t>[</a:t>
            </a:r>
            <a:r>
              <a:rPr lang="en-US" sz="3600">
                <a:latin typeface="Times New Roman"/>
                <a:ea typeface="Times New Roman"/>
                <a:cs typeface="Times New Roman"/>
                <a:sym typeface="Times New Roman"/>
              </a:rPr>
              <a:t>01/18/18</a:t>
            </a:r>
            <a:r>
              <a:rPr b="0" i="0" lang="en-US" sz="3600" u="none" cap="none" strike="noStrike">
                <a:solidFill>
                  <a:schemeClr val="dk1"/>
                </a:solidFill>
                <a:latin typeface="Times New Roman"/>
                <a:ea typeface="Times New Roman"/>
                <a:cs typeface="Times New Roman"/>
                <a:sym typeface="Times New Roman"/>
              </a:rPr>
              <a:t>]</a:t>
            </a:r>
            <a:endParaRPr/>
          </a:p>
        </p:txBody>
      </p:sp>
      <p:sp>
        <p:nvSpPr>
          <p:cNvPr id="89" name="Shape 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7" name="Shape 167"/>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Technologies </a:t>
            </a:r>
            <a:endParaRPr/>
          </a:p>
        </p:txBody>
      </p:sp>
      <p:sp>
        <p:nvSpPr>
          <p:cNvPr id="168" name="Shape 16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ComicsHub.io</a:t>
            </a:r>
            <a:endParaRPr/>
          </a:p>
        </p:txBody>
      </p:sp>
      <p:sp>
        <p:nvSpPr>
          <p:cNvPr id="169" name="Shape 169"/>
          <p:cNvSpPr txBox="1"/>
          <p:nvPr>
            <p:ph idx="1" type="body"/>
          </p:nvPr>
        </p:nvSpPr>
        <p:spPr>
          <a:xfrm>
            <a:off x="243250" y="2089475"/>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Languages   - </a:t>
            </a:r>
            <a:r>
              <a:rPr b="0" i="0" lang="en-US" sz="3200" u="none">
                <a:solidFill>
                  <a:schemeClr val="dk1"/>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Typescript and Javascript</a:t>
            </a:r>
            <a:endParaRPr sz="20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Frontend      -</a:t>
            </a:r>
            <a:r>
              <a:rPr b="0" i="0" lang="en-US" sz="3200" u="none">
                <a:solidFill>
                  <a:schemeClr val="dk1"/>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Angular (2+) and scss</a:t>
            </a:r>
            <a:endParaRPr/>
          </a:p>
          <a:p>
            <a:pPr indent="0" lvl="0" marL="0" marR="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API Server   - </a:t>
            </a:r>
            <a:r>
              <a:rPr lang="en-US" sz="2000">
                <a:latin typeface="Times New Roman"/>
                <a:ea typeface="Times New Roman"/>
                <a:cs typeface="Times New Roman"/>
                <a:sym typeface="Times New Roman"/>
              </a:rPr>
              <a:t>Nodejs</a:t>
            </a:r>
            <a:endParaRPr sz="2000">
              <a:latin typeface="Times New Roman"/>
              <a:ea typeface="Times New Roman"/>
              <a:cs typeface="Times New Roman"/>
              <a:sym typeface="Times New Roman"/>
            </a:endParaRPr>
          </a:p>
          <a:p>
            <a:pPr indent="0" lvl="0" marL="0" rtl="0">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Database      - </a:t>
            </a:r>
            <a:r>
              <a:rPr lang="en-US" sz="2000">
                <a:latin typeface="Times New Roman"/>
                <a:ea typeface="Times New Roman"/>
                <a:cs typeface="Times New Roman"/>
                <a:sym typeface="Times New Roman"/>
              </a:rPr>
              <a:t>Postgresql</a:t>
            </a:r>
            <a:endParaRPr sz="2000">
              <a:latin typeface="Times New Roman"/>
              <a:ea typeface="Times New Roman"/>
              <a:cs typeface="Times New Roman"/>
              <a:sym typeface="Times New Roman"/>
            </a:endParaRPr>
          </a:p>
          <a:p>
            <a:pPr indent="0" lvl="0" marL="0" rtl="0">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Image Store - </a:t>
            </a:r>
            <a:r>
              <a:rPr lang="en-US" sz="2000">
                <a:latin typeface="Times New Roman"/>
                <a:ea typeface="Times New Roman"/>
                <a:cs typeface="Times New Roman"/>
                <a:sym typeface="Times New Roman"/>
              </a:rPr>
              <a:t>Amazon S3</a:t>
            </a:r>
            <a:endParaRPr sz="2000">
              <a:latin typeface="Times New Roman"/>
              <a:ea typeface="Times New Roman"/>
              <a:cs typeface="Times New Roman"/>
              <a:sym typeface="Times New Roman"/>
            </a:endParaRPr>
          </a:p>
          <a:p>
            <a:pPr indent="-163513" lvl="0" marL="341313"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70" name="Shape 17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Shape 9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a:solidFill>
                  <a:srgbClr val="17375E"/>
                </a:solidFill>
                <a:latin typeface="Times New Roman"/>
                <a:ea typeface="Times New Roman"/>
                <a:cs typeface="Times New Roman"/>
                <a:sym typeface="Times New Roman"/>
              </a:rPr>
              <a:t>Project Release Plan</a:t>
            </a:r>
            <a:endParaRP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rtl="0">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ComicsHub.io</a:t>
            </a:r>
            <a:endParaRPr/>
          </a:p>
        </p:txBody>
      </p:sp>
      <p:sp>
        <p:nvSpPr>
          <p:cNvPr id="98" name="Shape 98"/>
          <p:cNvSpPr txBox="1"/>
          <p:nvPr>
            <p:ph idx="1" type="body"/>
          </p:nvPr>
        </p:nvSpPr>
        <p:spPr>
          <a:xfrm>
            <a:off x="457200" y="2286000"/>
            <a:ext cx="8229600" cy="3840300"/>
          </a:xfrm>
          <a:prstGeom prst="rect">
            <a:avLst/>
          </a:prstGeom>
          <a:noFill/>
          <a:ln>
            <a:noFill/>
          </a:ln>
        </p:spPr>
        <p:txBody>
          <a:bodyPr anchorCtr="0" anchor="t" bIns="45675" lIns="91375" spcFirstLastPara="1" rIns="91375" wrap="square" tIns="45675">
            <a:noAutofit/>
          </a:bodyPr>
          <a:lstStyle/>
          <a:p>
            <a:pPr indent="-341312" lvl="0" marL="341312" marR="0" rtl="0" algn="l">
              <a:lnSpc>
                <a:spcPct val="100000"/>
              </a:lnSpc>
              <a:spcBef>
                <a:spcPts val="0"/>
              </a:spcBef>
              <a:spcAft>
                <a:spcPts val="0"/>
              </a:spcAft>
              <a:buClr>
                <a:schemeClr val="dk1"/>
              </a:buClr>
              <a:buSzPts val="3200"/>
              <a:buFont typeface="Arial"/>
              <a:buChar char="•"/>
            </a:pPr>
            <a:r>
              <a:rPr lang="en-US">
                <a:latin typeface="Times New Roman"/>
                <a:ea typeface="Times New Roman"/>
                <a:cs typeface="Times New Roman"/>
                <a:sym typeface="Times New Roman"/>
              </a:rPr>
              <a:t>Online webcomic exist but tend to lack features and work poorly on slow connections.</a:t>
            </a:r>
            <a:endParaRPr/>
          </a:p>
          <a:p>
            <a:pPr indent="-341312" lvl="0" marL="341312" marR="0" rtl="0" algn="l">
              <a:lnSpc>
                <a:spcPct val="100000"/>
              </a:lnSpc>
              <a:spcBef>
                <a:spcPts val="640"/>
              </a:spcBef>
              <a:spcAft>
                <a:spcPts val="0"/>
              </a:spcAft>
              <a:buClr>
                <a:schemeClr val="dk1"/>
              </a:buClr>
              <a:buSzPts val="3200"/>
              <a:buFont typeface="Arial"/>
              <a:buChar char="•"/>
            </a:pPr>
            <a:r>
              <a:rPr lang="en-US"/>
              <a:t>Implement a site where authors can upload comics and have them displayed with a high quality reader.</a:t>
            </a:r>
            <a:endParaRPr/>
          </a:p>
          <a:p>
            <a:pPr indent="-341312" lvl="0" marL="341312" marR="0" rtl="0" algn="l">
              <a:lnSpc>
                <a:spcPct val="100000"/>
              </a:lnSpc>
              <a:spcBef>
                <a:spcPts val="640"/>
              </a:spcBef>
              <a:spcAft>
                <a:spcPts val="0"/>
              </a:spcAft>
              <a:buClr>
                <a:schemeClr val="dk1"/>
              </a:buClr>
              <a:buSzPts val="3200"/>
              <a:buFont typeface="Arial"/>
              <a:buChar char="•"/>
            </a:pPr>
            <a:r>
              <a:rPr lang="en-US"/>
              <a:t>Reader will support page preloading and be a robust single page 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Shape 104"/>
          <p:cNvSpPr txBox="1"/>
          <p:nvPr/>
        </p:nvSpPr>
        <p:spPr>
          <a:xfrm>
            <a:off x="149400" y="154150"/>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05" name="Shape 10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Shape 106"/>
          <p:cNvSpPr txBox="1"/>
          <p:nvPr/>
        </p:nvSpPr>
        <p:spPr>
          <a:xfrm>
            <a:off x="3091050" y="971550"/>
            <a:ext cx="2961900" cy="4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Sprint 1 User Stories</a:t>
            </a:r>
            <a:endParaRPr b="1" sz="2400">
              <a:latin typeface="Times New Roman"/>
              <a:ea typeface="Times New Roman"/>
              <a:cs typeface="Times New Roman"/>
              <a:sym typeface="Times New Roman"/>
            </a:endParaRPr>
          </a:p>
        </p:txBody>
      </p:sp>
      <p:graphicFrame>
        <p:nvGraphicFramePr>
          <p:cNvPr id="107" name="Shape 107"/>
          <p:cNvGraphicFramePr/>
          <p:nvPr/>
        </p:nvGraphicFramePr>
        <p:xfrm>
          <a:off x="1014175" y="1627238"/>
          <a:ext cx="3000000" cy="3000000"/>
        </p:xfrm>
        <a:graphic>
          <a:graphicData uri="http://schemas.openxmlformats.org/drawingml/2006/table">
            <a:tbl>
              <a:tblPr>
                <a:noFill/>
                <a:tableStyleId>{0B2CB4C3-B2A8-47E9-9B78-37F7553293EC}</a:tableStyleId>
              </a:tblPr>
              <a:tblGrid>
                <a:gridCol w="940325"/>
                <a:gridCol w="4817075"/>
                <a:gridCol w="999700"/>
                <a:gridCol w="832150"/>
              </a:tblGrid>
              <a:tr h="756750">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As a...</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User Stories</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Priority</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Story Points</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75675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want to have my own account, so that I can manage the comics I uploaded.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1 - Must</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081125">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want to label my comics with titles, so that reader knows what comics they are reading.</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1 - Must</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75675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want to upload my comic pages, so that other users can watch them.</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1 - </a:t>
                      </a:r>
                      <a:r>
                        <a:rPr lang="en-US" sz="2000">
                          <a:solidFill>
                            <a:schemeClr val="dk1"/>
                          </a:solidFill>
                          <a:latin typeface="Times New Roman"/>
                          <a:ea typeface="Times New Roman"/>
                          <a:cs typeface="Times New Roman"/>
                          <a:sym typeface="Times New Roman"/>
                        </a:rPr>
                        <a:t>Must</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081125">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reader, I want to have page navigation, so that I can easily navigate to the page I left off.</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1 - </a:t>
                      </a:r>
                      <a:r>
                        <a:rPr lang="en-US" sz="2000">
                          <a:solidFill>
                            <a:schemeClr val="dk1"/>
                          </a:solidFill>
                          <a:latin typeface="Times New Roman"/>
                          <a:ea typeface="Times New Roman"/>
                          <a:cs typeface="Times New Roman"/>
                          <a:sym typeface="Times New Roman"/>
                        </a:rPr>
                        <a:t>Must</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14" name="Shape 11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15" name="Shape 115"/>
          <p:cNvGraphicFramePr/>
          <p:nvPr/>
        </p:nvGraphicFramePr>
        <p:xfrm>
          <a:off x="463525" y="1606300"/>
          <a:ext cx="3000000" cy="3000000"/>
        </p:xfrm>
        <a:graphic>
          <a:graphicData uri="http://schemas.openxmlformats.org/drawingml/2006/table">
            <a:tbl>
              <a:tblPr>
                <a:noFill/>
                <a:tableStyleId>{0B2CB4C3-B2A8-47E9-9B78-37F7553293EC}</a:tableStyleId>
              </a:tblPr>
              <a:tblGrid>
                <a:gridCol w="927625"/>
                <a:gridCol w="5262825"/>
                <a:gridCol w="1091475"/>
                <a:gridCol w="815375"/>
              </a:tblGrid>
              <a:tr h="564150">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As a...</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User Stories</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Priority</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Story Points</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2246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reader, I would like to be able to search for specific comics so that I can easily find content that interests me.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2 - Should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2246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reader, I would like to be able to return to the last page I read so that I can easily pick up where I left off.</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2 - Should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2246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reader, I want the viewing experience to be smooth, even when my connection is poor, so that I can read the comics with greater ease.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2 - Should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
        <p:nvSpPr>
          <p:cNvPr id="116" name="Shape 116"/>
          <p:cNvSpPr txBox="1"/>
          <p:nvPr/>
        </p:nvSpPr>
        <p:spPr>
          <a:xfrm>
            <a:off x="3116250" y="971550"/>
            <a:ext cx="2911500" cy="422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2400">
                <a:latin typeface="Times New Roman"/>
                <a:ea typeface="Times New Roman"/>
                <a:cs typeface="Times New Roman"/>
                <a:sym typeface="Times New Roman"/>
              </a:rPr>
              <a:t>Sprint 2 User Stories</a:t>
            </a:r>
            <a:endParaRPr b="1"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23" name="Shape 123"/>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24" name="Shape 124"/>
          <p:cNvGraphicFramePr/>
          <p:nvPr/>
        </p:nvGraphicFramePr>
        <p:xfrm>
          <a:off x="628188" y="1648313"/>
          <a:ext cx="3000000" cy="3000000"/>
        </p:xfrm>
        <a:graphic>
          <a:graphicData uri="http://schemas.openxmlformats.org/drawingml/2006/table">
            <a:tbl>
              <a:tblPr>
                <a:noFill/>
                <a:tableStyleId>{0B2CB4C3-B2A8-47E9-9B78-37F7553293EC}</a:tableStyleId>
              </a:tblPr>
              <a:tblGrid>
                <a:gridCol w="862050"/>
                <a:gridCol w="5433800"/>
                <a:gridCol w="1174175"/>
                <a:gridCol w="591825"/>
              </a:tblGrid>
              <a:tr h="10363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reader, I would like comics to have easy to link and navigate urls so that I can easily access a specific comic page that I want to read.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2 - Should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0363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a:t>
                      </a:r>
                      <a:r>
                        <a:rPr lang="en-US" sz="2000">
                          <a:solidFill>
                            <a:schemeClr val="dk1"/>
                          </a:solidFill>
                          <a:latin typeface="Times New Roman"/>
                          <a:ea typeface="Times New Roman"/>
                          <a:cs typeface="Times New Roman"/>
                          <a:sym typeface="Times New Roman"/>
                        </a:rPr>
                        <a:t>reader,</a:t>
                      </a:r>
                      <a:r>
                        <a:rPr lang="en-US" sz="2000">
                          <a:latin typeface="Times New Roman"/>
                          <a:ea typeface="Times New Roman"/>
                          <a:cs typeface="Times New Roman"/>
                          <a:sym typeface="Times New Roman"/>
                        </a:rPr>
                        <a:t> I would like to be notified of updates to comics I have subscribed to so that I know when there is a new chapter to read.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3-8</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0363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a:t>
                      </a:r>
                      <a:r>
                        <a:rPr lang="en-US" sz="2000">
                          <a:solidFill>
                            <a:schemeClr val="dk1"/>
                          </a:solidFill>
                          <a:latin typeface="Times New Roman"/>
                          <a:ea typeface="Times New Roman"/>
                          <a:cs typeface="Times New Roman"/>
                          <a:sym typeface="Times New Roman"/>
                        </a:rPr>
                        <a:t>reader,</a:t>
                      </a:r>
                      <a:r>
                        <a:rPr lang="en-US" sz="2000">
                          <a:latin typeface="Times New Roman"/>
                          <a:ea typeface="Times New Roman"/>
                          <a:cs typeface="Times New Roman"/>
                          <a:sym typeface="Times New Roman"/>
                        </a:rPr>
                        <a:t> I would like to be able to rate comics so that I can share my opinions of the comic with the author and other users..</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0363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a:t>
                      </a:r>
                      <a:r>
                        <a:rPr lang="en-US" sz="2000">
                          <a:solidFill>
                            <a:schemeClr val="dk1"/>
                          </a:solidFill>
                          <a:latin typeface="Times New Roman"/>
                          <a:ea typeface="Times New Roman"/>
                          <a:cs typeface="Times New Roman"/>
                          <a:sym typeface="Times New Roman"/>
                        </a:rPr>
                        <a:t>reader,</a:t>
                      </a:r>
                      <a:r>
                        <a:rPr lang="en-US" sz="2000">
                          <a:latin typeface="Times New Roman"/>
                          <a:ea typeface="Times New Roman"/>
                          <a:cs typeface="Times New Roman"/>
                          <a:sym typeface="Times New Roman"/>
                        </a:rPr>
                        <a:t> I would like to be able to see the ratings of comics so that I can gauge other users’ opinions of the comic and decide if I should read it..</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
        <p:nvSpPr>
          <p:cNvPr id="125" name="Shape 125"/>
          <p:cNvSpPr txBox="1"/>
          <p:nvPr/>
        </p:nvSpPr>
        <p:spPr>
          <a:xfrm>
            <a:off x="2464825" y="1058425"/>
            <a:ext cx="3864600" cy="4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Sprint 2 User Stories (cont.)</a:t>
            </a:r>
            <a:endParaRPr b="1"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Shape 131"/>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32" name="Shape 13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Shape 133"/>
          <p:cNvSpPr txBox="1"/>
          <p:nvPr/>
        </p:nvSpPr>
        <p:spPr>
          <a:xfrm>
            <a:off x="3111900" y="1090100"/>
            <a:ext cx="2920200" cy="4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Sprint 3 User Stories</a:t>
            </a:r>
            <a:endParaRPr b="1" sz="2400">
              <a:latin typeface="Times New Roman"/>
              <a:ea typeface="Times New Roman"/>
              <a:cs typeface="Times New Roman"/>
              <a:sym typeface="Times New Roman"/>
            </a:endParaRPr>
          </a:p>
        </p:txBody>
      </p:sp>
      <p:graphicFrame>
        <p:nvGraphicFramePr>
          <p:cNvPr id="134" name="Shape 134"/>
          <p:cNvGraphicFramePr/>
          <p:nvPr/>
        </p:nvGraphicFramePr>
        <p:xfrm>
          <a:off x="690700" y="1727850"/>
          <a:ext cx="3000000" cy="3000000"/>
        </p:xfrm>
        <a:graphic>
          <a:graphicData uri="http://schemas.openxmlformats.org/drawingml/2006/table">
            <a:tbl>
              <a:tblPr>
                <a:noFill/>
                <a:tableStyleId>{0B2CB4C3-B2A8-47E9-9B78-37F7553293EC}</a:tableStyleId>
              </a:tblPr>
              <a:tblGrid>
                <a:gridCol w="949275"/>
                <a:gridCol w="4951325"/>
                <a:gridCol w="1236025"/>
                <a:gridCol w="625950"/>
              </a:tblGrid>
              <a:tr h="1765125">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would like to be able to organize my comic in different ways (page, chapters, volumes), so that users can read my content more easily and it is easier for me to manage my comics.</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2 - Should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245975">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would like to be able to publish multiple comics using the same account, so that I can release my comics more easily.</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2 - Should</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245975">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want to be able to upload multiple pictures at once, so that I can release my comics more easily.</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0" name="Shape 140"/>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41" name="Shape 14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Shape 142"/>
          <p:cNvSpPr txBox="1"/>
          <p:nvPr/>
        </p:nvSpPr>
        <p:spPr>
          <a:xfrm>
            <a:off x="2380038" y="1121775"/>
            <a:ext cx="4383900" cy="4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Sprint 3 User Stories (cont.)</a:t>
            </a:r>
            <a:endParaRPr b="1" sz="2400">
              <a:latin typeface="Times New Roman"/>
              <a:ea typeface="Times New Roman"/>
              <a:cs typeface="Times New Roman"/>
              <a:sym typeface="Times New Roman"/>
            </a:endParaRPr>
          </a:p>
        </p:txBody>
      </p:sp>
      <p:graphicFrame>
        <p:nvGraphicFramePr>
          <p:cNvPr id="143" name="Shape 143"/>
          <p:cNvGraphicFramePr/>
          <p:nvPr/>
        </p:nvGraphicFramePr>
        <p:xfrm>
          <a:off x="476900" y="1679975"/>
          <a:ext cx="3000000" cy="3000000"/>
        </p:xfrm>
        <a:graphic>
          <a:graphicData uri="http://schemas.openxmlformats.org/drawingml/2006/table">
            <a:tbl>
              <a:tblPr>
                <a:noFill/>
                <a:tableStyleId>{0B2CB4C3-B2A8-47E9-9B78-37F7553293EC}</a:tableStyleId>
              </a:tblPr>
              <a:tblGrid>
                <a:gridCol w="849975"/>
                <a:gridCol w="5802625"/>
                <a:gridCol w="936550"/>
                <a:gridCol w="601050"/>
              </a:tblGrid>
              <a:tr h="1905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would like to schedule pages/chapters to release automatically, so that I can manage my comics more easily.</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905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Reader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 reader, I would like to be able to comment on specific pages, so that I can share my opinions of the comic with the author and other users.</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3-8</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905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would like to moderate my users’ comments, so that I can keep the conversation friendly, constructive, and on-topic.</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3-8</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190500">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Author</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lang="en-US" sz="2000">
                          <a:latin typeface="Times New Roman"/>
                          <a:ea typeface="Times New Roman"/>
                          <a:cs typeface="Times New Roman"/>
                          <a:sym typeface="Times New Roman"/>
                        </a:rPr>
                        <a:t>As an author I would like to be able to set the alt-text for my comics, so that I may add depth to my content and express myself more easily.</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3 - Nice</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9" name="Shape 149"/>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Architecture</a:t>
            </a:r>
            <a:endParaRPr/>
          </a:p>
        </p:txBody>
      </p:sp>
      <p:sp>
        <p:nvSpPr>
          <p:cNvPr id="150" name="Shape 150"/>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t/>
            </a:r>
            <a:endParaRPr b="0" i="0" sz="2000" u="none">
              <a:solidFill>
                <a:schemeClr val="dk1"/>
              </a:solidFill>
              <a:latin typeface="Times New Roman"/>
              <a:ea typeface="Times New Roman"/>
              <a:cs typeface="Times New Roman"/>
              <a:sym typeface="Times New Roman"/>
            </a:endParaRPr>
          </a:p>
          <a:p>
            <a:pPr indent="-214313" lvl="0" marL="341313"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
        <p:nvSpPr>
          <p:cNvPr id="151" name="Shape 15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52" name="Shape 152"/>
          <p:cNvPicPr preferRelativeResize="0"/>
          <p:nvPr/>
        </p:nvPicPr>
        <p:blipFill>
          <a:blip r:embed="rId4">
            <a:alphaModFix/>
          </a:blip>
          <a:stretch>
            <a:fillRect/>
          </a:stretch>
        </p:blipFill>
        <p:spPr>
          <a:xfrm>
            <a:off x="361950" y="1323975"/>
            <a:ext cx="8324850" cy="4546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8" name="Shape 158"/>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Challenges/Risks </a:t>
            </a:r>
            <a:endParaRPr/>
          </a:p>
        </p:txBody>
      </p:sp>
      <p:sp>
        <p:nvSpPr>
          <p:cNvPr id="159" name="Shape 15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ComicsHub.io</a:t>
            </a:r>
            <a:endParaRPr/>
          </a:p>
        </p:txBody>
      </p:sp>
      <p:sp>
        <p:nvSpPr>
          <p:cNvPr id="160" name="Shape 160"/>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1 </a:t>
            </a:r>
            <a:r>
              <a:rPr lang="en-US" sz="2000">
                <a:latin typeface="Times New Roman"/>
                <a:ea typeface="Times New Roman"/>
                <a:cs typeface="Times New Roman"/>
                <a:sym typeface="Times New Roman"/>
              </a:rPr>
              <a:t>- Most team members unfamiliar with Angular</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2 </a:t>
            </a:r>
            <a:r>
              <a:rPr lang="en-US" sz="2000">
                <a:latin typeface="Times New Roman"/>
                <a:ea typeface="Times New Roman"/>
                <a:cs typeface="Times New Roman"/>
                <a:sym typeface="Times New Roman"/>
              </a:rPr>
              <a:t>- Several servers and services used</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a:t>
            </a:r>
            <a:r>
              <a:rPr b="0" i="0" lang="en-US" sz="3200" u="none">
                <a:solidFill>
                  <a:schemeClr val="dk1"/>
                </a:solidFill>
                <a:latin typeface="Times New Roman"/>
                <a:ea typeface="Times New Roman"/>
                <a:cs typeface="Times New Roman"/>
                <a:sym typeface="Times New Roman"/>
              </a:rPr>
              <a:t>3 </a:t>
            </a:r>
            <a:r>
              <a:rPr lang="en-US" sz="2000">
                <a:latin typeface="Times New Roman"/>
                <a:ea typeface="Times New Roman"/>
                <a:cs typeface="Times New Roman"/>
                <a:sym typeface="Times New Roman"/>
              </a:rPr>
              <a:t>- Decrease the pictures loading time</a:t>
            </a:r>
            <a:endParaRPr/>
          </a:p>
          <a:p>
            <a:pPr indent="0" lvl="0" marL="0" marR="0" rtl="0" algn="l">
              <a:lnSpc>
                <a:spcPct val="100000"/>
              </a:lnSpc>
              <a:spcBef>
                <a:spcPts val="560"/>
              </a:spcBef>
              <a:spcAft>
                <a:spcPts val="0"/>
              </a:spcAft>
              <a:buClr>
                <a:schemeClr val="dk1"/>
              </a:buClr>
              <a:buSzPts val="2800"/>
              <a:buFont typeface="Arial"/>
              <a:buNone/>
            </a:pPr>
            <a:r>
              <a:t/>
            </a:r>
            <a:endParaRPr/>
          </a:p>
          <a:p>
            <a:pPr indent="-163513" lvl="0" marL="341313"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61" name="Shape 16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