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39E3C-DD62-4A6B-81C9-7B0C9394AB3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6ED51-9508-4DFD-9C1A-C81B8A76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9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and ask the discussion question: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How do we make sure that this calculator will work correctly? The answer to that question is today’s 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6ED51-9508-4DFD-9C1A-C81B8A76A0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98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A4BC-8CD9-A84D-D429-6F5528D52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42249-D0D4-FA83-87AF-4FC60FEED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60BDE-4104-F576-715B-5B557A95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1BE0-9E79-4016-9A33-4910206FE77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67A55-2D98-73C6-9FA5-C7667D46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D7823-3B50-CD43-98D3-7798F21F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5E08-41ED-400D-A3EA-CB868BC4E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01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571F-B572-6B24-25FA-2D7FB99D0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FC4CD-02B6-E617-3508-6E523A847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374A3-5CD3-517F-A885-8FADCCB1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1BE0-9E79-4016-9A33-4910206FE77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CAE49-9EBC-49E1-2B92-9FB2BAD2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346D7-31A1-7001-101B-A0A86315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5E08-41ED-400D-A3EA-CB868BC4E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3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2A4B37-4E37-A38A-88D8-8E12BD760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66DD9-928A-BB10-AC40-F11FB8781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25E56-443E-75B3-6E76-6D654618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1BE0-9E79-4016-9A33-4910206FE77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0DAD2-F758-0859-1EA1-883ECC0B4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FCA6F-0A86-7C72-FBDC-D158AAA3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5E08-41ED-400D-A3EA-CB868BC4E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6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6411-C1A7-A669-0F04-166BADE5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C5DD0-A41B-640D-B78A-E25FC11C1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727E8-E301-6E4A-65B6-D33F55E6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1BE0-9E79-4016-9A33-4910206FE77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C1DDE-E806-CEC5-850B-A7448DDF0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E93F6-30DB-9F53-B3EF-582143F2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5E08-41ED-400D-A3EA-CB868BC4E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5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8E86-B7CC-AF5B-C017-00AE329E8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16C64-2EBD-1523-68E1-6C203C71B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2A005-1E61-5BE9-0FD0-B2CD7B04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1BE0-9E79-4016-9A33-4910206FE77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08083-F15F-8C02-4146-0EEB4FF9A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6A263-4A6D-1F0F-0229-9E06AE225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5E08-41ED-400D-A3EA-CB868BC4E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7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4ACB-4975-F653-9DD0-8425E27B4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ECF28-08EE-35BE-ED85-A600F2F42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16AAC-D2BD-8C48-C09F-5BC49C642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9FB4F-E20C-8299-CAE2-13182DF1E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1BE0-9E79-4016-9A33-4910206FE77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B9939-E40B-4ED1-54C7-EFB78916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D533E-FDD9-08E4-A28D-C7EB5ED6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5E08-41ED-400D-A3EA-CB868BC4E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7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91ED1-D90A-7CCD-F20E-6EB0B2898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B40F4-C760-ED27-C250-329CDCE2D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21EA0-16AD-8CB5-177A-F2D713E3D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7705E-A636-3014-F254-FCB3920AD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FD9F32-70EE-1159-73AC-81999B721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1A4A0-58B3-FC46-3F82-60FF26DF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1BE0-9E79-4016-9A33-4910206FE77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00E10-A422-319D-FB78-A8CBF23D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A6906-3E58-22AE-E12F-993B4AA4A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5E08-41ED-400D-A3EA-CB868BC4E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3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3071-42D3-5030-C55B-8531CE1F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C82C4-0298-94F9-96FF-540A2520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1BE0-9E79-4016-9A33-4910206FE77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F6F3F-A7F1-BF3B-946D-47295A51B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39BD3-83F2-F3DA-2D7D-F6C7E0E0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5E08-41ED-400D-A3EA-CB868BC4E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1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951D3-C9D3-DE06-DBC8-36657F7B4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1BE0-9E79-4016-9A33-4910206FE77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025B76-41AB-5B82-53EC-AAEEBB90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9FCDA-B679-2078-A32B-74D6D9CE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5E08-41ED-400D-A3EA-CB868BC4E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3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E7C8-1B9D-8608-B711-5ABBC30A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93746-53A5-5902-EBD2-9A06A26BE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673D9-7DC2-D4E4-7A7F-1AE40586C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072BA-21F8-FDC8-1485-9ABE34759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1BE0-9E79-4016-9A33-4910206FE77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3548C-9E80-05AE-6F4E-151955F1C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B00DE-9CB3-D3B9-472C-80AEDF82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5E08-41ED-400D-A3EA-CB868BC4E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4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E973-1B64-2915-9713-46AA6B07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C81D36-DEA2-0AF0-5573-25DB857B5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27CB1-F9D1-2820-ACEB-527093B3D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5DDCB-5FB2-559E-2CAF-4CD001E3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1BE0-9E79-4016-9A33-4910206FE77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4C984-58EE-06B5-DCFA-B9BFC46F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AFFBC-F83F-8CBB-9863-5B33BE09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5E08-41ED-400D-A3EA-CB868BC4E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6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36A5C0-C329-AC5F-C64D-DBE88B67F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5B36B-3E28-FF88-DCDE-D042B5E38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87C8D-916A-AAAD-88C1-1A95F949E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D1BE0-9E79-4016-9A33-4910206FE77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A297F-3004-2724-C442-B938B0133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6629F-2DFF-07E5-705C-BCE7C5543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C5E08-41ED-400D-A3EA-CB868BC4E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4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4E3A3-6A43-5F38-356D-0FDC7FCD63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Testing and Test Driven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89CC4-52D8-F4DA-0068-ACB6265AB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308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74871-834F-427D-70C1-FF6D8E72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DDD89-C023-B520-8FE2-8EBB0F113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Write new testbench classes for every class</a:t>
            </a:r>
          </a:p>
          <a:p>
            <a:r>
              <a:rPr lang="en-US" dirty="0"/>
              <a:t> Managing the testbench classes</a:t>
            </a:r>
          </a:p>
          <a:p>
            <a:r>
              <a:rPr lang="en-US" dirty="0"/>
              <a:t>Too much repetitive work</a:t>
            </a:r>
          </a:p>
          <a:p>
            <a:endParaRPr lang="en-US" dirty="0"/>
          </a:p>
          <a:p>
            <a:r>
              <a:rPr lang="en-US" dirty="0"/>
              <a:t>We want to write just the important stuff: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runTest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"Test 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);”</a:t>
            </a:r>
            <a:endParaRPr lang="en-US" dirty="0"/>
          </a:p>
          <a:p>
            <a:r>
              <a:rPr lang="en-US" dirty="0"/>
              <a:t>Unit Testing frameworks: Junit, </a:t>
            </a:r>
            <a:r>
              <a:rPr lang="en-US" dirty="0" err="1"/>
              <a:t>pytest</a:t>
            </a:r>
            <a:r>
              <a:rPr lang="en-US" dirty="0"/>
              <a:t>, Google test (for C/C++)</a:t>
            </a:r>
          </a:p>
        </p:txBody>
      </p:sp>
    </p:spTree>
    <p:extLst>
      <p:ext uri="{BB962C8B-B14F-4D97-AF65-F5344CB8AC3E}">
        <p14:creationId xmlns:p14="http://schemas.microsoft.com/office/powerpoint/2010/main" val="3718789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205A-BF43-A1BD-EBD5-0F5AB2CC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expected test outputs come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0FA8E-51E7-54FA-6C1B-8B1C42ADA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calculator:</a:t>
            </a:r>
          </a:p>
          <a:p>
            <a:pPr lvl="1"/>
            <a:r>
              <a:rPr lang="en-US" dirty="0"/>
              <a:t>Input: “+”, 5, 2</a:t>
            </a:r>
          </a:p>
          <a:p>
            <a:pPr lvl="1"/>
            <a:r>
              <a:rPr lang="en-US" dirty="0"/>
              <a:t>Output: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886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26B43-5475-64CE-555C-BA654470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Oracle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132AA-4505-BDD9-533B-D530D13D1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Tells us what the expected test output is</a:t>
            </a:r>
          </a:p>
          <a:p>
            <a:endParaRPr lang="en-US" dirty="0"/>
          </a:p>
          <a:p>
            <a:r>
              <a:rPr lang="en-US" dirty="0"/>
              <a:t>Possible test oracle</a:t>
            </a:r>
          </a:p>
          <a:p>
            <a:pPr lvl="1"/>
            <a:r>
              <a:rPr lang="en-US" dirty="0"/>
              <a:t>Legacy software (in software modernization process)</a:t>
            </a:r>
          </a:p>
          <a:p>
            <a:pPr lvl="1"/>
            <a:r>
              <a:rPr lang="en-US" dirty="0"/>
              <a:t>Requirement specifications</a:t>
            </a:r>
          </a:p>
          <a:p>
            <a:pPr lvl="1"/>
            <a:r>
              <a:rPr lang="en-US" dirty="0"/>
              <a:t>Humans (especially true for user interface applications)</a:t>
            </a:r>
          </a:p>
          <a:p>
            <a:pPr lvl="1"/>
            <a:endParaRPr lang="en-US" dirty="0"/>
          </a:p>
          <a:p>
            <a:r>
              <a:rPr lang="en-US" dirty="0"/>
              <a:t>Expected outputs don’t </a:t>
            </a:r>
            <a:r>
              <a:rPr lang="en-US"/>
              <a:t>come from system </a:t>
            </a:r>
            <a:r>
              <a:rPr lang="en-US" dirty="0"/>
              <a:t>under test</a:t>
            </a:r>
          </a:p>
        </p:txBody>
      </p:sp>
    </p:spTree>
    <p:extLst>
      <p:ext uri="{BB962C8B-B14F-4D97-AF65-F5344CB8AC3E}">
        <p14:creationId xmlns:p14="http://schemas.microsoft.com/office/powerpoint/2010/main" val="4049561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60C3-5C0A-378A-EADB-4237BB08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AEB6D-7A67-D8E8-B11C-834B200B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9101"/>
          </a:xfrm>
        </p:spPr>
        <p:txBody>
          <a:bodyPr>
            <a:normAutofit/>
          </a:bodyPr>
          <a:lstStyle/>
          <a:p>
            <a:r>
              <a:rPr lang="en-US" dirty="0"/>
              <a:t>It’s possible to write and run the tests before implementing a method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C17E6-8AD2-D5A9-FC61-651D0F5D0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07209"/>
            <a:ext cx="10515600" cy="15022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0BE26C-69F2-D51D-2D7B-4461086F8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71921"/>
            <a:ext cx="9352990" cy="81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30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E220B-5189-DBF2-1828-E9440B412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E5D3FE-D36C-6671-2DA5-E42FD46CD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77" y="1589429"/>
            <a:ext cx="7403123" cy="505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5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F623A-8770-7641-00DE-D7549262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34266-7152-A6B6-F3F8-D802FF8D9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Tests guide software development</a:t>
            </a:r>
          </a:p>
          <a:p>
            <a:r>
              <a:rPr lang="en-US" dirty="0"/>
              <a:t>Creates milestone to aim for</a:t>
            </a:r>
          </a:p>
          <a:p>
            <a:r>
              <a:rPr lang="en-US" dirty="0"/>
              <a:t>Usually results in high coverage test benches (because its common to forget the cases if you write tests at the end)</a:t>
            </a:r>
          </a:p>
          <a:p>
            <a:r>
              <a:rPr lang="en-US" dirty="0"/>
              <a:t>Testing after implementing logic for each test catches bugs early</a:t>
            </a:r>
          </a:p>
        </p:txBody>
      </p:sp>
    </p:spTree>
    <p:extLst>
      <p:ext uri="{BB962C8B-B14F-4D97-AF65-F5344CB8AC3E}">
        <p14:creationId xmlns:p14="http://schemas.microsoft.com/office/powerpoint/2010/main" val="2104708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115F-D3B2-502D-4251-F0ABE320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stub and tests for </a:t>
            </a:r>
            <a:r>
              <a:rPr lang="en-US" i="1" dirty="0"/>
              <a:t>sine x</a:t>
            </a:r>
          </a:p>
        </p:txBody>
      </p:sp>
    </p:spTree>
    <p:extLst>
      <p:ext uri="{BB962C8B-B14F-4D97-AF65-F5344CB8AC3E}">
        <p14:creationId xmlns:p14="http://schemas.microsoft.com/office/powerpoint/2010/main" val="175574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B9B7-861D-ADF6-2A38-8226BFC35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717C6-D8D3-FC37-06B6-503D6A236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write unit tests</a:t>
            </a:r>
          </a:p>
          <a:p>
            <a:r>
              <a:rPr lang="en-US" dirty="0"/>
              <a:t>Writing testbenches</a:t>
            </a:r>
          </a:p>
          <a:p>
            <a:r>
              <a:rPr lang="en-US" dirty="0"/>
              <a:t>Regression testing</a:t>
            </a:r>
          </a:p>
          <a:p>
            <a:r>
              <a:rPr lang="en-US" dirty="0"/>
              <a:t>Test oracles</a:t>
            </a:r>
          </a:p>
          <a:p>
            <a:r>
              <a:rPr lang="en-US" dirty="0"/>
              <a:t>Test driven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70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EFB82-63D7-6D91-79E4-C0EEF2B9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 for the class: Calculator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3B242B-BA43-201D-A653-21D37B87F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42" y="1497633"/>
            <a:ext cx="6624125" cy="499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6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B2F8-F87E-E72D-CC0A-11036C73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code for calculator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5F770D-3B0B-E495-9A1F-2E4F8A9D2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526" y="1762125"/>
            <a:ext cx="7337345" cy="461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6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555D2-5E41-3181-6009-C20BBB83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Run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99F75D-BFE8-7B24-878B-B29803982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244611" cy="4006727"/>
          </a:xfrm>
        </p:spPr>
      </p:pic>
    </p:spTree>
    <p:extLst>
      <p:ext uri="{BB962C8B-B14F-4D97-AF65-F5344CB8AC3E}">
        <p14:creationId xmlns:p14="http://schemas.microsoft.com/office/powerpoint/2010/main" val="764603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0587-79DF-8F83-158F-E537C37A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4835-3490-C017-7139-592CD41EC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program and check if the output is correct</a:t>
            </a:r>
          </a:p>
          <a:p>
            <a:r>
              <a:rPr lang="en-US" dirty="0"/>
              <a:t>Problems in testing complete programs</a:t>
            </a:r>
          </a:p>
          <a:p>
            <a:pPr lvl="1"/>
            <a:r>
              <a:rPr lang="en-US" dirty="0"/>
              <a:t>Too many possible inputs</a:t>
            </a:r>
          </a:p>
          <a:p>
            <a:pPr lvl="1"/>
            <a:r>
              <a:rPr lang="en-US" dirty="0"/>
              <a:t>Hard to localize the bug in case of test failure (multiple bugs possible)</a:t>
            </a:r>
          </a:p>
          <a:p>
            <a:pPr lvl="1"/>
            <a:r>
              <a:rPr lang="en-US" dirty="0"/>
              <a:t>Extremely time / energy consuming</a:t>
            </a:r>
          </a:p>
          <a:p>
            <a:r>
              <a:rPr lang="en-US" dirty="0"/>
              <a:t>Solution: Unit testing = Test each method independently</a:t>
            </a:r>
          </a:p>
          <a:p>
            <a:pPr lvl="1"/>
            <a:r>
              <a:rPr lang="en-US" dirty="0"/>
              <a:t>Core idea: If all units are working properly then the whole program </a:t>
            </a:r>
            <a:r>
              <a:rPr lang="en-US" b="1" u="sng" dirty="0"/>
              <a:t>has a high chance</a:t>
            </a:r>
            <a:r>
              <a:rPr lang="en-US" dirty="0"/>
              <a:t> of working properly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6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6CEC3-A637-46BB-777E-ED54E66C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FB64C-FFD3-2FD5-05C4-7334F8906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Testbench: a program which tests another program</a:t>
            </a:r>
          </a:p>
          <a:p>
            <a:pPr lvl="1"/>
            <a:r>
              <a:rPr lang="en-US" dirty="0"/>
              <a:t>Call method under test with some inputs</a:t>
            </a:r>
          </a:p>
          <a:p>
            <a:pPr lvl="1"/>
            <a:r>
              <a:rPr lang="en-US" dirty="0"/>
              <a:t>Check the result</a:t>
            </a:r>
          </a:p>
          <a:p>
            <a:pPr lvl="1"/>
            <a:r>
              <a:rPr lang="en-US" dirty="0"/>
              <a:t>Needs to run independent of the other methods in the program</a:t>
            </a:r>
          </a:p>
          <a:p>
            <a:pPr lvl="1"/>
            <a:r>
              <a:rPr lang="en-US" dirty="0"/>
              <a:t>Runs multiple tests on the same method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25AD78-729C-F92F-11B9-F54C0B3FF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001294"/>
            <a:ext cx="9993923" cy="238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8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D5D8-37BD-BCBC-DCB9-E97FCCB8D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 good testbench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66BF8-AC7E-0DFA-9C63-150399C18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35360"/>
          </a:xfrm>
        </p:spPr>
        <p:txBody>
          <a:bodyPr/>
          <a:lstStyle/>
          <a:p>
            <a:r>
              <a:rPr lang="en-US" dirty="0"/>
              <a:t>Independent test cases</a:t>
            </a:r>
          </a:p>
          <a:p>
            <a:r>
              <a:rPr lang="en-US" dirty="0"/>
              <a:t>High code coverage (ideally 100%)</a:t>
            </a:r>
          </a:p>
          <a:p>
            <a:r>
              <a:rPr lang="en-US" dirty="0"/>
              <a:t>Test edge cases</a:t>
            </a:r>
          </a:p>
          <a:p>
            <a:r>
              <a:rPr lang="en-US" dirty="0"/>
              <a:t>Produces enough information to understand failed tests and localize fault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18B1A-1675-3B73-ADA3-8DCCC2D3F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040" y="4360985"/>
            <a:ext cx="3410757" cy="196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48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7FA-958B-250E-A1F8-7B3F246E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6BDB1-2EAF-D628-BEED-3F9826AC3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unit tests whenever we change a class / methods</a:t>
            </a:r>
          </a:p>
          <a:p>
            <a:r>
              <a:rPr lang="en-US" dirty="0"/>
              <a:t>For large code bases, no one knows the entire code. Regression testing highlights unintended changes.</a:t>
            </a:r>
          </a:p>
          <a:p>
            <a:r>
              <a:rPr lang="en-US" dirty="0"/>
              <a:t>Tests evolve with the code base</a:t>
            </a:r>
          </a:p>
          <a:p>
            <a:r>
              <a:rPr lang="en-US" dirty="0"/>
              <a:t>Development cycle:</a:t>
            </a:r>
          </a:p>
          <a:p>
            <a:pPr lvl="1"/>
            <a:r>
              <a:rPr lang="en-US" dirty="0"/>
              <a:t>Make changes to code</a:t>
            </a:r>
          </a:p>
          <a:p>
            <a:pPr lvl="1"/>
            <a:r>
              <a:rPr lang="en-US" dirty="0"/>
              <a:t>Write / Update tests to test new behavior</a:t>
            </a:r>
          </a:p>
          <a:p>
            <a:pPr lvl="1"/>
            <a:r>
              <a:rPr lang="en-US" dirty="0"/>
              <a:t>Run </a:t>
            </a:r>
            <a:r>
              <a:rPr lang="en-US" b="1" u="sng" dirty="0"/>
              <a:t>related</a:t>
            </a:r>
            <a:r>
              <a:rPr lang="en-US" dirty="0"/>
              <a:t> tests</a:t>
            </a:r>
          </a:p>
          <a:p>
            <a:r>
              <a:rPr lang="en-US" dirty="0"/>
              <a:t>Testing takes a significant amount of development time</a:t>
            </a:r>
          </a:p>
        </p:txBody>
      </p:sp>
    </p:spTree>
    <p:extLst>
      <p:ext uri="{BB962C8B-B14F-4D97-AF65-F5344CB8AC3E}">
        <p14:creationId xmlns:p14="http://schemas.microsoft.com/office/powerpoint/2010/main" val="1441941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453</Words>
  <Application>Microsoft Office PowerPoint</Application>
  <PresentationFormat>Widescreen</PresentationFormat>
  <Paragraphs>70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Unit Testing and Test Driven Development</vt:lpstr>
      <vt:lpstr>Learning Objectives</vt:lpstr>
      <vt:lpstr>Running example for the class: Calculator</vt:lpstr>
      <vt:lpstr>Main code for calculator</vt:lpstr>
      <vt:lpstr>Example Run</vt:lpstr>
      <vt:lpstr>Testing</vt:lpstr>
      <vt:lpstr>Unit Testing Implementation</vt:lpstr>
      <vt:lpstr>Properties of a good testbench</vt:lpstr>
      <vt:lpstr>Regression Testing</vt:lpstr>
      <vt:lpstr>Writing Tests</vt:lpstr>
      <vt:lpstr>Where do expected test outputs come from?</vt:lpstr>
      <vt:lpstr>Test Oracle</vt:lpstr>
      <vt:lpstr>Test Driven Development</vt:lpstr>
      <vt:lpstr>Test Results</vt:lpstr>
      <vt:lpstr>Test Driven Development</vt:lpstr>
      <vt:lpstr>Write a stub and tests for sine 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and Test Driven Development</dc:title>
  <dc:creator>Suleman Mahmood</dc:creator>
  <cp:lastModifiedBy>Suleman Mahmood</cp:lastModifiedBy>
  <cp:revision>14</cp:revision>
  <dcterms:created xsi:type="dcterms:W3CDTF">2023-02-13T02:44:36Z</dcterms:created>
  <dcterms:modified xsi:type="dcterms:W3CDTF">2023-02-13T07:06:29Z</dcterms:modified>
</cp:coreProperties>
</file>