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6" r:id="rId13"/>
    <p:sldId id="270" r:id="rId14"/>
    <p:sldId id="267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160" autoAdjust="0"/>
  </p:normalViewPr>
  <p:slideViewPr>
    <p:cSldViewPr snapToGrid="0">
      <p:cViewPr varScale="1">
        <p:scale>
          <a:sx n="95" d="100"/>
          <a:sy n="95" d="100"/>
        </p:scale>
        <p:origin x="1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3109F-E924-8549-8F4C-B443CC85BC8C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FF723-9840-5C48-B613-B31BFF60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FF723-9840-5C48-B613-B31BFF601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>
            <a:noFill/>
          </a:ln>
        </p:spPr>
      </p:sp>
      <p:sp>
        <p:nvSpPr>
          <p:cNvPr id="9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>
            <a:noFill/>
          </a:ln>
        </p:spPr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00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>
            <a:noFill/>
          </a:ln>
        </p:spPr>
      </p:sp>
      <p:sp>
        <p:nvSpPr>
          <p:cNvPr id="4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000" dirty="0">
                <a:solidFill>
                  <a:srgbClr val="637052"/>
                </a:solidFill>
                <a:latin typeface="Calibri Light"/>
              </a:rPr>
              <a:t>Introduction to C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Pointers</a:t>
            </a:r>
            <a:endParaRPr/>
          </a:p>
        </p:txBody>
      </p:sp>
      <p:pic>
        <p:nvPicPr>
          <p:cNvPr id="10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1920" y="1806480"/>
            <a:ext cx="9832680" cy="43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Pointers: A visual representation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509480" y="3800880"/>
            <a:ext cx="1607400" cy="232344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>
            <a:off x="1667880" y="3132360"/>
            <a:ext cx="12898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1509480" y="380088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char* d1 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8183065" y="2285280"/>
            <a:ext cx="12106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Memory</a:t>
            </a:r>
            <a:endParaRPr dirty="0"/>
          </a:p>
        </p:txBody>
      </p:sp>
      <p:sp>
        <p:nvSpPr>
          <p:cNvPr id="110" name="CustomShape 7"/>
          <p:cNvSpPr/>
          <p:nvPr/>
        </p:nvSpPr>
        <p:spPr>
          <a:xfrm>
            <a:off x="3538296" y="4092479"/>
            <a:ext cx="4006997" cy="167481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1" name="CustomShape 8"/>
          <p:cNvSpPr/>
          <p:nvPr/>
        </p:nvSpPr>
        <p:spPr>
          <a:xfrm>
            <a:off x="1507320" y="43830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char* d2 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3588120" y="19540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char* d1;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3561840" y="2299680"/>
            <a:ext cx="2099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d1 = “CS3410”;</a:t>
            </a:r>
            <a:endParaRPr/>
          </a:p>
        </p:txBody>
      </p:sp>
      <p:sp>
        <p:nvSpPr>
          <p:cNvPr id="115" name="CustomShape 12"/>
          <p:cNvSpPr/>
          <p:nvPr/>
        </p:nvSpPr>
        <p:spPr>
          <a:xfrm>
            <a:off x="3588120" y="26542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char* d2;</a:t>
            </a:r>
            <a:endParaRPr/>
          </a:p>
        </p:txBody>
      </p:sp>
      <p:sp>
        <p:nvSpPr>
          <p:cNvPr id="116" name="CustomShape 13"/>
          <p:cNvSpPr/>
          <p:nvPr/>
        </p:nvSpPr>
        <p:spPr>
          <a:xfrm>
            <a:off x="3583080" y="3014280"/>
            <a:ext cx="1550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d2 = d1+1;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3567240" y="3378600"/>
            <a:ext cx="1962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//d2[0]==‘S’;</a:t>
            </a:r>
            <a:endParaRPr/>
          </a:p>
        </p:txBody>
      </p:sp>
      <p:sp>
        <p:nvSpPr>
          <p:cNvPr id="118" name="CustomShape 15"/>
          <p:cNvSpPr/>
          <p:nvPr/>
        </p:nvSpPr>
        <p:spPr>
          <a:xfrm>
            <a:off x="3677040" y="5299200"/>
            <a:ext cx="1107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d2[6]=?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3536137" y="4777738"/>
            <a:ext cx="3994216" cy="60108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03049"/>
              </p:ext>
            </p:extLst>
          </p:nvPr>
        </p:nvGraphicFramePr>
        <p:xfrm>
          <a:off x="7534310" y="3014280"/>
          <a:ext cx="296948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0x07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‘1’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‘4’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 fill="freez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 fill="freez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 fill="freez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4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9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Pointers: A visual representation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1509480" y="3800880"/>
            <a:ext cx="1607400" cy="232344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>
            <a:off x="1667880" y="3132360"/>
            <a:ext cx="12898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1509480" y="380088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* d1 </a:t>
            </a:r>
            <a:endParaRPr dirty="0"/>
          </a:p>
        </p:txBody>
      </p:sp>
      <p:sp>
        <p:nvSpPr>
          <p:cNvPr id="109" name="CustomShape 6"/>
          <p:cNvSpPr/>
          <p:nvPr/>
        </p:nvSpPr>
        <p:spPr>
          <a:xfrm>
            <a:off x="8183065" y="2285280"/>
            <a:ext cx="12106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Memory</a:t>
            </a:r>
            <a:endParaRPr dirty="0"/>
          </a:p>
        </p:txBody>
      </p:sp>
      <p:sp>
        <p:nvSpPr>
          <p:cNvPr id="110" name="CustomShape 7"/>
          <p:cNvSpPr/>
          <p:nvPr/>
        </p:nvSpPr>
        <p:spPr>
          <a:xfrm>
            <a:off x="3538296" y="4092479"/>
            <a:ext cx="4006997" cy="167481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1" name="CustomShape 8"/>
          <p:cNvSpPr/>
          <p:nvPr/>
        </p:nvSpPr>
        <p:spPr>
          <a:xfrm>
            <a:off x="1507320" y="43830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* d2 </a:t>
            </a:r>
            <a:endParaRPr dirty="0"/>
          </a:p>
        </p:txBody>
      </p:sp>
      <p:sp>
        <p:nvSpPr>
          <p:cNvPr id="113" name="CustomShape 10"/>
          <p:cNvSpPr/>
          <p:nvPr/>
        </p:nvSpPr>
        <p:spPr>
          <a:xfrm>
            <a:off x="3588120" y="19540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DejaVu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ejaVu Sans Mono"/>
              </a:rPr>
              <a:t>* d1;</a:t>
            </a:r>
            <a:endParaRPr dirty="0"/>
          </a:p>
        </p:txBody>
      </p:sp>
      <p:sp>
        <p:nvSpPr>
          <p:cNvPr id="114" name="CustomShape 11"/>
          <p:cNvSpPr/>
          <p:nvPr/>
        </p:nvSpPr>
        <p:spPr>
          <a:xfrm>
            <a:off x="3561840" y="2299680"/>
            <a:ext cx="2099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DejaVu Sans Mono"/>
              </a:rPr>
              <a:t>d1 = {3,4,1,0,9,8,7};</a:t>
            </a:r>
            <a:endParaRPr dirty="0"/>
          </a:p>
        </p:txBody>
      </p:sp>
      <p:sp>
        <p:nvSpPr>
          <p:cNvPr id="115" name="CustomShape 12"/>
          <p:cNvSpPr/>
          <p:nvPr/>
        </p:nvSpPr>
        <p:spPr>
          <a:xfrm>
            <a:off x="3588120" y="26542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DejaVu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ejaVu Sans Mono"/>
              </a:rPr>
              <a:t>* d2;</a:t>
            </a:r>
            <a:endParaRPr dirty="0"/>
          </a:p>
        </p:txBody>
      </p:sp>
      <p:sp>
        <p:nvSpPr>
          <p:cNvPr id="116" name="CustomShape 13"/>
          <p:cNvSpPr/>
          <p:nvPr/>
        </p:nvSpPr>
        <p:spPr>
          <a:xfrm>
            <a:off x="3583080" y="3014280"/>
            <a:ext cx="1550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d2 = d1+1;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3567240" y="3378600"/>
            <a:ext cx="1962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DejaVu Sans Mono"/>
              </a:rPr>
              <a:t>//d2[0]==4;</a:t>
            </a:r>
            <a:endParaRPr dirty="0"/>
          </a:p>
        </p:txBody>
      </p:sp>
      <p:sp>
        <p:nvSpPr>
          <p:cNvPr id="118" name="CustomShape 15"/>
          <p:cNvSpPr/>
          <p:nvPr/>
        </p:nvSpPr>
        <p:spPr>
          <a:xfrm>
            <a:off x="3677040" y="5299200"/>
            <a:ext cx="1107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d2[6]=?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3536137" y="4777738"/>
            <a:ext cx="3994216" cy="60108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83149"/>
              </p:ext>
            </p:extLst>
          </p:nvPr>
        </p:nvGraphicFramePr>
        <p:xfrm>
          <a:off x="7534310" y="3014280"/>
          <a:ext cx="296948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30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 fill="freez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 fill="freez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 fill="freez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4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9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Pointers to stack variables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509480" y="3800880"/>
            <a:ext cx="1607400" cy="232344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>
            <a:off x="1667880" y="3132360"/>
            <a:ext cx="12898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1509480" y="380088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float* d1 </a:t>
            </a:r>
            <a:endParaRPr dirty="0"/>
          </a:p>
        </p:txBody>
      </p:sp>
      <p:sp>
        <p:nvSpPr>
          <p:cNvPr id="126" name="CustomShape 7"/>
          <p:cNvSpPr/>
          <p:nvPr/>
        </p:nvSpPr>
        <p:spPr>
          <a:xfrm>
            <a:off x="1507320" y="43830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 = 42.42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3549214" y="1954079"/>
            <a:ext cx="2045346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float* d1;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3530160" y="2299679"/>
            <a:ext cx="3854672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float local = 42.42;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3572279" y="2654279"/>
            <a:ext cx="2407211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d1 = &amp;local;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3554253" y="3014279"/>
            <a:ext cx="1864413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*d1 = 25;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3115080" y="4092840"/>
            <a:ext cx="720" cy="58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2" name="CustomShape 13"/>
          <p:cNvSpPr/>
          <p:nvPr/>
        </p:nvSpPr>
        <p:spPr>
          <a:xfrm>
            <a:off x="1505520" y="43812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 = 25</a:t>
            </a:r>
            <a:endParaRPr/>
          </a:p>
        </p:txBody>
      </p:sp>
      <p:cxnSp>
        <p:nvCxnSpPr>
          <p:cNvPr id="133" name="Line 14"/>
          <p:cNvCxnSpPr/>
          <p:nvPr/>
        </p:nvCxnSpPr>
        <p:spPr>
          <a:xfrm flipH="1">
            <a:off x="3250018" y="4091040"/>
            <a:ext cx="2880" cy="580320"/>
          </a:xfrm>
          <a:prstGeom prst="curvedConnector3">
            <a:avLst>
              <a:gd name="adj1" fmla="val -17023125"/>
            </a:avLst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27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2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 fill="freez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800" fill="hold"/>
                                        <p:tgtEl>
                                          <p:spTgt spid="128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" dur="800" fill="hold"/>
                                        <p:tgtEl>
                                          <p:spTgt spid="12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 fill="freez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129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12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 fill="freez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30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4" dur="800" fill="hold"/>
                                        <p:tgtEl>
                                          <p:spTgt spid="130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Basics of C</a:t>
            </a: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Developed by </a:t>
            </a:r>
            <a:r>
              <a:rPr lang="en-US" sz="3200" b="1" dirty="0">
                <a:solidFill>
                  <a:srgbClr val="404040"/>
                </a:solidFill>
                <a:latin typeface="Calibri"/>
                <a:cs typeface="Calibri"/>
              </a:rPr>
              <a:t>Dennis Ritchie </a:t>
            </a: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in the 1970s.</a:t>
            </a:r>
            <a:endParaRPr sz="32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Maps very easily to </a:t>
            </a:r>
            <a:r>
              <a:rPr lang="en-US" sz="3200" b="1" dirty="0">
                <a:solidFill>
                  <a:srgbClr val="404040"/>
                </a:solidFill>
                <a:latin typeface="Calibri"/>
                <a:cs typeface="Calibri"/>
              </a:rPr>
              <a:t>machine instructions</a:t>
            </a: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 Even allows inline assembly!</a:t>
            </a:r>
            <a:endParaRPr sz="32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Unlike Java or Python, the programmer is in charge of </a:t>
            </a:r>
            <a:r>
              <a:rPr lang="en-US" sz="3200" b="1" dirty="0">
                <a:solidFill>
                  <a:srgbClr val="404040"/>
                </a:solidFill>
                <a:latin typeface="Calibri"/>
                <a:cs typeface="Calibri"/>
              </a:rPr>
              <a:t>memory management</a:t>
            </a: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There is no garbage collector.</a:t>
            </a:r>
            <a:endParaRPr sz="32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Not Object Oriented!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No inheritance or interfaces.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Terminology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Compiler: 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The program that converts source code into object code (assembly/machine code)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You will be using </a:t>
            </a:r>
            <a:r>
              <a:rPr lang="en-US" sz="2800" b="1" dirty="0">
                <a:solidFill>
                  <a:srgbClr val="404040"/>
                </a:solidFill>
                <a:latin typeface="Calibri"/>
              </a:rPr>
              <a:t>GCC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 to compile your source before you can run it.</a:t>
            </a:r>
            <a:endParaRPr sz="28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Debugger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: The program that allows you to inspect a program while it is running.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You will be using </a:t>
            </a:r>
            <a:r>
              <a:rPr lang="en-US" sz="2800" b="1" dirty="0">
                <a:solidFill>
                  <a:srgbClr val="404040"/>
                </a:solidFill>
                <a:latin typeface="Calibri"/>
              </a:rPr>
              <a:t>GDB.</a:t>
            </a:r>
            <a:endParaRPr lang="en-US" sz="2800" b="1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A good alternative is to use print statements everywhere!</a:t>
            </a:r>
            <a:endParaRPr sz="28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Header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: File of function and variable declarations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If you want to use functions defined in other files, you must include a corresponding header (.h) file.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Structure of a C Program</a:t>
            </a:r>
            <a:endParaRPr/>
          </a:p>
        </p:txBody>
      </p:sp>
      <p:pic>
        <p:nvPicPr>
          <p:cNvPr id="88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02120" y="2852640"/>
            <a:ext cx="4246920" cy="20088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662759" y="5331239"/>
            <a:ext cx="10811195" cy="8418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Which lines are preprocessor directives? Function declarations?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90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986280" y="1924200"/>
            <a:ext cx="4218480" cy="300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8619597" y="142878"/>
            <a:ext cx="2878138" cy="6459539"/>
            <a:chOff x="3947" y="154"/>
            <a:chExt cx="1813" cy="4069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154"/>
              <a:ext cx="1609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Courier New" charset="0"/>
                </a:rPr>
                <a:t>Name of array (Note that all elements of this array have the same name, </a:t>
              </a:r>
              <a:r>
                <a:rPr lang="en-US" b="1" dirty="0">
                  <a:latin typeface="Courier New" charset="0"/>
                </a:rPr>
                <a:t>c</a:t>
              </a:r>
              <a:r>
                <a:rPr lang="en-US" dirty="0">
                  <a:latin typeface="Courier New" charset="0"/>
                </a:rPr>
                <a:t>)</a:t>
              </a:r>
            </a:p>
            <a:p>
              <a:pPr>
                <a:spcBef>
                  <a:spcPct val="0"/>
                </a:spcBef>
              </a:pPr>
              <a:endParaRPr lang="en-US" sz="1400" dirty="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47" y="3631"/>
              <a:ext cx="1813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Courier New" charset="0"/>
                </a:rPr>
                <a:t>Position number of the element within array </a:t>
              </a:r>
              <a:r>
                <a:rPr lang="en-US" b="1" dirty="0">
                  <a:latin typeface="Courier New" charset="0"/>
                </a:rPr>
                <a:t>c</a:t>
              </a:r>
              <a:endParaRPr lang="en-US" dirty="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grpSp>
              <p:nvGrpSpPr>
                <p:cNvPr id="111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16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2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c[6]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-45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6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0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72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4732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1543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2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-89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0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62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-3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1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6453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78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73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c[0]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c[1]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c[2]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c[3]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c[11]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c[10]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c[9]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c[8]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3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c[7]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4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c[5]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c[4]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grpSp>
            <p:nvGrpSpPr>
              <p:cNvPr id="9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7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grpSp>
              <p:nvGrpSpPr>
                <p:cNvPr id="98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9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0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1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2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4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5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6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7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8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9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Arrays</a:t>
            </a:r>
            <a:endParaRPr dirty="0"/>
          </a:p>
        </p:txBody>
      </p:sp>
      <p:sp>
        <p:nvSpPr>
          <p:cNvPr id="4" name="Rectangle 62"/>
          <p:cNvSpPr txBox="1">
            <a:spLocks noChangeArrowheads="1"/>
          </p:cNvSpPr>
          <p:nvPr/>
        </p:nvSpPr>
        <p:spPr>
          <a:xfrm>
            <a:off x="685800" y="1845733"/>
            <a:ext cx="10896600" cy="46312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Array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Group of consecutive memory locations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Same name and type</a:t>
            </a:r>
          </a:p>
          <a:p>
            <a:r>
              <a:rPr lang="en-US" dirty="0">
                <a:latin typeface="Calibri"/>
                <a:cs typeface="Calibri"/>
              </a:rPr>
              <a:t>To refer to an element, specify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Array name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Position number</a:t>
            </a:r>
          </a:p>
          <a:p>
            <a:r>
              <a:rPr lang="en-US" dirty="0">
                <a:latin typeface="Calibri"/>
                <a:cs typeface="Calibri"/>
              </a:rPr>
              <a:t>Format:</a:t>
            </a:r>
          </a:p>
          <a:p>
            <a:pPr lvl="2">
              <a:buFontTx/>
              <a:buNone/>
            </a:pPr>
            <a:r>
              <a:rPr lang="en-US" i="1" dirty="0" err="1">
                <a:latin typeface="Calibri"/>
                <a:cs typeface="Calibri"/>
              </a:rPr>
              <a:t>arrayname</a:t>
            </a:r>
            <a:r>
              <a:rPr lang="en-US" b="1" dirty="0">
                <a:latin typeface="Calibri"/>
                <a:cs typeface="Calibri"/>
              </a:rPr>
              <a:t>[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position number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First element at position </a:t>
            </a:r>
            <a:r>
              <a:rPr lang="en-US" b="1" dirty="0">
                <a:latin typeface="Calibri"/>
                <a:cs typeface="Calibri"/>
              </a:rPr>
              <a:t>0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element array named </a:t>
            </a:r>
            <a:r>
              <a:rPr lang="en-US" b="1" dirty="0">
                <a:latin typeface="Calibri"/>
                <a:cs typeface="Calibri"/>
              </a:rPr>
              <a:t>c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2"/>
            <a:r>
              <a:rPr lang="en-US" b="1" dirty="0">
                <a:latin typeface="Calibri"/>
                <a:cs typeface="Calibri"/>
              </a:rPr>
              <a:t>c[ 0 ]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b="1" dirty="0">
                <a:latin typeface="Calibri"/>
                <a:cs typeface="Calibri"/>
              </a:rPr>
              <a:t>c[ 1 ]</a:t>
            </a:r>
            <a:r>
              <a:rPr lang="en-US" dirty="0">
                <a:latin typeface="Calibri"/>
                <a:cs typeface="Calibri"/>
              </a:rPr>
              <a:t>...</a:t>
            </a:r>
            <a:r>
              <a:rPr lang="en-US" b="1" dirty="0">
                <a:latin typeface="Calibri"/>
                <a:cs typeface="Calibri"/>
              </a:rPr>
              <a:t>c[ n – 1 ]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Arrays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2467800" y="1790280"/>
            <a:ext cx="7049880" cy="4364280"/>
            <a:chOff x="2467800" y="1790280"/>
            <a:chExt cx="7049880" cy="4364280"/>
          </a:xfrm>
        </p:grpSpPr>
        <p:pic>
          <p:nvPicPr>
            <p:cNvPr id="92" name="Content Placeholder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67800" y="1790280"/>
              <a:ext cx="7049880" cy="4364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048000" y="2928471"/>
              <a:ext cx="63201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837185" y="2719294"/>
            <a:ext cx="270580" cy="5860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746910" y="2357113"/>
            <a:ext cx="360856" cy="334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18808" y="312071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0762" y="2172447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636247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Common Array Mistakes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3600" dirty="0">
                <a:solidFill>
                  <a:srgbClr val="404040"/>
                </a:solidFill>
                <a:latin typeface="Calibri"/>
              </a:rPr>
              <a:t>C has </a:t>
            </a:r>
            <a:r>
              <a:rPr lang="en-US" sz="3600" b="1" dirty="0">
                <a:solidFill>
                  <a:srgbClr val="404040"/>
                </a:solidFill>
                <a:latin typeface="Calibri"/>
              </a:rPr>
              <a:t>no</a:t>
            </a:r>
            <a:r>
              <a:rPr lang="en-US" sz="3600" dirty="0">
                <a:solidFill>
                  <a:srgbClr val="404040"/>
                </a:solidFill>
                <a:latin typeface="Calibri"/>
              </a:rPr>
              <a:t> array-bound checks. You won’t even get a warning! At best you’ll get a </a:t>
            </a:r>
            <a:r>
              <a:rPr lang="en-US" sz="3600" dirty="0" err="1">
                <a:solidFill>
                  <a:srgbClr val="404040"/>
                </a:solidFill>
                <a:latin typeface="Calibri"/>
              </a:rPr>
              <a:t>segfault</a:t>
            </a:r>
            <a:r>
              <a:rPr lang="en-US" sz="3600" dirty="0">
                <a:solidFill>
                  <a:srgbClr val="404040"/>
                </a:solidFill>
                <a:latin typeface="Calibri"/>
              </a:rPr>
              <a:t> when you try to run it.</a:t>
            </a:r>
            <a:endParaRPr sz="3200" dirty="0"/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3600" dirty="0">
                <a:solidFill>
                  <a:srgbClr val="404040"/>
                </a:solidFill>
                <a:latin typeface="Calibri"/>
              </a:rPr>
              <a:t>Do not use </a:t>
            </a:r>
            <a:r>
              <a:rPr lang="en-US" sz="3600" dirty="0" err="1">
                <a:solidFill>
                  <a:srgbClr val="404040"/>
                </a:solidFill>
                <a:latin typeface="Calibri"/>
              </a:rPr>
              <a:t>sizeof</a:t>
            </a:r>
            <a:r>
              <a:rPr lang="en-US" sz="3600" dirty="0">
                <a:solidFill>
                  <a:srgbClr val="404040"/>
                </a:solidFill>
                <a:latin typeface="Calibri"/>
              </a:rPr>
              <a:t>(array), it will return the size of one single element, not the underlying memory size.</a:t>
            </a:r>
            <a:endParaRPr sz="3200"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95" name="CustomShape 3"/>
          <p:cNvSpPr/>
          <p:nvPr/>
        </p:nvSpPr>
        <p:spPr>
          <a:xfrm>
            <a:off x="4119480" y="5018842"/>
            <a:ext cx="3952080" cy="914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EABAA5"/>
                </a:solidFill>
                <a:latin typeface="Calibri"/>
              </a:rPr>
              <a:t>SEGFAULT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2657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800" dirty="0">
                <a:solidFill>
                  <a:srgbClr val="404040"/>
                </a:solidFill>
                <a:latin typeface="Calibri Light"/>
              </a:rPr>
              <a:t>Strings in C…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1097280" y="1913467"/>
            <a:ext cx="10057320" cy="4234613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404040"/>
                </a:solidFill>
                <a:latin typeface="Calibri Light"/>
              </a:rPr>
              <a:t>Just null terminated char arrays!</a:t>
            </a:r>
          </a:p>
          <a:p>
            <a:pPr marL="1028700" lvl="1" indent="-571500"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404040"/>
                </a:solidFill>
                <a:latin typeface="Calibri"/>
              </a:rPr>
              <a:t>For example: “CS3410” is equivalent to:</a:t>
            </a:r>
            <a:endParaRPr lang="en-US" sz="4000" dirty="0"/>
          </a:p>
          <a:p>
            <a:pPr lvl="2">
              <a:lnSpc>
                <a:spcPct val="90000"/>
              </a:lnSpc>
              <a:buFont typeface="Calibri"/>
              <a:buChar char=" "/>
            </a:pPr>
            <a:r>
              <a:rPr lang="en-US" sz="2400" dirty="0">
                <a:solidFill>
                  <a:srgbClr val="404040"/>
                </a:solidFill>
                <a:latin typeface="Courier"/>
                <a:cs typeface="Courier"/>
              </a:rPr>
              <a:t>char </a:t>
            </a:r>
            <a:r>
              <a:rPr lang="en-US" sz="2400" dirty="0" err="1">
                <a:solidFill>
                  <a:srgbClr val="404040"/>
                </a:solidFill>
                <a:latin typeface="Courier"/>
                <a:cs typeface="Courier"/>
              </a:rPr>
              <a:t>str</a:t>
            </a:r>
            <a:r>
              <a:rPr lang="en-US" sz="2400" dirty="0">
                <a:solidFill>
                  <a:srgbClr val="404040"/>
                </a:solidFill>
                <a:latin typeface="Courier"/>
                <a:cs typeface="Courier"/>
              </a:rPr>
              <a:t>[] = {‘C’,‘S’,‘3’,‘4’,‘1’,‘0’,‘\0’};</a:t>
            </a:r>
          </a:p>
          <a:p>
            <a:pPr lvl="2">
              <a:lnSpc>
                <a:spcPct val="90000"/>
              </a:lnSpc>
              <a:buFont typeface="Calibri"/>
              <a:buChar char=" "/>
            </a:pPr>
            <a:endParaRPr lang="en-US" sz="2400" dirty="0">
              <a:latin typeface="Courier"/>
              <a:cs typeface="Courier"/>
            </a:endParaRP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404040"/>
                </a:solidFill>
                <a:latin typeface="Calibri"/>
              </a:rPr>
              <a:t>Things to note:</a:t>
            </a:r>
            <a:endParaRPr lang="en-US" sz="4000" dirty="0"/>
          </a:p>
          <a:p>
            <a:pPr marL="1028700" lvl="1" indent="-5715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&lt;</a:t>
            </a:r>
            <a:r>
              <a:rPr lang="en-US" sz="2800" dirty="0" err="1">
                <a:solidFill>
                  <a:srgbClr val="404040"/>
                </a:solidFill>
                <a:latin typeface="Calibri"/>
              </a:rPr>
              <a:t>string.h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&gt; has common string functions:</a:t>
            </a:r>
            <a:endParaRPr lang="en-US" sz="2400" dirty="0"/>
          </a:p>
          <a:p>
            <a:pPr marL="1028700" lvl="1" indent="-571500"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404040"/>
                </a:solidFill>
                <a:latin typeface="Calibri"/>
              </a:rPr>
              <a:t>strlen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(s) does not include the terminal character. Be careful when using memory operations which does include the character!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Pointers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A </a:t>
            </a:r>
            <a:r>
              <a:rPr lang="en-US" sz="2500" b="1" dirty="0">
                <a:latin typeface="Calibri"/>
                <a:cs typeface="Calibri"/>
              </a:rPr>
              <a:t>pointer</a:t>
            </a:r>
            <a:r>
              <a:rPr lang="en-US" sz="2500" dirty="0">
                <a:latin typeface="Calibri"/>
                <a:cs typeface="Calibri"/>
              </a:rPr>
              <a:t> is a bit-pattern (generally a number) that represents a memory location.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To access the data in the memory that the pointer points to, you </a:t>
            </a:r>
            <a:r>
              <a:rPr lang="en-US" sz="2500" b="1" dirty="0">
                <a:latin typeface="Calibri"/>
                <a:cs typeface="Calibri"/>
              </a:rPr>
              <a:t>dereference</a:t>
            </a:r>
            <a:r>
              <a:rPr lang="en-US" sz="2500" dirty="0">
                <a:latin typeface="Calibri"/>
                <a:cs typeface="Calibri"/>
              </a:rPr>
              <a:t> the pointer.</a:t>
            </a:r>
            <a:endParaRPr sz="25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The </a:t>
            </a:r>
            <a:r>
              <a:rPr lang="en-US" sz="2500" b="1" dirty="0">
                <a:latin typeface="Calibri"/>
                <a:cs typeface="Calibri"/>
              </a:rPr>
              <a:t>type of a pointer</a:t>
            </a:r>
            <a:r>
              <a:rPr lang="en-US" sz="2500" dirty="0">
                <a:latin typeface="Calibri"/>
                <a:cs typeface="Calibri"/>
              </a:rPr>
              <a:t> tells the compiler what kind of object to expect when it is dereferenced.</a:t>
            </a:r>
            <a:endParaRPr sz="25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A “double*” is a pointer representing the memory location of a double.</a:t>
            </a:r>
            <a:endParaRPr sz="25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A pointer does not actually create the data it points to. For the pointer to contain data, some other function must create the data it will point to. 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This is typically a call to </a:t>
            </a:r>
            <a:r>
              <a:rPr lang="en-US" sz="2500" dirty="0" err="1">
                <a:latin typeface="Calibri"/>
                <a:cs typeface="Calibri"/>
              </a:rPr>
              <a:t>malloc</a:t>
            </a:r>
            <a:r>
              <a:rPr lang="en-US" sz="2500" dirty="0"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703</Words>
  <Application>Microsoft Macintosh PowerPoint</Application>
  <PresentationFormat>Widescreen</PresentationFormat>
  <Paragraphs>144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Courier New</vt:lpstr>
      <vt:lpstr>DejaVu Sans Mono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Arrvindh Shriraman</cp:lastModifiedBy>
  <cp:revision>53</cp:revision>
  <dcterms:modified xsi:type="dcterms:W3CDTF">2020-01-02T23:51:47Z</dcterms:modified>
</cp:coreProperties>
</file>