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1"/>
  </p:notesMasterIdLst>
  <p:sldIdLst>
    <p:sldId id="256" r:id="rId2"/>
    <p:sldId id="257" r:id="rId3"/>
    <p:sldId id="258" r:id="rId4"/>
    <p:sldId id="259" r:id="rId5"/>
    <p:sldId id="260" r:id="rId6"/>
    <p:sldId id="261" r:id="rId7"/>
    <p:sldId id="262" r:id="rId8"/>
    <p:sldId id="276" r:id="rId9"/>
    <p:sldId id="264" r:id="rId10"/>
    <p:sldId id="265" r:id="rId11"/>
    <p:sldId id="266" r:id="rId12"/>
    <p:sldId id="267" r:id="rId13"/>
    <p:sldId id="268" r:id="rId14"/>
    <p:sldId id="269" r:id="rId15"/>
    <p:sldId id="275" r:id="rId16"/>
    <p:sldId id="270" r:id="rId17"/>
    <p:sldId id="271" r:id="rId18"/>
    <p:sldId id="272" r:id="rId19"/>
    <p:sldId id="274" r:id="rId2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7" d="100"/>
          <a:sy n="147" d="100"/>
        </p:scale>
        <p:origin x="570"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84133683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How</a:t>
            </a:r>
            <a:r>
              <a:rPr lang="en-US" baseline="0" dirty="0" smtClean="0"/>
              <a:t> to allocate time for the lab presentation:</a:t>
            </a:r>
          </a:p>
          <a:p>
            <a:r>
              <a:rPr lang="en-US" baseline="0" dirty="0" smtClean="0"/>
              <a:t>Review: 10 mins</a:t>
            </a:r>
          </a:p>
          <a:p>
            <a:r>
              <a:rPr lang="en-US" baseline="0" dirty="0" err="1" smtClean="0"/>
              <a:t>Realloc</a:t>
            </a:r>
            <a:r>
              <a:rPr lang="en-US" baseline="0" dirty="0" smtClean="0"/>
              <a:t>: 5 mins</a:t>
            </a:r>
          </a:p>
          <a:p>
            <a:r>
              <a:rPr lang="en-US" baseline="0" dirty="0" err="1" smtClean="0"/>
              <a:t>Structs</a:t>
            </a:r>
            <a:r>
              <a:rPr lang="en-US" baseline="0" dirty="0" smtClean="0"/>
              <a:t>: 5 mins</a:t>
            </a:r>
          </a:p>
          <a:p>
            <a:r>
              <a:rPr lang="en-US" baseline="0" dirty="0" smtClean="0"/>
              <a:t>Memory: 5 mins</a:t>
            </a:r>
          </a:p>
          <a:p>
            <a:r>
              <a:rPr lang="en-US" baseline="0" dirty="0" smtClean="0"/>
              <a:t>Q&amp;A: 10 mins</a:t>
            </a:r>
          </a:p>
          <a:p>
            <a:r>
              <a:rPr lang="en-US" baseline="0" dirty="0" smtClean="0"/>
              <a:t>Release solution when there are 20 mins left in the second week lab session, so that everyone finishes the assignment </a:t>
            </a:r>
            <a:endParaRPr dirty="0"/>
          </a:p>
        </p:txBody>
      </p:sp>
    </p:spTree>
    <p:extLst>
      <p:ext uri="{BB962C8B-B14F-4D97-AF65-F5344CB8AC3E}">
        <p14:creationId xmlns:p14="http://schemas.microsoft.com/office/powerpoint/2010/main" val="47584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Be careful about how far you go into this explanation of why. Feel out your section, and don’t go too deep.</a:t>
            </a:r>
          </a:p>
        </p:txBody>
      </p:sp>
    </p:spTree>
    <p:extLst>
      <p:ext uri="{BB962C8B-B14F-4D97-AF65-F5344CB8AC3E}">
        <p14:creationId xmlns:p14="http://schemas.microsoft.com/office/powerpoint/2010/main" val="180418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682211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9164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127635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Bolded to denote that it’s a pointer.</a:t>
            </a:r>
          </a:p>
        </p:txBody>
      </p:sp>
    </p:spTree>
    <p:extLst>
      <p:ext uri="{BB962C8B-B14F-4D97-AF65-F5344CB8AC3E}">
        <p14:creationId xmlns:p14="http://schemas.microsoft.com/office/powerpoint/2010/main" val="632910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Mention that the sequence: malloc, free, malloc, free, … , free</a:t>
            </a:r>
          </a:p>
          <a:p>
            <a:pPr>
              <a:buNone/>
            </a:pPr>
            <a:r>
              <a:rPr lang="en" dirty="0"/>
              <a:t>is ok.</a:t>
            </a:r>
          </a:p>
        </p:txBody>
      </p:sp>
    </p:spTree>
    <p:extLst>
      <p:ext uri="{BB962C8B-B14F-4D97-AF65-F5344CB8AC3E}">
        <p14:creationId xmlns:p14="http://schemas.microsoft.com/office/powerpoint/2010/main" val="1619315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These sections of memory have not been discussed in class. If they have questions on it you can refer them to this link.</a:t>
            </a:r>
          </a:p>
        </p:txBody>
      </p:sp>
    </p:spTree>
    <p:extLst>
      <p:ext uri="{BB962C8B-B14F-4D97-AF65-F5344CB8AC3E}">
        <p14:creationId xmlns:p14="http://schemas.microsoft.com/office/powerpoint/2010/main" val="1622112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64345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98891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Of course you </a:t>
            </a:r>
            <a:r>
              <a:rPr lang="en" b="1" dirty="0"/>
              <a:t>should</a:t>
            </a:r>
            <a:r>
              <a:rPr lang="en" dirty="0"/>
              <a:t> elaborate on why the word should is in bold.</a:t>
            </a:r>
          </a:p>
        </p:txBody>
      </p:sp>
    </p:spTree>
    <p:extLst>
      <p:ext uri="{BB962C8B-B14F-4D97-AF65-F5344CB8AC3E}">
        <p14:creationId xmlns:p14="http://schemas.microsoft.com/office/powerpoint/2010/main" val="238315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02712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08668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49911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Just bring up why malloc returns a void *, and how we casted it to a char * for the string manipulation last time.</a:t>
            </a:r>
          </a:p>
        </p:txBody>
      </p:sp>
    </p:spTree>
    <p:extLst>
      <p:ext uri="{BB962C8B-B14F-4D97-AF65-F5344CB8AC3E}">
        <p14:creationId xmlns:p14="http://schemas.microsoft.com/office/powerpoint/2010/main" val="252587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5133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May instruct the students to open the file, and follow along if you would like. I feel like there is no reason to not include typedef notation. Also, relate the previously bolded should to this buffer. Is this an arraylist of ints? (I know the answer. You should ask the students to make sure they’re awake.)</a:t>
            </a:r>
          </a:p>
        </p:txBody>
      </p:sp>
    </p:spTree>
    <p:extLst>
      <p:ext uri="{BB962C8B-B14F-4D97-AF65-F5344CB8AC3E}">
        <p14:creationId xmlns:p14="http://schemas.microsoft.com/office/powerpoint/2010/main" val="1196251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rot="10800000" flipH="1">
            <a:off x="0" y="3093234"/>
            <a:ext cx="8458200" cy="712499"/>
          </a:xfrm>
          <a:prstGeom prst="rect">
            <a:avLst/>
          </a:prstGeom>
          <a:solidFill>
            <a:schemeClr val="dk2"/>
          </a:solidFill>
          <a:ln>
            <a:noFill/>
          </a:ln>
        </p:spPr>
        <p:txBody>
          <a:bodyPr lIns="91425" tIns="45700" rIns="91425" bIns="45700" anchor="ctr" anchorCtr="0">
            <a:noAutofit/>
          </a:bodyPr>
          <a:lstStyle/>
          <a:p>
            <a:endParaRPr/>
          </a:p>
        </p:txBody>
      </p:sp>
      <p:sp>
        <p:nvSpPr>
          <p:cNvPr id="9" name="Shape 9"/>
          <p:cNvSpPr txBox="1">
            <a:spLocks noGrp="1"/>
          </p:cNvSpPr>
          <p:nvPr>
            <p:ph type="ctrTitle"/>
          </p:nvPr>
        </p:nvSpPr>
        <p:spPr>
          <a:xfrm>
            <a:off x="685800" y="1300757"/>
            <a:ext cx="7772400" cy="1684199"/>
          </a:xfrm>
          <a:prstGeom prst="rect">
            <a:avLst/>
          </a:prstGeom>
        </p:spPr>
        <p:txBody>
          <a:bodyPr lIns="91425" tIns="91425" rIns="91425" bIns="91425" anchor="b" anchorCtr="0"/>
          <a:lstStyle>
            <a:lvl1pPr indent="457200">
              <a:buClr>
                <a:schemeClr val="dk2"/>
              </a:buClr>
              <a:buSzPct val="100000"/>
              <a:defRPr sz="7200">
                <a:solidFill>
                  <a:schemeClr val="dk2"/>
                </a:solidFill>
              </a:defRPr>
            </a:lvl1pPr>
            <a:lvl2pPr indent="457200">
              <a:buClr>
                <a:schemeClr val="dk2"/>
              </a:buClr>
              <a:buSzPct val="100000"/>
              <a:defRPr sz="7200">
                <a:solidFill>
                  <a:schemeClr val="dk2"/>
                </a:solidFill>
              </a:defRPr>
            </a:lvl2pPr>
            <a:lvl3pPr indent="457200">
              <a:buClr>
                <a:schemeClr val="dk2"/>
              </a:buClr>
              <a:buSzPct val="100000"/>
              <a:defRPr sz="7200">
                <a:solidFill>
                  <a:schemeClr val="dk2"/>
                </a:solidFill>
              </a:defRPr>
            </a:lvl3pPr>
            <a:lvl4pPr indent="457200">
              <a:buClr>
                <a:schemeClr val="dk2"/>
              </a:buClr>
              <a:buSzPct val="100000"/>
              <a:defRPr sz="7200">
                <a:solidFill>
                  <a:schemeClr val="dk2"/>
                </a:solidFill>
              </a:defRPr>
            </a:lvl4pPr>
            <a:lvl5pPr indent="457200">
              <a:buClr>
                <a:schemeClr val="dk2"/>
              </a:buClr>
              <a:buSzPct val="100000"/>
              <a:defRPr sz="7200">
                <a:solidFill>
                  <a:schemeClr val="dk2"/>
                </a:solidFill>
              </a:defRPr>
            </a:lvl5pPr>
            <a:lvl6pPr indent="457200">
              <a:buClr>
                <a:schemeClr val="dk2"/>
              </a:buClr>
              <a:buSzPct val="100000"/>
              <a:defRPr sz="7200">
                <a:solidFill>
                  <a:schemeClr val="dk2"/>
                </a:solidFill>
              </a:defRPr>
            </a:lvl6pPr>
            <a:lvl7pPr indent="457200">
              <a:buClr>
                <a:schemeClr val="dk2"/>
              </a:buClr>
              <a:buSzPct val="100000"/>
              <a:defRPr sz="7200">
                <a:solidFill>
                  <a:schemeClr val="dk2"/>
                </a:solidFill>
              </a:defRPr>
            </a:lvl7pPr>
            <a:lvl8pPr indent="457200">
              <a:buClr>
                <a:schemeClr val="dk2"/>
              </a:buClr>
              <a:buSzPct val="100000"/>
              <a:defRPr sz="7200">
                <a:solidFill>
                  <a:schemeClr val="dk2"/>
                </a:solidFill>
              </a:defRPr>
            </a:lvl8pPr>
            <a:lvl9pPr indent="457200">
              <a:buClr>
                <a:schemeClr val="dk2"/>
              </a:buClr>
              <a:buSzPct val="100000"/>
              <a:defRPr sz="7200">
                <a:solidFill>
                  <a:schemeClr val="dk2"/>
                </a:solidFill>
              </a:defRPr>
            </a:lvl9pPr>
          </a:lstStyle>
          <a:p>
            <a:endParaRPr/>
          </a:p>
        </p:txBody>
      </p:sp>
      <p:sp>
        <p:nvSpPr>
          <p:cNvPr id="10" name="Shape 10"/>
          <p:cNvSpPr txBox="1">
            <a:spLocks noGrp="1"/>
          </p:cNvSpPr>
          <p:nvPr>
            <p:ph type="subTitle" idx="1"/>
          </p:nvPr>
        </p:nvSpPr>
        <p:spPr>
          <a:xfrm>
            <a:off x="685800" y="3093357"/>
            <a:ext cx="7772400" cy="712499"/>
          </a:xfrm>
          <a:prstGeom prst="rect">
            <a:avLst/>
          </a:prstGeom>
        </p:spPr>
        <p:txBody>
          <a:bodyPr lIns="91425" tIns="91425" rIns="91425" bIns="91425" anchor="ctr" anchorCtr="0"/>
          <a:lstStyle>
            <a:lvl1pPr marL="0">
              <a:spcBef>
                <a:spcPts val="0"/>
              </a:spcBef>
              <a:buClr>
                <a:schemeClr val="lt2"/>
              </a:buClr>
              <a:buNone/>
              <a:defRPr b="1">
                <a:solidFill>
                  <a:schemeClr val="lt2"/>
                </a:solidFill>
              </a:defRPr>
            </a:lvl1pPr>
            <a:lvl2pPr marL="0" indent="190500">
              <a:spcBef>
                <a:spcPts val="0"/>
              </a:spcBef>
              <a:buClr>
                <a:schemeClr val="lt2"/>
              </a:buClr>
              <a:buSzPct val="100000"/>
              <a:buNone/>
              <a:defRPr sz="3000" b="1">
                <a:solidFill>
                  <a:schemeClr val="lt2"/>
                </a:solidFill>
              </a:defRPr>
            </a:lvl2pPr>
            <a:lvl3pPr marL="0" indent="190500">
              <a:spcBef>
                <a:spcPts val="0"/>
              </a:spcBef>
              <a:buClr>
                <a:schemeClr val="lt2"/>
              </a:buClr>
              <a:buSzPct val="100000"/>
              <a:buNone/>
              <a:defRPr sz="3000" b="1">
                <a:solidFill>
                  <a:schemeClr val="lt2"/>
                </a:solidFill>
              </a:defRPr>
            </a:lvl3pPr>
            <a:lvl4pPr marL="0" indent="190500">
              <a:spcBef>
                <a:spcPts val="0"/>
              </a:spcBef>
              <a:buClr>
                <a:schemeClr val="lt2"/>
              </a:buClr>
              <a:buSzPct val="100000"/>
              <a:buNone/>
              <a:defRPr sz="3000" b="1">
                <a:solidFill>
                  <a:schemeClr val="lt2"/>
                </a:solidFill>
              </a:defRPr>
            </a:lvl4pPr>
            <a:lvl5pPr marL="0" indent="190500">
              <a:spcBef>
                <a:spcPts val="0"/>
              </a:spcBef>
              <a:buClr>
                <a:schemeClr val="lt2"/>
              </a:buClr>
              <a:buSzPct val="100000"/>
              <a:buNone/>
              <a:defRPr sz="3000" b="1">
                <a:solidFill>
                  <a:schemeClr val="lt2"/>
                </a:solidFill>
              </a:defRPr>
            </a:lvl5pPr>
            <a:lvl6pPr marL="0" indent="190500">
              <a:spcBef>
                <a:spcPts val="0"/>
              </a:spcBef>
              <a:buClr>
                <a:schemeClr val="lt2"/>
              </a:buClr>
              <a:buSzPct val="100000"/>
              <a:buNone/>
              <a:defRPr sz="3000" b="1">
                <a:solidFill>
                  <a:schemeClr val="lt2"/>
                </a:solidFill>
              </a:defRPr>
            </a:lvl6pPr>
            <a:lvl7pPr marL="0" indent="190500">
              <a:spcBef>
                <a:spcPts val="0"/>
              </a:spcBef>
              <a:buClr>
                <a:schemeClr val="lt2"/>
              </a:buClr>
              <a:buSzPct val="100000"/>
              <a:buNone/>
              <a:defRPr sz="3000" b="1">
                <a:solidFill>
                  <a:schemeClr val="lt2"/>
                </a:solidFill>
              </a:defRPr>
            </a:lvl7pPr>
            <a:lvl8pPr marL="0" indent="190500">
              <a:spcBef>
                <a:spcPts val="0"/>
              </a:spcBef>
              <a:buClr>
                <a:schemeClr val="lt2"/>
              </a:buClr>
              <a:buSzPct val="100000"/>
              <a:buNone/>
              <a:defRPr sz="3000" b="1">
                <a:solidFill>
                  <a:schemeClr val="lt2"/>
                </a:solidFill>
              </a:defRPr>
            </a:lvl8pPr>
            <a:lvl9pPr marL="0" indent="190500">
              <a:spcBef>
                <a:spcPts val="0"/>
              </a:spcBef>
              <a:buClr>
                <a:schemeClr val="lt2"/>
              </a:buClr>
              <a:buSzPct val="100000"/>
              <a:buNone/>
              <a:defRPr sz="3000" b="1">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endParaRPr/>
          </a:p>
        </p:txBody>
      </p:sp>
      <p:sp>
        <p:nvSpPr>
          <p:cNvPr id="13" name="Shape 13"/>
          <p:cNvSpPr txBox="1">
            <a:spLocks noGrp="1"/>
          </p:cNvSpPr>
          <p:nvPr>
            <p:ph type="title"/>
          </p:nvPr>
        </p:nvSpPr>
        <p:spPr>
          <a:xfrm>
            <a:off x="457200" y="205977"/>
            <a:ext cx="8229600" cy="11414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4" name="Shape 14"/>
          <p:cNvSpPr txBox="1">
            <a:spLocks noGrp="1"/>
          </p:cNvSpPr>
          <p:nvPr>
            <p:ph type="body" idx="1"/>
          </p:nvPr>
        </p:nvSpPr>
        <p:spPr>
          <a:xfrm>
            <a:off x="457200" y="1460499"/>
            <a:ext cx="8229600" cy="34652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5"/>
        <p:cNvGrpSpPr/>
        <p:nvPr/>
      </p:nvGrpSpPr>
      <p:grpSpPr>
        <a:xfrm>
          <a:off x="0" y="0"/>
          <a:ext cx="0" cy="0"/>
          <a:chOff x="0" y="0"/>
          <a:chExt cx="0" cy="0"/>
        </a:xfrm>
      </p:grpSpPr>
      <p:sp>
        <p:nvSpPr>
          <p:cNvPr id="16" name="Shape 16"/>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endParaRPr/>
          </a:p>
        </p:txBody>
      </p:sp>
      <p:sp>
        <p:nvSpPr>
          <p:cNvPr id="17" name="Shape 17"/>
          <p:cNvSpPr txBox="1">
            <a:spLocks noGrp="1"/>
          </p:cNvSpPr>
          <p:nvPr>
            <p:ph type="title"/>
          </p:nvPr>
        </p:nvSpPr>
        <p:spPr>
          <a:xfrm>
            <a:off x="457200" y="205977"/>
            <a:ext cx="8229600" cy="11414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8" name="Shape 18"/>
          <p:cNvSpPr txBox="1">
            <a:spLocks noGrp="1"/>
          </p:cNvSpPr>
          <p:nvPr>
            <p:ph type="body" idx="1"/>
          </p:nvPr>
        </p:nvSpPr>
        <p:spPr>
          <a:xfrm>
            <a:off x="457200" y="1460499"/>
            <a:ext cx="4030200" cy="34652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9" name="Shape 19"/>
          <p:cNvSpPr txBox="1">
            <a:spLocks noGrp="1"/>
          </p:cNvSpPr>
          <p:nvPr>
            <p:ph type="body" idx="2"/>
          </p:nvPr>
        </p:nvSpPr>
        <p:spPr>
          <a:xfrm>
            <a:off x="4656667" y="1461908"/>
            <a:ext cx="4030200" cy="3465299"/>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
        <p:cNvGrpSpPr/>
        <p:nvPr/>
      </p:nvGrpSpPr>
      <p:grpSpPr>
        <a:xfrm>
          <a:off x="0" y="0"/>
          <a:ext cx="0" cy="0"/>
          <a:chOff x="0" y="0"/>
          <a:chExt cx="0" cy="0"/>
        </a:xfrm>
      </p:grpSpPr>
      <p:sp>
        <p:nvSpPr>
          <p:cNvPr id="21" name="Shape 21"/>
          <p:cNvSpPr/>
          <p:nvPr/>
        </p:nvSpPr>
        <p:spPr>
          <a:xfrm>
            <a:off x="0" y="205977"/>
            <a:ext cx="8686800" cy="1165500"/>
          </a:xfrm>
          <a:prstGeom prst="rect">
            <a:avLst/>
          </a:prstGeom>
          <a:solidFill>
            <a:schemeClr val="dk2"/>
          </a:solidFill>
          <a:ln>
            <a:noFill/>
          </a:ln>
        </p:spPr>
        <p:txBody>
          <a:bodyPr lIns="91425" tIns="45700" rIns="91425" bIns="45700" anchor="ctr" anchorCtr="0">
            <a:noAutofit/>
          </a:bodyPr>
          <a:lstStyle/>
          <a:p>
            <a:endParaRPr/>
          </a:p>
        </p:txBody>
      </p:sp>
      <p:sp>
        <p:nvSpPr>
          <p:cNvPr id="22" name="Shape 22"/>
          <p:cNvSpPr txBox="1">
            <a:spLocks noGrp="1"/>
          </p:cNvSpPr>
          <p:nvPr>
            <p:ph type="title"/>
          </p:nvPr>
        </p:nvSpPr>
        <p:spPr>
          <a:xfrm>
            <a:off x="457200" y="205977"/>
            <a:ext cx="8229600" cy="1141499"/>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3"/>
        <p:cNvGrpSpPr/>
        <p:nvPr/>
      </p:nvGrpSpPr>
      <p:grpSpPr>
        <a:xfrm>
          <a:off x="0" y="0"/>
          <a:ext cx="0" cy="0"/>
          <a:chOff x="0" y="0"/>
          <a:chExt cx="0" cy="0"/>
        </a:xfrm>
      </p:grpSpPr>
      <p:sp>
        <p:nvSpPr>
          <p:cNvPr id="24" name="Shape 24"/>
          <p:cNvSpPr/>
          <p:nvPr/>
        </p:nvSpPr>
        <p:spPr>
          <a:xfrm>
            <a:off x="0" y="4406309"/>
            <a:ext cx="8686800" cy="519599"/>
          </a:xfrm>
          <a:prstGeom prst="rect">
            <a:avLst/>
          </a:prstGeom>
          <a:solidFill>
            <a:schemeClr val="dk2"/>
          </a:solidFill>
          <a:ln>
            <a:noFill/>
          </a:ln>
        </p:spPr>
        <p:txBody>
          <a:bodyPr lIns="91425" tIns="45700" rIns="91425" bIns="45700" anchor="ctr" anchorCtr="0">
            <a:noAutofit/>
          </a:bodyPr>
          <a:lstStyle/>
          <a:p>
            <a:endParaRPr/>
          </a:p>
        </p:txBody>
      </p:sp>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ctr" anchorCtr="0"/>
          <a:lstStyle>
            <a:lvl1pPr indent="152400">
              <a:spcBef>
                <a:spcPts val="0"/>
              </a:spcBef>
              <a:buClr>
                <a:schemeClr val="lt1"/>
              </a:buClr>
              <a:buSzPct val="100000"/>
              <a:buNone/>
              <a:defRPr sz="2400" b="1">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7"/>
            <a:ext cx="8229600" cy="1141499"/>
          </a:xfrm>
          <a:prstGeom prst="rect">
            <a:avLst/>
          </a:prstGeom>
        </p:spPr>
        <p:txBody>
          <a:bodyPr lIns="91425" tIns="91425" rIns="91425" bIns="91425" anchor="b" anchorCtr="0"/>
          <a:lstStyle>
            <a:lvl1pPr marL="0" indent="304800">
              <a:buClr>
                <a:schemeClr val="lt1"/>
              </a:buClr>
              <a:buSzPct val="100000"/>
              <a:buNone/>
              <a:defRPr sz="4800" b="1">
                <a:solidFill>
                  <a:schemeClr val="lt1"/>
                </a:solidFill>
              </a:defRPr>
            </a:lvl1pPr>
            <a:lvl2pPr marL="0" indent="304800">
              <a:buClr>
                <a:schemeClr val="lt1"/>
              </a:buClr>
              <a:buSzPct val="100000"/>
              <a:buNone/>
              <a:defRPr sz="4800" b="1">
                <a:solidFill>
                  <a:schemeClr val="lt1"/>
                </a:solidFill>
              </a:defRPr>
            </a:lvl2pPr>
            <a:lvl3pPr marL="0" indent="304800">
              <a:buClr>
                <a:schemeClr val="lt1"/>
              </a:buClr>
              <a:buSzPct val="100000"/>
              <a:buNone/>
              <a:defRPr sz="4800" b="1">
                <a:solidFill>
                  <a:schemeClr val="lt1"/>
                </a:solidFill>
              </a:defRPr>
            </a:lvl3pPr>
            <a:lvl4pPr marL="0" indent="304800">
              <a:buClr>
                <a:schemeClr val="lt1"/>
              </a:buClr>
              <a:buSzPct val="100000"/>
              <a:buNone/>
              <a:defRPr sz="4800" b="1">
                <a:solidFill>
                  <a:schemeClr val="lt1"/>
                </a:solidFill>
              </a:defRPr>
            </a:lvl4pPr>
            <a:lvl5pPr marL="0" indent="304800">
              <a:buClr>
                <a:schemeClr val="lt1"/>
              </a:buClr>
              <a:buSzPct val="100000"/>
              <a:buNone/>
              <a:defRPr sz="4800" b="1">
                <a:solidFill>
                  <a:schemeClr val="lt1"/>
                </a:solidFill>
              </a:defRPr>
            </a:lvl5pPr>
            <a:lvl6pPr marL="0" indent="304800">
              <a:buClr>
                <a:schemeClr val="lt1"/>
              </a:buClr>
              <a:buSzPct val="100000"/>
              <a:buNone/>
              <a:defRPr sz="4800" b="1">
                <a:solidFill>
                  <a:schemeClr val="lt1"/>
                </a:solidFill>
              </a:defRPr>
            </a:lvl6pPr>
            <a:lvl7pPr marL="0" indent="304800">
              <a:buClr>
                <a:schemeClr val="lt1"/>
              </a:buClr>
              <a:buSzPct val="100000"/>
              <a:buNone/>
              <a:defRPr sz="4800" b="1">
                <a:solidFill>
                  <a:schemeClr val="lt1"/>
                </a:solidFill>
              </a:defRPr>
            </a:lvl7pPr>
            <a:lvl8pPr marL="0" indent="304800">
              <a:buClr>
                <a:schemeClr val="lt1"/>
              </a:buClr>
              <a:buSzPct val="100000"/>
              <a:buNone/>
              <a:defRPr sz="4800" b="1">
                <a:solidFill>
                  <a:schemeClr val="lt1"/>
                </a:solidFill>
              </a:defRPr>
            </a:lvl8pPr>
            <a:lvl9pPr marL="0" indent="304800">
              <a:buClr>
                <a:schemeClr val="lt1"/>
              </a:buClr>
              <a:buSzPct val="100000"/>
              <a:buNone/>
              <a:defRPr sz="4800" b="1">
                <a:solidFill>
                  <a:schemeClr val="lt1"/>
                </a:solidFill>
              </a:defRPr>
            </a:lvl9pPr>
          </a:lstStyle>
          <a:p>
            <a:endParaRPr/>
          </a:p>
        </p:txBody>
      </p:sp>
      <p:sp>
        <p:nvSpPr>
          <p:cNvPr id="6" name="Shape 6"/>
          <p:cNvSpPr txBox="1">
            <a:spLocks noGrp="1"/>
          </p:cNvSpPr>
          <p:nvPr>
            <p:ph type="body" idx="1"/>
          </p:nvPr>
        </p:nvSpPr>
        <p:spPr>
          <a:xfrm>
            <a:off x="457200" y="1460499"/>
            <a:ext cx="8229600" cy="3465299"/>
          </a:xfrm>
          <a:prstGeom prst="rect">
            <a:avLst/>
          </a:prstGeom>
        </p:spPr>
        <p:txBody>
          <a:bodyPr lIns="91425" tIns="91425" rIns="91425" bIns="91425" anchor="t" anchorCtr="0"/>
          <a:lstStyle>
            <a:lvl1pPr marL="342900" indent="-152400">
              <a:spcBef>
                <a:spcPts val="600"/>
              </a:spcBef>
              <a:buClr>
                <a:schemeClr val="dk2"/>
              </a:buClr>
              <a:buSzPct val="100000"/>
              <a:defRPr sz="3000">
                <a:solidFill>
                  <a:schemeClr val="dk2"/>
                </a:solidFill>
              </a:defRPr>
            </a:lvl1pPr>
            <a:lvl2pPr marL="742950" indent="-133350">
              <a:spcBef>
                <a:spcPts val="480"/>
              </a:spcBef>
              <a:buClr>
                <a:schemeClr val="dk2"/>
              </a:buClr>
              <a:buSzPct val="100000"/>
              <a:defRPr sz="2400">
                <a:solidFill>
                  <a:schemeClr val="dk2"/>
                </a:solidFill>
              </a:defRPr>
            </a:lvl2pPr>
            <a:lvl3pPr marL="1143000" indent="-76200">
              <a:spcBef>
                <a:spcPts val="480"/>
              </a:spcBef>
              <a:buClr>
                <a:schemeClr val="dk2"/>
              </a:buClr>
              <a:buSzPct val="100000"/>
              <a:defRPr sz="2400">
                <a:solidFill>
                  <a:schemeClr val="dk2"/>
                </a:solidFill>
              </a:defRPr>
            </a:lvl3pPr>
            <a:lvl4pPr marL="1600200" indent="-114300">
              <a:spcBef>
                <a:spcPts val="360"/>
              </a:spcBef>
              <a:buClr>
                <a:schemeClr val="dk2"/>
              </a:buClr>
              <a:buSzPct val="100000"/>
              <a:defRPr sz="1800">
                <a:solidFill>
                  <a:schemeClr val="dk2"/>
                </a:solidFill>
              </a:defRPr>
            </a:lvl4pPr>
            <a:lvl5pPr marL="2057400" indent="-114300">
              <a:spcBef>
                <a:spcPts val="360"/>
              </a:spcBef>
              <a:buClr>
                <a:schemeClr val="dk2"/>
              </a:buClr>
              <a:buSzPct val="100000"/>
              <a:defRPr sz="1800">
                <a:solidFill>
                  <a:schemeClr val="dk2"/>
                </a:solidFill>
              </a:defRPr>
            </a:lvl5pPr>
            <a:lvl6pPr marL="2514600" indent="-114300">
              <a:spcBef>
                <a:spcPts val="360"/>
              </a:spcBef>
              <a:buClr>
                <a:schemeClr val="dk2"/>
              </a:buClr>
              <a:buSzPct val="100000"/>
              <a:defRPr sz="1800">
                <a:solidFill>
                  <a:schemeClr val="dk2"/>
                </a:solidFill>
              </a:defRPr>
            </a:lvl6pPr>
            <a:lvl7pPr marL="2971800" indent="-114300">
              <a:spcBef>
                <a:spcPts val="360"/>
              </a:spcBef>
              <a:buClr>
                <a:schemeClr val="dk2"/>
              </a:buClr>
              <a:buSzPct val="100000"/>
              <a:defRPr sz="1800">
                <a:solidFill>
                  <a:schemeClr val="dk2"/>
                </a:solidFill>
              </a:defRPr>
            </a:lvl7pPr>
            <a:lvl8pPr marL="3429000" indent="-114300">
              <a:spcBef>
                <a:spcPts val="360"/>
              </a:spcBef>
              <a:buClr>
                <a:schemeClr val="dk2"/>
              </a:buClr>
              <a:buSzPct val="100000"/>
              <a:defRPr sz="1800">
                <a:solidFill>
                  <a:schemeClr val="dk2"/>
                </a:solidFill>
              </a:defRPr>
            </a:lvl8pPr>
            <a:lvl9pPr marL="3886200" indent="-114300">
              <a:spcBef>
                <a:spcPts val="360"/>
              </a:spcBef>
              <a:buClr>
                <a:schemeClr val="dk2"/>
              </a:buClr>
              <a:buSzPct val="100000"/>
              <a:defRPr sz="1800">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gribblelab.org/CBootcamp/7_Memory_Stack_vs_Heap.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1300757"/>
            <a:ext cx="7772400" cy="1684199"/>
          </a:xfrm>
          <a:prstGeom prst="rect">
            <a:avLst/>
          </a:prstGeom>
        </p:spPr>
        <p:txBody>
          <a:bodyPr lIns="91425" tIns="91425" rIns="91425" bIns="91425" anchor="b" anchorCtr="0">
            <a:noAutofit/>
          </a:bodyPr>
          <a:lstStyle/>
          <a:p>
            <a:pPr>
              <a:buNone/>
            </a:pPr>
            <a:r>
              <a:rPr lang="en"/>
              <a:t>C Lab 2</a:t>
            </a:r>
          </a:p>
        </p:txBody>
      </p:sp>
      <p:sp>
        <p:nvSpPr>
          <p:cNvPr id="29" name="Shape 29"/>
          <p:cNvSpPr txBox="1">
            <a:spLocks noGrp="1"/>
          </p:cNvSpPr>
          <p:nvPr>
            <p:ph type="subTitle" idx="1"/>
          </p:nvPr>
        </p:nvSpPr>
        <p:spPr>
          <a:xfrm>
            <a:off x="685800" y="3093357"/>
            <a:ext cx="7772400" cy="712499"/>
          </a:xfrm>
          <a:prstGeom prst="rect">
            <a:avLst/>
          </a:prstGeom>
        </p:spPr>
        <p:txBody>
          <a:bodyPr lIns="91425" tIns="91425" rIns="91425" bIns="91425" anchor="ctr" anchorCtr="0">
            <a:noAutofit/>
          </a:bodyPr>
          <a:lstStyle/>
          <a:p>
            <a:pPr>
              <a:buNone/>
            </a:pPr>
            <a:r>
              <a:rPr lang="en"/>
              <a:t>Intermediate Pointers &amp; Basic Structures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Structs</a:t>
            </a:r>
          </a:p>
        </p:txBody>
      </p:sp>
      <p:sp>
        <p:nvSpPr>
          <p:cNvPr id="89" name="Shape 89"/>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buNone/>
            </a:pPr>
            <a:r>
              <a:rPr lang="en" dirty="0"/>
              <a:t>typedef struct </a:t>
            </a:r>
            <a:r>
              <a:rPr lang="en" dirty="0" smtClean="0"/>
              <a:t>{</a:t>
            </a:r>
            <a:endParaRPr lang="en" dirty="0"/>
          </a:p>
          <a:p>
            <a:pPr lvl="0" rtl="0">
              <a:buNone/>
            </a:pPr>
            <a:r>
              <a:rPr lang="en" dirty="0"/>
              <a:t>	int *buffer;</a:t>
            </a:r>
          </a:p>
          <a:p>
            <a:pPr lvl="0" rtl="0">
              <a:buNone/>
            </a:pPr>
            <a:r>
              <a:rPr lang="en" dirty="0"/>
              <a:t>	int buffersize;</a:t>
            </a:r>
          </a:p>
          <a:p>
            <a:pPr lvl="0" rtl="0">
              <a:buNone/>
            </a:pPr>
            <a:r>
              <a:rPr lang="en" dirty="0"/>
              <a:t>	int length;</a:t>
            </a:r>
          </a:p>
          <a:p>
            <a:pPr>
              <a:buNone/>
            </a:pPr>
            <a:r>
              <a:rPr lang="en" dirty="0"/>
              <a:t>} arraylist;</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Editing Struct Fields</a:t>
            </a:r>
          </a:p>
        </p:txBody>
      </p:sp>
      <p:sp>
        <p:nvSpPr>
          <p:cNvPr id="95" name="Shape 95"/>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marL="457200" lvl="0" indent="-419100" rtl="0">
              <a:lnSpc>
                <a:spcPct val="150000"/>
              </a:lnSpc>
              <a:buClr>
                <a:schemeClr val="dk2"/>
              </a:buClr>
              <a:buSzPct val="100000"/>
              <a:buFont typeface="Arial"/>
              <a:buChar char="●"/>
            </a:pPr>
            <a:r>
              <a:rPr lang="en"/>
              <a:t>You may declare structs on the stack</a:t>
            </a:r>
          </a:p>
          <a:p>
            <a:pPr marL="457200" lvl="0" indent="-419100" rtl="0">
              <a:lnSpc>
                <a:spcPct val="150000"/>
              </a:lnSpc>
              <a:buClr>
                <a:schemeClr val="dk2"/>
              </a:buClr>
              <a:buSzPct val="100000"/>
              <a:buFont typeface="Arial"/>
              <a:buChar char="●"/>
            </a:pPr>
            <a:r>
              <a:rPr lang="en"/>
              <a:t>You may access/edit fields of struct using ‘.’ </a:t>
            </a:r>
          </a:p>
          <a:p>
            <a:pPr marL="457200" lvl="0" indent="-419100" rtl="0">
              <a:lnSpc>
                <a:spcPct val="150000"/>
              </a:lnSpc>
              <a:buClr>
                <a:schemeClr val="dk2"/>
              </a:buClr>
              <a:buSzPct val="100000"/>
              <a:buFont typeface="Arial"/>
              <a:buChar char="●"/>
            </a:pPr>
            <a:r>
              <a:rPr lang="en"/>
              <a:t>Think about why this works (Hint: pointers)</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Editing Struct Fields</a:t>
            </a:r>
          </a:p>
        </p:txBody>
      </p:sp>
      <p:sp>
        <p:nvSpPr>
          <p:cNvPr id="101" name="Shape 101"/>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buClr>
                <a:schemeClr val="dk1"/>
              </a:buClr>
              <a:buSzPct val="36666"/>
              <a:buFont typeface="Arial"/>
              <a:buNone/>
            </a:pPr>
            <a:r>
              <a:rPr lang="en"/>
              <a:t>arraylist a;</a:t>
            </a:r>
          </a:p>
          <a:p>
            <a:pPr lvl="0" rtl="0">
              <a:buClr>
                <a:schemeClr val="dk1"/>
              </a:buClr>
              <a:buSzPct val="36666"/>
              <a:buFont typeface="Arial"/>
              <a:buNone/>
            </a:pPr>
            <a:r>
              <a:rPr lang="en"/>
              <a:t>a.buffer = NULL;</a:t>
            </a:r>
          </a:p>
          <a:p>
            <a:pPr lvl="0" rtl="0">
              <a:buClr>
                <a:schemeClr val="dk1"/>
              </a:buClr>
              <a:buSzPct val="36666"/>
              <a:buFont typeface="Arial"/>
              <a:buNone/>
            </a:pPr>
            <a:r>
              <a:rPr lang="en"/>
              <a:t>a.buffer_size = 0;</a:t>
            </a:r>
          </a:p>
          <a:p>
            <a:pPr lvl="0" rtl="0">
              <a:buNone/>
            </a:pPr>
            <a:r>
              <a:rPr lang="en"/>
              <a:t>a.length = 0;</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Editing Struct Fields</a:t>
            </a:r>
          </a:p>
        </p:txBody>
      </p:sp>
      <p:sp>
        <p:nvSpPr>
          <p:cNvPr id="107" name="Shape 107"/>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marL="457200" lvl="0" indent="-419100" rtl="0">
              <a:lnSpc>
                <a:spcPct val="150000"/>
              </a:lnSpc>
              <a:buClr>
                <a:schemeClr val="dk2"/>
              </a:buClr>
              <a:buSzPct val="100000"/>
              <a:buFont typeface="Arial"/>
              <a:buChar char="●"/>
            </a:pPr>
            <a:r>
              <a:rPr lang="en"/>
              <a:t>You may declare structs on the heap</a:t>
            </a:r>
          </a:p>
          <a:p>
            <a:pPr marL="457200" lvl="0" indent="-419100" rtl="0">
              <a:lnSpc>
                <a:spcPct val="150000"/>
              </a:lnSpc>
              <a:buClr>
                <a:schemeClr val="dk2"/>
              </a:buClr>
              <a:buSzPct val="100000"/>
              <a:buFont typeface="Arial"/>
              <a:buChar char="●"/>
            </a:pPr>
            <a:r>
              <a:rPr lang="en"/>
              <a:t>Now you access/edit fields using ‘-&gt;’</a:t>
            </a:r>
          </a:p>
          <a:p>
            <a:pPr marL="457200" lvl="0" indent="-419100">
              <a:lnSpc>
                <a:spcPct val="150000"/>
              </a:lnSpc>
              <a:buClr>
                <a:schemeClr val="dk2"/>
              </a:buClr>
              <a:buSzPct val="100000"/>
              <a:buFont typeface="Arial"/>
              <a:buChar char="●"/>
            </a:pPr>
            <a:r>
              <a:rPr lang="en"/>
              <a:t>This syntax is more helpful visually </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Editing Struct Fields</a:t>
            </a:r>
          </a:p>
        </p:txBody>
      </p:sp>
      <p:sp>
        <p:nvSpPr>
          <p:cNvPr id="113" name="Shape 113"/>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lvl="0" rtl="0">
              <a:buNone/>
            </a:pPr>
            <a:r>
              <a:rPr lang="en" sz="2800" dirty="0"/>
              <a:t>arraylist *a = (arraylist *)malloc(sizeof(arraylist));</a:t>
            </a:r>
          </a:p>
          <a:p>
            <a:pPr lvl="0" rtl="0">
              <a:buNone/>
            </a:pPr>
            <a:r>
              <a:rPr lang="en" sz="2800" dirty="0"/>
              <a:t>a-&gt;buffer = NULL;</a:t>
            </a:r>
          </a:p>
          <a:p>
            <a:pPr lvl="0" rtl="0">
              <a:buNone/>
            </a:pPr>
            <a:r>
              <a:rPr lang="en" sz="2800" dirty="0"/>
              <a:t>a-&gt;buffer_size = 0;</a:t>
            </a:r>
          </a:p>
          <a:p>
            <a:pPr>
              <a:buNone/>
            </a:pPr>
            <a:r>
              <a:rPr lang="en" sz="2800" dirty="0"/>
              <a:t>a-&gt;length = 0;</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 and null</a:t>
            </a:r>
            <a:endParaRPr lang="en-US" dirty="0"/>
          </a:p>
        </p:txBody>
      </p:sp>
      <p:sp>
        <p:nvSpPr>
          <p:cNvPr id="3" name="Text Placeholder 2"/>
          <p:cNvSpPr>
            <a:spLocks noGrp="1"/>
          </p:cNvSpPr>
          <p:nvPr>
            <p:ph type="body" idx="1"/>
          </p:nvPr>
        </p:nvSpPr>
        <p:spPr/>
        <p:txBody>
          <a:bodyPr/>
          <a:lstStyle/>
          <a:p>
            <a:r>
              <a:rPr lang="en-US" dirty="0" smtClean="0"/>
              <a:t>Null is a pointer value going “nowhere”</a:t>
            </a:r>
          </a:p>
          <a:p>
            <a:r>
              <a:rPr lang="en-US" dirty="0" smtClean="0"/>
              <a:t>If a pointer shouldn’t be pointing at anything set it to null</a:t>
            </a:r>
          </a:p>
          <a:p>
            <a:r>
              <a:rPr lang="en-US" dirty="0" smtClean="0"/>
              <a:t>In C, values aren’t initialized to any particular value</a:t>
            </a:r>
          </a:p>
          <a:p>
            <a:r>
              <a:rPr lang="en-US" dirty="0" smtClean="0"/>
              <a:t>-They take whatever happened to be in memory</a:t>
            </a:r>
            <a:endParaRPr lang="en-US" dirty="0"/>
          </a:p>
        </p:txBody>
      </p:sp>
    </p:spTree>
    <p:extLst>
      <p:ext uri="{BB962C8B-B14F-4D97-AF65-F5344CB8AC3E}">
        <p14:creationId xmlns:p14="http://schemas.microsoft.com/office/powerpoint/2010/main" val="2871264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Memory Management</a:t>
            </a:r>
          </a:p>
        </p:txBody>
      </p:sp>
      <p:sp>
        <p:nvSpPr>
          <p:cNvPr id="119" name="Shape 119"/>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marL="457200" lvl="0" indent="-419100" rtl="0">
              <a:lnSpc>
                <a:spcPct val="150000"/>
              </a:lnSpc>
              <a:buClr>
                <a:schemeClr val="dk2"/>
              </a:buClr>
              <a:buSzPct val="100000"/>
              <a:buFont typeface="Arial"/>
              <a:buChar char="●"/>
            </a:pPr>
            <a:r>
              <a:rPr lang="en" dirty="0"/>
              <a:t>You must free what you malloc (heap)</a:t>
            </a:r>
          </a:p>
          <a:p>
            <a:pPr marL="457200" lvl="0" indent="-419100" rtl="0">
              <a:lnSpc>
                <a:spcPct val="150000"/>
              </a:lnSpc>
              <a:buClr>
                <a:schemeClr val="dk2"/>
              </a:buClr>
              <a:buSzPct val="100000"/>
              <a:buFont typeface="Arial"/>
              <a:buChar char="●"/>
            </a:pPr>
            <a:r>
              <a:rPr lang="en" dirty="0"/>
              <a:t>Stack manages itself</a:t>
            </a:r>
          </a:p>
          <a:p>
            <a:pPr lvl="0" rtl="0">
              <a:lnSpc>
                <a:spcPct val="150000"/>
              </a:lnSpc>
              <a:buClr>
                <a:srgbClr val="000000"/>
              </a:buClr>
              <a:buSzPct val="39285"/>
              <a:buFont typeface="Arial"/>
              <a:buNone/>
            </a:pPr>
            <a:r>
              <a:rPr lang="en" sz="2800" dirty="0"/>
              <a:t>arraylist </a:t>
            </a:r>
            <a:r>
              <a:rPr lang="en" sz="2800" b="1" dirty="0"/>
              <a:t>*a</a:t>
            </a:r>
            <a:r>
              <a:rPr lang="en" sz="2800" dirty="0"/>
              <a:t> = (arraylist *)malloc(sizeof(arraylist));</a:t>
            </a:r>
          </a:p>
          <a:p>
            <a:pPr lvl="0">
              <a:lnSpc>
                <a:spcPct val="150000"/>
              </a:lnSpc>
              <a:buNone/>
            </a:pPr>
            <a:r>
              <a:rPr lang="en" dirty="0"/>
              <a:t>free(</a:t>
            </a:r>
            <a:r>
              <a:rPr lang="en" b="1" dirty="0"/>
              <a:t>a</a:t>
            </a:r>
            <a:r>
              <a:rPr lang="en" dirty="0"/>
              <a:t>); //yaaaaaaaaay</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Memory Management</a:t>
            </a:r>
          </a:p>
        </p:txBody>
      </p:sp>
      <p:sp>
        <p:nvSpPr>
          <p:cNvPr id="125" name="Shape 125"/>
          <p:cNvSpPr txBox="1">
            <a:spLocks noGrp="1"/>
          </p:cNvSpPr>
          <p:nvPr>
            <p:ph type="body" idx="1"/>
          </p:nvPr>
        </p:nvSpPr>
        <p:spPr>
          <a:xfrm>
            <a:off x="457200" y="1460499"/>
            <a:ext cx="8229600" cy="1724099"/>
          </a:xfrm>
          <a:prstGeom prst="rect">
            <a:avLst/>
          </a:prstGeom>
        </p:spPr>
        <p:txBody>
          <a:bodyPr lIns="91425" tIns="91425" rIns="91425" bIns="91425" anchor="t" anchorCtr="0">
            <a:noAutofit/>
          </a:bodyPr>
          <a:lstStyle/>
          <a:p>
            <a:pPr marL="457200" lvl="0" indent="-419100" rtl="0">
              <a:lnSpc>
                <a:spcPct val="115000"/>
              </a:lnSpc>
              <a:buClr>
                <a:schemeClr val="dk2"/>
              </a:buClr>
              <a:buSzPct val="100000"/>
              <a:buFont typeface="Arial"/>
              <a:buChar char="●"/>
            </a:pPr>
            <a:r>
              <a:rPr lang="en" dirty="0"/>
              <a:t>Do not free what you did not malloc!!!</a:t>
            </a:r>
          </a:p>
          <a:p>
            <a:pPr marL="457200" lvl="0" indent="-419100" rtl="0">
              <a:lnSpc>
                <a:spcPct val="115000"/>
              </a:lnSpc>
              <a:buClr>
                <a:schemeClr val="dk2"/>
              </a:buClr>
              <a:buSzPct val="100000"/>
              <a:buFont typeface="Arial"/>
              <a:buChar char="●"/>
            </a:pPr>
            <a:r>
              <a:rPr lang="en" dirty="0"/>
              <a:t>Do not free address consecutively!!!</a:t>
            </a:r>
          </a:p>
        </p:txBody>
      </p:sp>
      <p:sp>
        <p:nvSpPr>
          <p:cNvPr id="126" name="Shape 126"/>
          <p:cNvSpPr txBox="1"/>
          <p:nvPr/>
        </p:nvSpPr>
        <p:spPr>
          <a:xfrm>
            <a:off x="776975" y="3297625"/>
            <a:ext cx="3657600" cy="1449600"/>
          </a:xfrm>
          <a:prstGeom prst="rect">
            <a:avLst/>
          </a:prstGeom>
        </p:spPr>
        <p:txBody>
          <a:bodyPr lIns="91425" tIns="91425" rIns="91425" bIns="91425" anchor="t" anchorCtr="0">
            <a:noAutofit/>
          </a:bodyPr>
          <a:lstStyle/>
          <a:p>
            <a:pPr lvl="0" rtl="0">
              <a:buNone/>
            </a:pPr>
            <a:r>
              <a:rPr lang="en" sz="2400"/>
              <a:t>int num = 3;</a:t>
            </a:r>
          </a:p>
          <a:p>
            <a:pPr>
              <a:buNone/>
            </a:pPr>
            <a:r>
              <a:rPr lang="en" sz="2400"/>
              <a:t>free(&amp;num); // :,O</a:t>
            </a:r>
          </a:p>
        </p:txBody>
      </p:sp>
      <p:sp>
        <p:nvSpPr>
          <p:cNvPr id="127" name="Shape 127"/>
          <p:cNvSpPr txBox="1"/>
          <p:nvPr/>
        </p:nvSpPr>
        <p:spPr>
          <a:xfrm>
            <a:off x="4434575" y="3250250"/>
            <a:ext cx="3657600" cy="1449600"/>
          </a:xfrm>
          <a:prstGeom prst="rect">
            <a:avLst/>
          </a:prstGeom>
        </p:spPr>
        <p:txBody>
          <a:bodyPr lIns="91425" tIns="91425" rIns="91425" bIns="91425" anchor="t" anchorCtr="0">
            <a:noAutofit/>
          </a:bodyPr>
          <a:lstStyle/>
          <a:p>
            <a:pPr lvl="0" rtl="0">
              <a:buNone/>
            </a:pPr>
            <a:r>
              <a:rPr lang="en" sz="2400" dirty="0"/>
              <a:t>int *num = malloc(4)</a:t>
            </a:r>
          </a:p>
          <a:p>
            <a:pPr lvl="0" rtl="0">
              <a:buNone/>
            </a:pPr>
            <a:r>
              <a:rPr lang="en" sz="2400" dirty="0"/>
              <a:t>free(num); //yaaaayyy</a:t>
            </a:r>
          </a:p>
          <a:p>
            <a:pPr lvl="0" rtl="0">
              <a:buNone/>
            </a:pPr>
            <a:r>
              <a:rPr lang="en" sz="2400" dirty="0"/>
              <a:t>free(num); //staaahp</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Memory Takeaways</a:t>
            </a:r>
          </a:p>
        </p:txBody>
      </p:sp>
      <p:sp>
        <p:nvSpPr>
          <p:cNvPr id="133" name="Shape 133"/>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marL="457200" lvl="0" indent="-419100" rtl="0">
              <a:spcAft>
                <a:spcPts val="1000"/>
              </a:spcAft>
              <a:buClr>
                <a:schemeClr val="dk2"/>
              </a:buClr>
              <a:buSzPct val="100000"/>
              <a:buFont typeface="Arial"/>
              <a:buChar char="●"/>
            </a:pPr>
            <a:r>
              <a:rPr lang="en" dirty="0"/>
              <a:t>Only free what has been malloc’d</a:t>
            </a:r>
          </a:p>
          <a:p>
            <a:pPr marL="457200" lvl="0" indent="-419100" rtl="0">
              <a:spcAft>
                <a:spcPts val="1000"/>
              </a:spcAft>
              <a:buClr>
                <a:schemeClr val="dk2"/>
              </a:buClr>
              <a:buSzPct val="100000"/>
              <a:buFont typeface="Arial"/>
              <a:buChar char="●"/>
            </a:pPr>
            <a:r>
              <a:rPr lang="en" dirty="0"/>
              <a:t>Only free malloc’d memory once</a:t>
            </a:r>
          </a:p>
          <a:p>
            <a:endParaRPr lang="en" dirty="0"/>
          </a:p>
          <a:p>
            <a:pPr marL="457200" lvl="0" indent="-419100" rtl="0">
              <a:buClr>
                <a:schemeClr val="dk2"/>
              </a:buClr>
              <a:buSzPct val="100000"/>
              <a:buFont typeface="Arial"/>
              <a:buChar char="●"/>
            </a:pPr>
            <a:r>
              <a:rPr lang="en" dirty="0"/>
              <a:t>For more on stack vs. heap:</a:t>
            </a:r>
          </a:p>
          <a:p>
            <a:pPr lvl="0">
              <a:buNone/>
            </a:pPr>
            <a:r>
              <a:rPr lang="en" dirty="0"/>
              <a:t>	</a:t>
            </a:r>
            <a:r>
              <a:rPr lang="en" sz="1800" u="sng" dirty="0">
                <a:solidFill>
                  <a:schemeClr val="hlink"/>
                </a:solidFill>
                <a:hlinkClick r:id="rId3"/>
              </a:rPr>
              <a:t>http://gribblelab.org/CBootcamp/7_Memory_Stack_vs_Heap.html#sec-4</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US" dirty="0" smtClean="0"/>
              <a:t>References</a:t>
            </a:r>
            <a:endParaRPr lang="en" dirty="0"/>
          </a:p>
        </p:txBody>
      </p:sp>
      <p:sp>
        <p:nvSpPr>
          <p:cNvPr id="139" name="Shape 139"/>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marL="38100" lvl="0" indent="0" rtl="0">
              <a:lnSpc>
                <a:spcPct val="150000"/>
              </a:lnSpc>
              <a:buClr>
                <a:schemeClr val="dk2"/>
              </a:buClr>
              <a:buSzPct val="100000"/>
            </a:pPr>
            <a:r>
              <a:rPr lang="en-US" sz="2400" dirty="0" smtClean="0"/>
              <a:t>From the C reference manual:</a:t>
            </a:r>
          </a:p>
          <a:p>
            <a:pPr marL="457200" lvl="0" indent="-419100" rtl="0">
              <a:lnSpc>
                <a:spcPct val="150000"/>
              </a:lnSpc>
              <a:buClr>
                <a:schemeClr val="dk2"/>
              </a:buClr>
              <a:buSzPct val="100000"/>
              <a:buFont typeface="Arial"/>
              <a:buChar char="●"/>
            </a:pPr>
            <a:r>
              <a:rPr lang="en-US" sz="2400" dirty="0" smtClean="0"/>
              <a:t>Pointers: 4.5.2, 5.3</a:t>
            </a:r>
          </a:p>
          <a:p>
            <a:pPr marL="457200" lvl="0" indent="-419100" rtl="0">
              <a:lnSpc>
                <a:spcPct val="150000"/>
              </a:lnSpc>
              <a:buClr>
                <a:schemeClr val="dk2"/>
              </a:buClr>
              <a:buSzPct val="100000"/>
              <a:buFont typeface="Arial"/>
              <a:buChar char="●"/>
            </a:pPr>
            <a:r>
              <a:rPr lang="en-US" sz="2400" dirty="0" err="1" smtClean="0"/>
              <a:t>Structs</a:t>
            </a:r>
            <a:r>
              <a:rPr lang="en-US" sz="2400" dirty="0" smtClean="0"/>
              <a:t>: 5.6</a:t>
            </a:r>
          </a:p>
          <a:p>
            <a:pPr marL="457200" lvl="0" indent="-419100" rtl="0">
              <a:lnSpc>
                <a:spcPct val="150000"/>
              </a:lnSpc>
              <a:buClr>
                <a:schemeClr val="dk2"/>
              </a:buClr>
              <a:buSzPct val="100000"/>
              <a:buFont typeface="Arial"/>
              <a:buChar char="●"/>
            </a:pPr>
            <a:r>
              <a:rPr lang="en-US" sz="2400" dirty="0" smtClean="0"/>
              <a:t>Free: 16.1 (near end), 16.1.1</a:t>
            </a:r>
            <a:endParaRPr lang="en" sz="2400" dirty="0"/>
          </a:p>
        </p:txBody>
      </p:sp>
    </p:spTree>
    <p:extLst>
      <p:ext uri="{BB962C8B-B14F-4D97-AF65-F5344CB8AC3E}">
        <p14:creationId xmlns:p14="http://schemas.microsoft.com/office/powerpoint/2010/main" val="79799539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Goals</a:t>
            </a:r>
          </a:p>
        </p:txBody>
      </p:sp>
      <p:sp>
        <p:nvSpPr>
          <p:cNvPr id="35" name="Shape 35"/>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marL="457200" lvl="0" indent="-419100" rtl="0">
              <a:buClr>
                <a:schemeClr val="dk2"/>
              </a:buClr>
              <a:buSzPct val="100000"/>
              <a:buFont typeface="Arial"/>
              <a:buChar char="●"/>
            </a:pPr>
            <a:r>
              <a:rPr lang="en" dirty="0"/>
              <a:t>Review</a:t>
            </a:r>
          </a:p>
          <a:p>
            <a:pPr marL="914400" lvl="1" indent="-381000" rtl="0">
              <a:buClr>
                <a:schemeClr val="dk2"/>
              </a:buClr>
              <a:buSzPct val="80000"/>
              <a:buFont typeface="Arial"/>
              <a:buChar char="○"/>
            </a:pPr>
            <a:r>
              <a:rPr lang="en" dirty="0"/>
              <a:t>Pointers</a:t>
            </a:r>
          </a:p>
          <a:p>
            <a:pPr marL="914400" lvl="1" indent="-381000" rtl="0">
              <a:buClr>
                <a:schemeClr val="dk2"/>
              </a:buClr>
              <a:buSzPct val="80000"/>
              <a:buFont typeface="Arial"/>
              <a:buChar char="○"/>
            </a:pPr>
            <a:r>
              <a:rPr lang="en" dirty="0"/>
              <a:t>Referencing/Dereferencing</a:t>
            </a:r>
          </a:p>
          <a:p>
            <a:pPr marL="457200" indent="-419100">
              <a:buFont typeface="Arial"/>
              <a:buChar char="●"/>
            </a:pPr>
            <a:r>
              <a:rPr lang="en" dirty="0" smtClean="0"/>
              <a:t>free</a:t>
            </a:r>
            <a:endParaRPr lang="en" dirty="0" smtClean="0"/>
          </a:p>
          <a:p>
            <a:pPr marL="457200" lvl="0" indent="-419100" rtl="0">
              <a:buClr>
                <a:schemeClr val="dk2"/>
              </a:buClr>
              <a:buSzPct val="100000"/>
              <a:buFont typeface="Arial"/>
              <a:buChar char="●"/>
            </a:pPr>
            <a:r>
              <a:rPr lang="en" dirty="0" smtClean="0"/>
              <a:t>malloc</a:t>
            </a:r>
            <a:endParaRPr lang="en" dirty="0"/>
          </a:p>
          <a:p>
            <a:pPr marL="457200" lvl="0" indent="-419100" rtl="0">
              <a:buClr>
                <a:schemeClr val="dk2"/>
              </a:buClr>
              <a:buSzPct val="100000"/>
              <a:buFont typeface="Arial"/>
              <a:buChar char="●"/>
            </a:pPr>
            <a:r>
              <a:rPr lang="en" dirty="0" smtClean="0"/>
              <a:t>structs</a:t>
            </a:r>
            <a:endParaRPr lang="en"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sz="4400"/>
              <a:t>Review: What are Pointers?</a:t>
            </a:r>
          </a:p>
        </p:txBody>
      </p:sp>
      <p:sp>
        <p:nvSpPr>
          <p:cNvPr id="41" name="Shape 41"/>
          <p:cNvSpPr txBox="1">
            <a:spLocks noGrp="1"/>
          </p:cNvSpPr>
          <p:nvPr>
            <p:ph type="body" idx="1"/>
          </p:nvPr>
        </p:nvSpPr>
        <p:spPr>
          <a:xfrm>
            <a:off x="358700" y="1449549"/>
            <a:ext cx="8229600" cy="3465299"/>
          </a:xfrm>
          <a:prstGeom prst="rect">
            <a:avLst/>
          </a:prstGeom>
        </p:spPr>
        <p:txBody>
          <a:bodyPr lIns="91425" tIns="91425" rIns="91425" bIns="91425" anchor="t" anchorCtr="0">
            <a:noAutofit/>
          </a:bodyPr>
          <a:lstStyle/>
          <a:p>
            <a:pPr marL="457200" lvl="0" indent="-381000" rtl="0">
              <a:lnSpc>
                <a:spcPct val="150000"/>
              </a:lnSpc>
              <a:spcAft>
                <a:spcPts val="1000"/>
              </a:spcAft>
              <a:buClr>
                <a:schemeClr val="dk2"/>
              </a:buClr>
              <a:buSzPct val="100000"/>
              <a:buFont typeface="Arial"/>
              <a:buChar char="●"/>
            </a:pPr>
            <a:r>
              <a:rPr lang="en" sz="2400" dirty="0"/>
              <a:t>A pointer is an address on either the stack or heap.</a:t>
            </a:r>
          </a:p>
          <a:p>
            <a:pPr marL="457200" lvl="0" indent="-381000" rtl="0">
              <a:lnSpc>
                <a:spcPct val="150000"/>
              </a:lnSpc>
              <a:spcBef>
                <a:spcPts val="1000"/>
              </a:spcBef>
              <a:spcAft>
                <a:spcPts val="1000"/>
              </a:spcAft>
              <a:buClr>
                <a:schemeClr val="dk2"/>
              </a:buClr>
              <a:buSzPct val="100000"/>
              <a:buFont typeface="Arial"/>
              <a:buChar char="●"/>
            </a:pPr>
            <a:r>
              <a:rPr lang="en" sz="2400" dirty="0"/>
              <a:t>EX: “double *” </a:t>
            </a:r>
            <a:r>
              <a:rPr lang="en" sz="2400" b="1" dirty="0"/>
              <a:t>should</a:t>
            </a:r>
            <a:r>
              <a:rPr lang="en" sz="2400" dirty="0"/>
              <a:t> address a double in memory.</a:t>
            </a:r>
          </a:p>
          <a:p>
            <a:pPr marL="457200" lvl="0" indent="-381000" rtl="0">
              <a:lnSpc>
                <a:spcPct val="150000"/>
              </a:lnSpc>
              <a:spcBef>
                <a:spcPts val="1000"/>
              </a:spcBef>
              <a:spcAft>
                <a:spcPts val="1000"/>
              </a:spcAft>
              <a:buClr>
                <a:schemeClr val="dk2"/>
              </a:buClr>
              <a:buSzPct val="100000"/>
              <a:buFont typeface="Arial"/>
              <a:buChar char="●"/>
            </a:pPr>
            <a:r>
              <a:rPr lang="en" sz="2400" dirty="0"/>
              <a:t>For the pointer to contain data, some other function must create the data it will point to.</a:t>
            </a:r>
          </a:p>
          <a:p>
            <a:pPr marL="457200" lvl="0" indent="-381000" rtl="0">
              <a:lnSpc>
                <a:spcPct val="150000"/>
              </a:lnSpc>
              <a:spcAft>
                <a:spcPts val="1000"/>
              </a:spcAft>
              <a:buClr>
                <a:schemeClr val="dk2"/>
              </a:buClr>
              <a:buSzPct val="100000"/>
              <a:buFont typeface="Arial"/>
              <a:buChar char="●"/>
            </a:pPr>
            <a:r>
              <a:rPr lang="en" sz="2400" dirty="0"/>
              <a:t>This is typically a call to malloc.</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Getting Pointer/Reference</a:t>
            </a:r>
          </a:p>
        </p:txBody>
      </p:sp>
      <p:sp>
        <p:nvSpPr>
          <p:cNvPr id="47" name="Shape 47"/>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marL="457200" lvl="0" indent="-419100" rtl="0">
              <a:lnSpc>
                <a:spcPct val="150000"/>
              </a:lnSpc>
              <a:buClr>
                <a:schemeClr val="dk2"/>
              </a:buClr>
              <a:buSzPct val="100000"/>
              <a:buFont typeface="Arial"/>
              <a:buChar char="●"/>
            </a:pPr>
            <a:r>
              <a:rPr lang="en"/>
              <a:t>To get pointer to something, use ‘&amp;’</a:t>
            </a:r>
          </a:p>
          <a:p>
            <a:pPr marL="457200" lvl="0" indent="-419100" rtl="0">
              <a:lnSpc>
                <a:spcPct val="150000"/>
              </a:lnSpc>
              <a:buClr>
                <a:schemeClr val="dk2"/>
              </a:buClr>
              <a:buSzPct val="100000"/>
              <a:buFont typeface="Arial"/>
              <a:buChar char="●"/>
            </a:pPr>
            <a:r>
              <a:rPr lang="en"/>
              <a:t>‘&amp;’ allows to pass items by reference</a:t>
            </a:r>
          </a:p>
          <a:p>
            <a:pPr marL="457200" lvl="0" indent="-419100" rtl="0">
              <a:lnSpc>
                <a:spcPct val="150000"/>
              </a:lnSpc>
              <a:buClr>
                <a:schemeClr val="dk2"/>
              </a:buClr>
              <a:buSzPct val="100000"/>
              <a:buFont typeface="Arial"/>
              <a:buChar char="●"/>
            </a:pPr>
            <a:r>
              <a:rPr lang="en"/>
              <a:t>To dereference or get item pointed to use ‘*’</a:t>
            </a:r>
          </a:p>
          <a:p>
            <a:pPr marL="457200" lvl="0" indent="-419100" rtl="0">
              <a:lnSpc>
                <a:spcPct val="150000"/>
              </a:lnSpc>
              <a:buClr>
                <a:schemeClr val="dk2"/>
              </a:buClr>
              <a:buSzPct val="100000"/>
              <a:buFont typeface="Arial"/>
              <a:buChar char="●"/>
            </a:pPr>
            <a:r>
              <a:rPr lang="en"/>
              <a:t>‘*’ is the opposite of ‘&amp;’</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dirty="0"/>
              <a:t>Pass by </a:t>
            </a:r>
            <a:r>
              <a:rPr lang="en" dirty="0" smtClean="0"/>
              <a:t>Value</a:t>
            </a:r>
            <a:endParaRPr lang="en" dirty="0"/>
          </a:p>
        </p:txBody>
      </p:sp>
      <p:sp>
        <p:nvSpPr>
          <p:cNvPr id="53" name="Shape 53"/>
          <p:cNvSpPr txBox="1">
            <a:spLocks noGrp="1"/>
          </p:cNvSpPr>
          <p:nvPr>
            <p:ph type="body" idx="1"/>
          </p:nvPr>
        </p:nvSpPr>
        <p:spPr>
          <a:xfrm>
            <a:off x="457200" y="1460499"/>
            <a:ext cx="4030200" cy="2413499"/>
          </a:xfrm>
          <a:prstGeom prst="rect">
            <a:avLst/>
          </a:prstGeom>
        </p:spPr>
        <p:txBody>
          <a:bodyPr lIns="91425" tIns="91425" rIns="91425" bIns="91425" anchor="t" anchorCtr="0">
            <a:noAutofit/>
          </a:bodyPr>
          <a:lstStyle/>
          <a:p>
            <a:pPr lvl="0" rtl="0">
              <a:buNone/>
            </a:pPr>
            <a:r>
              <a:rPr lang="en" dirty="0"/>
              <a:t>Pass by </a:t>
            </a:r>
            <a:r>
              <a:rPr lang="en" dirty="0" smtClean="0"/>
              <a:t>value:</a:t>
            </a:r>
            <a:endParaRPr lang="en" dirty="0"/>
          </a:p>
          <a:p>
            <a:pPr lvl="0" rtl="0">
              <a:buNone/>
            </a:pPr>
            <a:r>
              <a:rPr lang="en" dirty="0"/>
              <a:t>void plus(int num){</a:t>
            </a:r>
          </a:p>
          <a:p>
            <a:pPr lvl="0" rtl="0">
              <a:buNone/>
            </a:pPr>
            <a:r>
              <a:rPr lang="en" dirty="0"/>
              <a:t>	num++;</a:t>
            </a:r>
          </a:p>
          <a:p>
            <a:pPr lvl="0" rtl="0">
              <a:buNone/>
            </a:pPr>
            <a:r>
              <a:rPr lang="en" dirty="0"/>
              <a:t>}</a:t>
            </a:r>
          </a:p>
        </p:txBody>
      </p:sp>
      <p:sp>
        <p:nvSpPr>
          <p:cNvPr id="54" name="Shape 54"/>
          <p:cNvSpPr txBox="1">
            <a:spLocks noGrp="1"/>
          </p:cNvSpPr>
          <p:nvPr>
            <p:ph type="body" idx="2"/>
          </p:nvPr>
        </p:nvSpPr>
        <p:spPr>
          <a:xfrm>
            <a:off x="4656600" y="1505675"/>
            <a:ext cx="4030200" cy="2860799"/>
          </a:xfrm>
          <a:prstGeom prst="rect">
            <a:avLst/>
          </a:prstGeom>
        </p:spPr>
        <p:txBody>
          <a:bodyPr lIns="91425" tIns="91425" rIns="91425" bIns="91425" anchor="t" anchorCtr="0">
            <a:noAutofit/>
          </a:bodyPr>
          <a:lstStyle/>
          <a:p>
            <a:pPr lvl="0" rtl="0">
              <a:buClr>
                <a:schemeClr val="dk1"/>
              </a:buClr>
              <a:buSzPct val="36666"/>
              <a:buFont typeface="Arial"/>
              <a:buNone/>
            </a:pPr>
            <a:r>
              <a:rPr lang="en"/>
              <a:t>void main(){</a:t>
            </a:r>
          </a:p>
          <a:p>
            <a:pPr lvl="0" rtl="0">
              <a:buNone/>
            </a:pPr>
            <a:r>
              <a:rPr lang="en"/>
              <a:t>	int num = 3;</a:t>
            </a:r>
          </a:p>
          <a:p>
            <a:pPr lvl="0" indent="457200" rtl="0">
              <a:buNone/>
            </a:pPr>
            <a:r>
              <a:rPr lang="en"/>
              <a:t>plus(num);</a:t>
            </a:r>
          </a:p>
          <a:p>
            <a:pPr lvl="0" rtl="0">
              <a:buClr>
                <a:schemeClr val="dk1"/>
              </a:buClr>
              <a:buSzPct val="36666"/>
              <a:buFont typeface="Arial"/>
              <a:buNone/>
            </a:pPr>
            <a:r>
              <a:rPr lang="en"/>
              <a:t>	printf(“%d\n”, num);</a:t>
            </a:r>
          </a:p>
          <a:p>
            <a:pPr lvl="0" rtl="0">
              <a:buNone/>
            </a:pPr>
            <a:r>
              <a:rPr lang="en"/>
              <a:t>}</a:t>
            </a:r>
          </a:p>
          <a:p>
            <a:endParaRPr lang="en"/>
          </a:p>
        </p:txBody>
      </p:sp>
      <p:sp>
        <p:nvSpPr>
          <p:cNvPr id="55" name="Shape 55"/>
          <p:cNvSpPr txBox="1"/>
          <p:nvPr/>
        </p:nvSpPr>
        <p:spPr>
          <a:xfrm>
            <a:off x="2396650" y="4224225"/>
            <a:ext cx="4030200" cy="599399"/>
          </a:xfrm>
          <a:prstGeom prst="rect">
            <a:avLst/>
          </a:prstGeom>
        </p:spPr>
        <p:txBody>
          <a:bodyPr lIns="91425" tIns="91425" rIns="91425" bIns="91425" anchor="t" anchorCtr="0">
            <a:noAutofit/>
          </a:bodyPr>
          <a:lstStyle/>
          <a:p>
            <a:pPr lvl="0" rtl="0">
              <a:buNone/>
            </a:pPr>
            <a:r>
              <a:rPr lang="en" sz="3000"/>
              <a:t>What does main print?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Pass by Reference</a:t>
            </a:r>
          </a:p>
        </p:txBody>
      </p:sp>
      <p:sp>
        <p:nvSpPr>
          <p:cNvPr id="61" name="Shape 61"/>
          <p:cNvSpPr txBox="1">
            <a:spLocks noGrp="1"/>
          </p:cNvSpPr>
          <p:nvPr>
            <p:ph type="body" idx="1"/>
          </p:nvPr>
        </p:nvSpPr>
        <p:spPr>
          <a:xfrm>
            <a:off x="457200" y="1460499"/>
            <a:ext cx="4030200" cy="3465299"/>
          </a:xfrm>
          <a:prstGeom prst="rect">
            <a:avLst/>
          </a:prstGeom>
        </p:spPr>
        <p:txBody>
          <a:bodyPr lIns="91425" tIns="91425" rIns="91425" bIns="91425" anchor="t" anchorCtr="0">
            <a:noAutofit/>
          </a:bodyPr>
          <a:lstStyle/>
          <a:p>
            <a:pPr lvl="0" rtl="0">
              <a:buClr>
                <a:schemeClr val="dk1"/>
              </a:buClr>
              <a:buSzPct val="36666"/>
              <a:buFont typeface="Arial"/>
              <a:buNone/>
            </a:pPr>
            <a:r>
              <a:rPr lang="en"/>
              <a:t>Pass by reference:</a:t>
            </a:r>
          </a:p>
          <a:p>
            <a:pPr lvl="0" rtl="0">
              <a:buClr>
                <a:schemeClr val="dk1"/>
              </a:buClr>
              <a:buSzPct val="36666"/>
              <a:buFont typeface="Arial"/>
              <a:buNone/>
            </a:pPr>
            <a:r>
              <a:rPr lang="en"/>
              <a:t>void plus(int *num){</a:t>
            </a:r>
          </a:p>
          <a:p>
            <a:pPr lvl="0" rtl="0">
              <a:buClr>
                <a:schemeClr val="dk1"/>
              </a:buClr>
              <a:buSzPct val="36666"/>
              <a:buFont typeface="Arial"/>
              <a:buNone/>
            </a:pPr>
            <a:r>
              <a:rPr lang="en"/>
              <a:t>	(*num)++;</a:t>
            </a:r>
          </a:p>
          <a:p>
            <a:pPr lvl="0">
              <a:buClr>
                <a:schemeClr val="dk1"/>
              </a:buClr>
              <a:buSzPct val="36666"/>
              <a:buFont typeface="Arial"/>
              <a:buNone/>
            </a:pPr>
            <a:r>
              <a:rPr lang="en"/>
              <a:t>}</a:t>
            </a:r>
          </a:p>
        </p:txBody>
      </p:sp>
      <p:sp>
        <p:nvSpPr>
          <p:cNvPr id="62" name="Shape 62"/>
          <p:cNvSpPr txBox="1">
            <a:spLocks noGrp="1"/>
          </p:cNvSpPr>
          <p:nvPr>
            <p:ph type="body" idx="2"/>
          </p:nvPr>
        </p:nvSpPr>
        <p:spPr>
          <a:xfrm>
            <a:off x="4656592" y="1460508"/>
            <a:ext cx="4030200" cy="3465299"/>
          </a:xfrm>
          <a:prstGeom prst="rect">
            <a:avLst/>
          </a:prstGeom>
        </p:spPr>
        <p:txBody>
          <a:bodyPr lIns="91425" tIns="91425" rIns="91425" bIns="91425" anchor="t" anchorCtr="0">
            <a:noAutofit/>
          </a:bodyPr>
          <a:lstStyle/>
          <a:p>
            <a:pPr lvl="0" rtl="0">
              <a:buNone/>
            </a:pPr>
            <a:r>
              <a:rPr lang="en"/>
              <a:t>void main(){</a:t>
            </a:r>
          </a:p>
          <a:p>
            <a:pPr lvl="0" rtl="0">
              <a:buNone/>
            </a:pPr>
            <a:r>
              <a:rPr lang="en"/>
              <a:t>	int num = 3;</a:t>
            </a:r>
          </a:p>
          <a:p>
            <a:pPr lvl="0" indent="457200" rtl="0">
              <a:buNone/>
            </a:pPr>
            <a:r>
              <a:rPr lang="en"/>
              <a:t>plus(&amp;num);</a:t>
            </a:r>
          </a:p>
          <a:p>
            <a:pPr lvl="0" rtl="0">
              <a:buNone/>
            </a:pPr>
            <a:r>
              <a:rPr lang="en"/>
              <a:t>	printf(“%d\n”, num);</a:t>
            </a:r>
          </a:p>
          <a:p>
            <a:pPr lvl="0">
              <a:buClr>
                <a:schemeClr val="dk1"/>
              </a:buClr>
              <a:buSzPct val="36666"/>
              <a:buFont typeface="Arial"/>
              <a:buNone/>
            </a:pPr>
            <a:r>
              <a:rPr lang="en"/>
              <a:t>}</a:t>
            </a:r>
          </a:p>
        </p:txBody>
      </p:sp>
      <p:sp>
        <p:nvSpPr>
          <p:cNvPr id="63" name="Shape 63"/>
          <p:cNvSpPr txBox="1"/>
          <p:nvPr/>
        </p:nvSpPr>
        <p:spPr>
          <a:xfrm>
            <a:off x="2071350" y="4246100"/>
            <a:ext cx="5001299" cy="599399"/>
          </a:xfrm>
          <a:prstGeom prst="rect">
            <a:avLst/>
          </a:prstGeom>
        </p:spPr>
        <p:txBody>
          <a:bodyPr lIns="91425" tIns="91425" rIns="91425" bIns="91425" anchor="t" anchorCtr="0">
            <a:noAutofit/>
          </a:bodyPr>
          <a:lstStyle/>
          <a:p>
            <a:pPr lvl="0" rtl="0">
              <a:buNone/>
            </a:pPr>
            <a:r>
              <a:rPr lang="en" sz="3000"/>
              <a:t>What does main print now?</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dirty="0" smtClean="0"/>
              <a:t>Void*</a:t>
            </a:r>
            <a:endParaRPr lang="en" dirty="0"/>
          </a:p>
        </p:txBody>
      </p:sp>
      <p:sp>
        <p:nvSpPr>
          <p:cNvPr id="69" name="Shape 69"/>
          <p:cNvSpPr txBox="1">
            <a:spLocks noGrp="1"/>
          </p:cNvSpPr>
          <p:nvPr>
            <p:ph type="body" idx="1"/>
          </p:nvPr>
        </p:nvSpPr>
        <p:spPr>
          <a:xfrm>
            <a:off x="413425" y="1438599"/>
            <a:ext cx="8229600" cy="3465299"/>
          </a:xfrm>
          <a:prstGeom prst="rect">
            <a:avLst/>
          </a:prstGeom>
        </p:spPr>
        <p:txBody>
          <a:bodyPr lIns="91425" tIns="91425" rIns="91425" bIns="91425" anchor="t" anchorCtr="0">
            <a:noAutofit/>
          </a:bodyPr>
          <a:lstStyle/>
          <a:p>
            <a:pPr marL="457200" lvl="0" indent="-381000" rtl="0">
              <a:lnSpc>
                <a:spcPct val="150000"/>
              </a:lnSpc>
              <a:spcAft>
                <a:spcPts val="1000"/>
              </a:spcAft>
              <a:buClr>
                <a:schemeClr val="dk2"/>
              </a:buClr>
              <a:buSzPct val="100000"/>
              <a:buFont typeface="Arial"/>
              <a:buChar char="●"/>
            </a:pPr>
            <a:r>
              <a:rPr lang="en" sz="2400" dirty="0"/>
              <a:t>“</a:t>
            </a:r>
            <a:r>
              <a:rPr lang="en" sz="2400" dirty="0" smtClean="0"/>
              <a:t>void*” </a:t>
            </a:r>
            <a:r>
              <a:rPr lang="en" sz="2400" dirty="0"/>
              <a:t>may point to arbitrary types (i.e. int*, char*, etc.)</a:t>
            </a:r>
          </a:p>
          <a:p>
            <a:pPr marL="457200" lvl="0" indent="-381000" rtl="0">
              <a:lnSpc>
                <a:spcPct val="150000"/>
              </a:lnSpc>
              <a:spcAft>
                <a:spcPts val="1000"/>
              </a:spcAft>
              <a:buClr>
                <a:schemeClr val="dk2"/>
              </a:buClr>
              <a:buSzPct val="100000"/>
              <a:buFont typeface="Arial"/>
              <a:buChar char="●"/>
            </a:pPr>
            <a:r>
              <a:rPr lang="en" sz="2400" dirty="0"/>
              <a:t>Can be </a:t>
            </a:r>
            <a:r>
              <a:rPr lang="en" sz="2400" dirty="0" smtClean="0"/>
              <a:t>cast </a:t>
            </a:r>
            <a:r>
              <a:rPr lang="en" sz="2400" dirty="0"/>
              <a:t>to appropriate </a:t>
            </a:r>
            <a:r>
              <a:rPr lang="en" sz="2400" dirty="0" smtClean="0"/>
              <a:t>types</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endParaRPr lang="en-US" dirty="0"/>
          </a:p>
        </p:txBody>
      </p:sp>
      <p:sp>
        <p:nvSpPr>
          <p:cNvPr id="3" name="Text Placeholder 2"/>
          <p:cNvSpPr>
            <a:spLocks noGrp="1"/>
          </p:cNvSpPr>
          <p:nvPr>
            <p:ph type="body" idx="1"/>
          </p:nvPr>
        </p:nvSpPr>
        <p:spPr/>
        <p:txBody>
          <a:bodyPr/>
          <a:lstStyle/>
          <a:p>
            <a:pPr marL="457200" lvl="0" indent="-381000">
              <a:lnSpc>
                <a:spcPct val="150000"/>
              </a:lnSpc>
              <a:spcAft>
                <a:spcPts val="1000"/>
              </a:spcAft>
              <a:buFont typeface="Arial"/>
              <a:buChar char="●"/>
            </a:pPr>
            <a:r>
              <a:rPr lang="en" sz="2400" dirty="0"/>
              <a:t>Malloc returns a void* pointer</a:t>
            </a:r>
          </a:p>
          <a:p>
            <a:pPr marL="857250" lvl="1" indent="-381000">
              <a:lnSpc>
                <a:spcPct val="150000"/>
              </a:lnSpc>
              <a:spcAft>
                <a:spcPts val="1000"/>
              </a:spcAft>
              <a:buFont typeface="Arial"/>
              <a:buChar char="●"/>
            </a:pPr>
            <a:r>
              <a:rPr lang="en" sz="1800" dirty="0"/>
              <a:t>The memory it allocated </a:t>
            </a:r>
            <a:r>
              <a:rPr lang="en" sz="1800" dirty="0" smtClean="0"/>
              <a:t>doesn’t </a:t>
            </a:r>
            <a:r>
              <a:rPr lang="en" sz="1800" dirty="0"/>
              <a:t>inherently </a:t>
            </a:r>
            <a:r>
              <a:rPr lang="en" sz="1800" dirty="0" smtClean="0"/>
              <a:t>have any </a:t>
            </a:r>
            <a:r>
              <a:rPr lang="en" sz="1800" dirty="0"/>
              <a:t>type</a:t>
            </a:r>
          </a:p>
          <a:p>
            <a:pPr marL="457200" indent="-381000">
              <a:lnSpc>
                <a:spcPct val="150000"/>
              </a:lnSpc>
              <a:spcAft>
                <a:spcPts val="1000"/>
              </a:spcAft>
              <a:buFont typeface="Arial"/>
              <a:buChar char="●"/>
            </a:pPr>
            <a:r>
              <a:rPr lang="en" sz="2400" dirty="0"/>
              <a:t>Malloc returns null if it fails. Always check the </a:t>
            </a:r>
            <a:r>
              <a:rPr lang="en" sz="2400" dirty="0" smtClean="0"/>
              <a:t>return value!</a:t>
            </a:r>
            <a:endParaRPr lang="en" sz="2400" dirty="0"/>
          </a:p>
          <a:p>
            <a:endParaRPr lang="en-US" dirty="0"/>
          </a:p>
        </p:txBody>
      </p:sp>
    </p:spTree>
    <p:extLst>
      <p:ext uri="{BB962C8B-B14F-4D97-AF65-F5344CB8AC3E}">
        <p14:creationId xmlns:p14="http://schemas.microsoft.com/office/powerpoint/2010/main" val="2030855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7"/>
            <a:ext cx="8229600" cy="1141499"/>
          </a:xfrm>
          <a:prstGeom prst="rect">
            <a:avLst/>
          </a:prstGeom>
        </p:spPr>
        <p:txBody>
          <a:bodyPr lIns="91425" tIns="91425" rIns="91425" bIns="91425" anchor="b" anchorCtr="0">
            <a:noAutofit/>
          </a:bodyPr>
          <a:lstStyle/>
          <a:p>
            <a:pPr>
              <a:buNone/>
            </a:pPr>
            <a:r>
              <a:rPr lang="en"/>
              <a:t>Structs</a:t>
            </a:r>
          </a:p>
        </p:txBody>
      </p:sp>
      <p:sp>
        <p:nvSpPr>
          <p:cNvPr id="83" name="Shape 83"/>
          <p:cNvSpPr txBox="1">
            <a:spLocks noGrp="1"/>
          </p:cNvSpPr>
          <p:nvPr>
            <p:ph type="body" idx="1"/>
          </p:nvPr>
        </p:nvSpPr>
        <p:spPr>
          <a:xfrm>
            <a:off x="457200" y="1460499"/>
            <a:ext cx="8229600" cy="3465299"/>
          </a:xfrm>
          <a:prstGeom prst="rect">
            <a:avLst/>
          </a:prstGeom>
        </p:spPr>
        <p:txBody>
          <a:bodyPr lIns="91425" tIns="91425" rIns="91425" bIns="91425" anchor="t" anchorCtr="0">
            <a:noAutofit/>
          </a:bodyPr>
          <a:lstStyle/>
          <a:p>
            <a:pPr marL="457200" lvl="0" indent="-419100" rtl="0">
              <a:lnSpc>
                <a:spcPct val="150000"/>
              </a:lnSpc>
              <a:buClr>
                <a:schemeClr val="dk2"/>
              </a:buClr>
              <a:buSzPct val="100000"/>
              <a:buFont typeface="Arial"/>
              <a:buChar char="●"/>
            </a:pPr>
            <a:r>
              <a:rPr lang="en"/>
              <a:t>Personalized types, somewhat like classes</a:t>
            </a:r>
          </a:p>
          <a:p>
            <a:pPr marL="457200" lvl="0" indent="-419100" rtl="0">
              <a:lnSpc>
                <a:spcPct val="150000"/>
              </a:lnSpc>
              <a:buClr>
                <a:schemeClr val="dk2"/>
              </a:buClr>
              <a:buSzPct val="100000"/>
              <a:buFont typeface="Arial"/>
              <a:buChar char="●"/>
            </a:pPr>
            <a:r>
              <a:rPr lang="en"/>
              <a:t>May contain items of choice</a:t>
            </a:r>
          </a:p>
          <a:p>
            <a:pPr marL="457200" lvl="0" indent="-419100">
              <a:lnSpc>
                <a:spcPct val="150000"/>
              </a:lnSpc>
              <a:buClr>
                <a:schemeClr val="dk2"/>
              </a:buClr>
              <a:buSzPct val="100000"/>
              <a:buFont typeface="Arial"/>
              <a:buChar char="●"/>
            </a:pPr>
            <a:r>
              <a:rPr lang="en"/>
              <a:t>Often the basis of (data) structures</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708</Words>
  <Application>Microsoft Office PowerPoint</Application>
  <PresentationFormat>On-screen Show (16:9)</PresentationFormat>
  <Paragraphs>120</Paragraphs>
  <Slides>19</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modern</vt:lpstr>
      <vt:lpstr>C Lab 2</vt:lpstr>
      <vt:lpstr>Goals</vt:lpstr>
      <vt:lpstr>Review: What are Pointers?</vt:lpstr>
      <vt:lpstr>Getting Pointer/Reference</vt:lpstr>
      <vt:lpstr>Pass by Value</vt:lpstr>
      <vt:lpstr>Pass by Reference</vt:lpstr>
      <vt:lpstr>Void*</vt:lpstr>
      <vt:lpstr>Malloc</vt:lpstr>
      <vt:lpstr>Structs</vt:lpstr>
      <vt:lpstr>Structs</vt:lpstr>
      <vt:lpstr>Editing Struct Fields</vt:lpstr>
      <vt:lpstr>Editing Struct Fields</vt:lpstr>
      <vt:lpstr>Editing Struct Fields</vt:lpstr>
      <vt:lpstr>Editing Struct Fields</vt:lpstr>
      <vt:lpstr>Default values and null</vt:lpstr>
      <vt:lpstr>Memory Management</vt:lpstr>
      <vt:lpstr>Memory Management</vt:lpstr>
      <vt:lpstr>Memory Takeaways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Lab 2</dc:title>
  <dc:creator>akroy</dc:creator>
  <cp:lastModifiedBy>Akroy Venslaka</cp:lastModifiedBy>
  <cp:revision>14</cp:revision>
  <dcterms:modified xsi:type="dcterms:W3CDTF">2015-03-05T13:55:56Z</dcterms:modified>
</cp:coreProperties>
</file>