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07"/>
  </p:notesMasterIdLst>
  <p:sldIdLst>
    <p:sldId id="256" r:id="rId2"/>
    <p:sldId id="257" r:id="rId3"/>
    <p:sldId id="258" r:id="rId4"/>
    <p:sldId id="36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heme" Target="theme/theme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0" name="Shape 162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Shape 16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8" name="Shape 162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Shape 16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9" name="Shape 165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Shape 171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1" name="Shape 171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Shape 171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7" name="Shape 171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3" name="Shape 127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4" name="Shape 141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1" name="Shape 142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7" name="Shape 142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0" name="Shape 145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1" name="Shape 146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6" name="Shape 147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9" name="Shape 148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7" name="Shape 151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3" name="Shape 1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3" name="Shape 153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1" name="Shape 15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9" name="Shape 155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8" name="Shape 1568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Shape 157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6" name="Shape 157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4" name="Shape 158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Shape 159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3" name="Shape 159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9" name="Shape 159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Shape 160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9" name="Shape 160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, text on left, text on righ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6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0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86.png"/><Relationship Id="rId5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Distinctions Between Sets of Clusters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versus non-exclusive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non-exclusive clusterings, points may belong to multiple clusters.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represent multiple classes or ‘border’ points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versus non-fuzzy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fuzzy clustering, a point belongs to every cluster with some weight between 0 and 1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must sum to 1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clustering has similar characteristics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versus complete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cases, we only want to cluster some of the data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Heterogeneous versus homogeneous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of widely different sizes, shapes, and densities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Cohesion</a:t>
            </a:r>
            <a:r>
              <a:rPr lang="en-US" sz="2800" b="0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Measures how closely related are objects in a cluster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Separation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Measure how distinct or well-separated a cluster is from other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Squared Error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 is measured by the within cluster sum of squares (SSE)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is measured by the between cluster sum of squares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|C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is the size of cluster i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3" name="Shape 16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Cohesion and Separation</a:t>
            </a:r>
          </a:p>
        </p:txBody>
      </p:sp>
      <p:pic>
        <p:nvPicPr>
          <p:cNvPr id="1624" name="Shape 16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894137"/>
            <a:ext cx="3245584" cy="90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5" name="Shape 16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362" y="5356225"/>
            <a:ext cx="3296665" cy="8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Cohesion and Separation</a:t>
            </a:r>
          </a:p>
        </p:txBody>
      </p:sp>
      <p:sp>
        <p:nvSpPr>
          <p:cNvPr id="1631" name="Shape 1631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BSS + WSS = constant</a:t>
            </a:r>
          </a:p>
        </p:txBody>
      </p:sp>
      <p:cxnSp>
        <p:nvCxnSpPr>
          <p:cNvPr id="1632" name="Shape 1632"/>
          <p:cNvCxnSpPr/>
          <p:nvPr/>
        </p:nvCxnSpPr>
        <p:spPr>
          <a:xfrm>
            <a:off x="914400" y="2681287"/>
            <a:ext cx="6096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3" name="Shape 1633"/>
          <p:cNvCxnSpPr/>
          <p:nvPr/>
        </p:nvCxnSpPr>
        <p:spPr>
          <a:xfrm>
            <a:off x="914400" y="2452687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4" name="Shape 1634"/>
          <p:cNvCxnSpPr/>
          <p:nvPr/>
        </p:nvCxnSpPr>
        <p:spPr>
          <a:xfrm>
            <a:off x="2438400" y="2452687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5" name="Shape 1635"/>
          <p:cNvCxnSpPr/>
          <p:nvPr/>
        </p:nvCxnSpPr>
        <p:spPr>
          <a:xfrm>
            <a:off x="3962400" y="2452687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6" name="Shape 1636"/>
          <p:cNvCxnSpPr/>
          <p:nvPr/>
        </p:nvCxnSpPr>
        <p:spPr>
          <a:xfrm>
            <a:off x="5486400" y="2452687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7" name="Shape 1637"/>
          <p:cNvCxnSpPr/>
          <p:nvPr/>
        </p:nvCxnSpPr>
        <p:spPr>
          <a:xfrm>
            <a:off x="7010400" y="2452687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38" name="Shape 1638"/>
          <p:cNvSpPr txBox="1"/>
          <p:nvPr/>
        </p:nvSpPr>
        <p:spPr>
          <a:xfrm>
            <a:off x="762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39" name="Shape 1639"/>
          <p:cNvSpPr txBox="1"/>
          <p:nvPr/>
        </p:nvSpPr>
        <p:spPr>
          <a:xfrm>
            <a:off x="2286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3810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641" name="Shape 1641"/>
          <p:cNvSpPr txBox="1"/>
          <p:nvPr/>
        </p:nvSpPr>
        <p:spPr>
          <a:xfrm>
            <a:off x="5334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642" name="Shape 1642"/>
          <p:cNvSpPr txBox="1"/>
          <p:nvPr/>
        </p:nvSpPr>
        <p:spPr>
          <a:xfrm>
            <a:off x="6858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43" name="Shape 1643"/>
          <p:cNvSpPr/>
          <p:nvPr/>
        </p:nvSpPr>
        <p:spPr>
          <a:xfrm>
            <a:off x="838200" y="2605087"/>
            <a:ext cx="152400" cy="1524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2362200" y="2605087"/>
            <a:ext cx="152400" cy="1524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5" name="Shape 1645"/>
          <p:cNvSpPr/>
          <p:nvPr/>
        </p:nvSpPr>
        <p:spPr>
          <a:xfrm>
            <a:off x="5410200" y="2605087"/>
            <a:ext cx="152400" cy="1524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6" name="Shape 1646"/>
          <p:cNvSpPr/>
          <p:nvPr/>
        </p:nvSpPr>
        <p:spPr>
          <a:xfrm>
            <a:off x="6934200" y="2605087"/>
            <a:ext cx="152400" cy="1524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7" name="Shape 1647"/>
          <p:cNvSpPr txBox="1"/>
          <p:nvPr/>
        </p:nvSpPr>
        <p:spPr>
          <a:xfrm>
            <a:off x="1371600" y="2330450"/>
            <a:ext cx="533400" cy="579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648" name="Shape 1648"/>
          <p:cNvSpPr txBox="1"/>
          <p:nvPr/>
        </p:nvSpPr>
        <p:spPr>
          <a:xfrm>
            <a:off x="6096000" y="2330450"/>
            <a:ext cx="533400" cy="579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649" name="Shape 1649"/>
          <p:cNvSpPr txBox="1"/>
          <p:nvPr/>
        </p:nvSpPr>
        <p:spPr>
          <a:xfrm>
            <a:off x="3733800" y="2330450"/>
            <a:ext cx="533400" cy="579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650" name="Shape 1650"/>
          <p:cNvSpPr txBox="1"/>
          <p:nvPr/>
        </p:nvSpPr>
        <p:spPr>
          <a:xfrm>
            <a:off x="1371600" y="2757487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51" name="Shape 1651"/>
          <p:cNvSpPr txBox="1"/>
          <p:nvPr/>
        </p:nvSpPr>
        <p:spPr>
          <a:xfrm>
            <a:off x="6096000" y="2757487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52" name="Shape 1652"/>
          <p:cNvSpPr txBox="1"/>
          <p:nvPr/>
        </p:nvSpPr>
        <p:spPr>
          <a:xfrm>
            <a:off x="3810000" y="2071687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pic>
        <p:nvPicPr>
          <p:cNvPr id="1653" name="Shape 165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5029200"/>
            <a:ext cx="5867400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Shape 1654"/>
          <p:cNvSpPr txBox="1"/>
          <p:nvPr/>
        </p:nvSpPr>
        <p:spPr>
          <a:xfrm>
            <a:off x="381000" y="50292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 clusters:</a:t>
            </a:r>
          </a:p>
        </p:txBody>
      </p:sp>
      <p:pic>
        <p:nvPicPr>
          <p:cNvPr id="1655" name="Shape 16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812" y="3502025"/>
            <a:ext cx="5143832" cy="12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Shape 1656"/>
          <p:cNvSpPr txBox="1"/>
          <p:nvPr/>
        </p:nvSpPr>
        <p:spPr>
          <a:xfrm>
            <a:off x="381000" y="349885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K=1 cluster: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proximity graph based approach can also be used for cohesion and separation.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cohesion is the sum of the weight of all links within a cluster.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separation is the sum of the weights between nodes in the cluster and nodes outside the cluster.</a:t>
            </a:r>
          </a:p>
        </p:txBody>
      </p:sp>
      <p:sp>
        <p:nvSpPr>
          <p:cNvPr id="1662" name="Shape 16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Cohesion and Separation</a:t>
            </a:r>
          </a:p>
        </p:txBody>
      </p:sp>
      <p:sp>
        <p:nvSpPr>
          <p:cNvPr id="1663" name="Shape 1663"/>
          <p:cNvSpPr/>
          <p:nvPr/>
        </p:nvSpPr>
        <p:spPr>
          <a:xfrm rot="-5400000">
            <a:off x="3663156" y="3575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4" name="Shape 1664"/>
          <p:cNvSpPr/>
          <p:nvPr/>
        </p:nvSpPr>
        <p:spPr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5" name="Shape 1665"/>
          <p:cNvSpPr/>
          <p:nvPr/>
        </p:nvSpPr>
        <p:spPr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6" name="Shape 1666"/>
          <p:cNvSpPr/>
          <p:nvPr/>
        </p:nvSpPr>
        <p:spPr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7" name="Shape 1667"/>
          <p:cNvSpPr/>
          <p:nvPr/>
        </p:nvSpPr>
        <p:spPr>
          <a:xfrm rot="-5400000">
            <a:off x="5103812" y="4037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8" name="Shape 1668"/>
          <p:cNvSpPr/>
          <p:nvPr/>
        </p:nvSpPr>
        <p:spPr>
          <a:xfrm rot="-5400000" flipH="1">
            <a:off x="6553200" y="3429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9" name="Shape 1669"/>
          <p:cNvSpPr/>
          <p:nvPr/>
        </p:nvSpPr>
        <p:spPr>
          <a:xfrm rot="-5400000" flipH="1">
            <a:off x="8077200" y="3886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0" name="Shape 1670"/>
          <p:cNvSpPr/>
          <p:nvPr/>
        </p:nvSpPr>
        <p:spPr>
          <a:xfrm rot="-5400000" flipH="1">
            <a:off x="6716712" y="3886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1" name="Shape 1671"/>
          <p:cNvSpPr/>
          <p:nvPr/>
        </p:nvSpPr>
        <p:spPr>
          <a:xfrm rot="-5400000" flipH="1">
            <a:off x="7239000" y="4495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2" name="Shape 1672"/>
          <p:cNvSpPr/>
          <p:nvPr/>
        </p:nvSpPr>
        <p:spPr>
          <a:xfrm rot="-5400000" flipH="1">
            <a:off x="7239000" y="3505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3" name="Shape 1673"/>
          <p:cNvCxnSpPr/>
          <p:nvPr/>
        </p:nvCxnSpPr>
        <p:spPr>
          <a:xfrm>
            <a:off x="5029200" y="4495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4" name="Shape 1674"/>
          <p:cNvCxnSpPr/>
          <p:nvPr/>
        </p:nvCxnSpPr>
        <p:spPr>
          <a:xfrm rot="10800000" flipH="1">
            <a:off x="5029200" y="3962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5" name="Shape 1675"/>
          <p:cNvCxnSpPr/>
          <p:nvPr/>
        </p:nvCxnSpPr>
        <p:spPr>
          <a:xfrm rot="10800000" flipH="1">
            <a:off x="5029200" y="3581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6" name="Shape 1676"/>
          <p:cNvCxnSpPr/>
          <p:nvPr/>
        </p:nvCxnSpPr>
        <p:spPr>
          <a:xfrm rot="10800000" flipH="1">
            <a:off x="5029200" y="3962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7" name="Shape 1677"/>
          <p:cNvCxnSpPr/>
          <p:nvPr/>
        </p:nvCxnSpPr>
        <p:spPr>
          <a:xfrm>
            <a:off x="5181600" y="4114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8" name="Shape 1678"/>
          <p:cNvCxnSpPr/>
          <p:nvPr/>
        </p:nvCxnSpPr>
        <p:spPr>
          <a:xfrm rot="10800000" flipH="1">
            <a:off x="5181600" y="3962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9" name="Shape 1679"/>
          <p:cNvCxnSpPr/>
          <p:nvPr/>
        </p:nvCxnSpPr>
        <p:spPr>
          <a:xfrm rot="10800000" flipH="1">
            <a:off x="5181600" y="3581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0" name="Shape 1680"/>
          <p:cNvCxnSpPr/>
          <p:nvPr/>
        </p:nvCxnSpPr>
        <p:spPr>
          <a:xfrm rot="10800000" flipH="1">
            <a:off x="5181600" y="3962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1" name="Shape 1681"/>
          <p:cNvCxnSpPr/>
          <p:nvPr/>
        </p:nvCxnSpPr>
        <p:spPr>
          <a:xfrm>
            <a:off x="4114800" y="4191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2" name="Shape 1682"/>
          <p:cNvCxnSpPr/>
          <p:nvPr/>
        </p:nvCxnSpPr>
        <p:spPr>
          <a:xfrm rot="10800000" flipH="1">
            <a:off x="4114800" y="3962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3" name="Shape 1683"/>
          <p:cNvCxnSpPr/>
          <p:nvPr/>
        </p:nvCxnSpPr>
        <p:spPr>
          <a:xfrm rot="10800000" flipH="1">
            <a:off x="4114800" y="3581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4" name="Shape 1684"/>
          <p:cNvCxnSpPr/>
          <p:nvPr/>
        </p:nvCxnSpPr>
        <p:spPr>
          <a:xfrm rot="10800000" flipH="1">
            <a:off x="4114800" y="3962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5" name="Shape 1685"/>
          <p:cNvCxnSpPr/>
          <p:nvPr/>
        </p:nvCxnSpPr>
        <p:spPr>
          <a:xfrm>
            <a:off x="4953000" y="3733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6" name="Shape 1686"/>
          <p:cNvCxnSpPr/>
          <p:nvPr/>
        </p:nvCxnSpPr>
        <p:spPr>
          <a:xfrm>
            <a:off x="4953000" y="3733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7" name="Shape 1687"/>
          <p:cNvCxnSpPr/>
          <p:nvPr/>
        </p:nvCxnSpPr>
        <p:spPr>
          <a:xfrm rot="10800000" flipH="1">
            <a:off x="4953000" y="3581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88" name="Shape 1688"/>
          <p:cNvCxnSpPr/>
          <p:nvPr/>
        </p:nvCxnSpPr>
        <p:spPr>
          <a:xfrm>
            <a:off x="4953000" y="3733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9" name="Shape 1689"/>
          <p:cNvSpPr/>
          <p:nvPr/>
        </p:nvSpPr>
        <p:spPr>
          <a:xfrm rot="-5400000">
            <a:off x="691356" y="37282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0" name="Shape 1690"/>
          <p:cNvSpPr/>
          <p:nvPr/>
        </p:nvSpPr>
        <p:spPr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Shape 1691"/>
          <p:cNvSpPr/>
          <p:nvPr/>
        </p:nvSpPr>
        <p:spPr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2" name="Shape 1692"/>
          <p:cNvSpPr/>
          <p:nvPr/>
        </p:nvSpPr>
        <p:spPr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3" name="Shape 1693"/>
          <p:cNvSpPr/>
          <p:nvPr/>
        </p:nvSpPr>
        <p:spPr>
          <a:xfrm rot="-5400000">
            <a:off x="2132012" y="41894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4" name="Shape 1694"/>
          <p:cNvCxnSpPr/>
          <p:nvPr/>
        </p:nvCxnSpPr>
        <p:spPr>
          <a:xfrm rot="10800000" flipH="1">
            <a:off x="1143000" y="3962400"/>
            <a:ext cx="7620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5" name="Shape 1695"/>
          <p:cNvCxnSpPr/>
          <p:nvPr/>
        </p:nvCxnSpPr>
        <p:spPr>
          <a:xfrm rot="10800000">
            <a:off x="1905000" y="3962400"/>
            <a:ext cx="76200" cy="6858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6" name="Shape 1696"/>
          <p:cNvCxnSpPr/>
          <p:nvPr/>
        </p:nvCxnSpPr>
        <p:spPr>
          <a:xfrm>
            <a:off x="1143000" y="4343400"/>
            <a:ext cx="838200" cy="3048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7" name="Shape 1697"/>
          <p:cNvCxnSpPr/>
          <p:nvPr/>
        </p:nvCxnSpPr>
        <p:spPr>
          <a:xfrm rot="10800000">
            <a:off x="1905000" y="39624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8" name="Shape 1698"/>
          <p:cNvCxnSpPr/>
          <p:nvPr/>
        </p:nvCxnSpPr>
        <p:spPr>
          <a:xfrm flipH="1">
            <a:off x="1143000" y="4267200"/>
            <a:ext cx="9906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9" name="Shape 1699"/>
          <p:cNvCxnSpPr/>
          <p:nvPr/>
        </p:nvCxnSpPr>
        <p:spPr>
          <a:xfrm flipH="1">
            <a:off x="1981200" y="4267200"/>
            <a:ext cx="1524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00" name="Shape 1700"/>
          <p:cNvSpPr txBox="1"/>
          <p:nvPr/>
        </p:nvSpPr>
        <p:spPr>
          <a:xfrm>
            <a:off x="990600" y="5486400"/>
            <a:ext cx="1201737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x="5029200" y="5486400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Silhouette Coefficient combine ideas of both cohesion and separation, but for individual points, as well as clusters and clusterings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individual point,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average distance of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points in its cluster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min (average distance of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points in another cluster)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silhouette coefficient for a point is then given by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 – a/b   if a &lt; b,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s = b/a - 1    if a ≥ b, not the usual case)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between 0 and 1.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closer to 1 the better.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calculate the Average Silhouette width for a cluster or a clustering</a:t>
            </a:r>
          </a:p>
        </p:txBody>
      </p:sp>
      <p:sp>
        <p:nvSpPr>
          <p:cNvPr id="1707" name="Shape 17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Silhouette Coefficient</a:t>
            </a:r>
          </a:p>
        </p:txBody>
      </p:sp>
      <p:pic>
        <p:nvPicPr>
          <p:cNvPr id="1708" name="Shape 17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962400"/>
            <a:ext cx="2730303" cy="109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Measures of Cluster Validity: Entropy and Purity</a:t>
            </a:r>
          </a:p>
        </p:txBody>
      </p:sp>
      <p:pic>
        <p:nvPicPr>
          <p:cNvPr id="1714" name="Shape 1714"/>
          <p:cNvPicPr preferRelativeResize="0"/>
          <p:nvPr/>
        </p:nvPicPr>
        <p:blipFill rotWithShape="1">
          <a:blip r:embed="rId3">
            <a:alphaModFix/>
          </a:blip>
          <a:srcRect b="2863"/>
          <a:stretch/>
        </p:blipFill>
        <p:spPr>
          <a:xfrm>
            <a:off x="609600" y="1219200"/>
            <a:ext cx="7731253" cy="493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“The validation of clustering structures is the most difficult and frustrating part of cluster analysis. </a:t>
            </a:r>
          </a:p>
          <a:p>
            <a:pPr marL="292100" marR="0" lvl="0" indent="-292100" algn="l" rtl="0">
              <a:lnSpc>
                <a:spcPct val="114285"/>
              </a:lnSpc>
              <a:spcBef>
                <a:spcPts val="1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Without a strong effort in this direction, cluster analysis will remain a black art accessible only to those true believers who have experience and great courage.”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8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for Clustering Data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Jain and Dubes</a:t>
            </a:r>
          </a:p>
        </p:txBody>
      </p:sp>
      <p:sp>
        <p:nvSpPr>
          <p:cNvPr id="1720" name="Shape 17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 Comment on Cluster Validity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or Conceptual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Described by an Objective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every other point in the cluster than to any point not in the cluster.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well-separated clusters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center-based clusters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(Nearest neighbor or Transitive)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 point in a cluster is closer (or more similar) to one or more other points in the cluster than to any point not in the cluster.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381000" y="3810000"/>
            <a:ext cx="8534400" cy="1219199"/>
            <a:chOff x="1508125" y="4038600"/>
            <a:chExt cx="6518275" cy="914399"/>
          </a:xfrm>
        </p:grpSpPr>
        <p:sp>
          <p:nvSpPr>
            <p:cNvPr id="284" name="Shape 284"/>
            <p:cNvSpPr/>
            <p:nvPr/>
          </p:nvSpPr>
          <p:spPr>
            <a:xfrm>
              <a:off x="1508125" y="4051300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4337" y="4156075"/>
              <a:ext cx="423862" cy="728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97062" y="4227512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446462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3083718" y="37806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75100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659187" y="4473575"/>
              <a:ext cx="315912" cy="0"/>
            </a:xfrm>
            <a:prstGeom prst="straightConnector1">
              <a:avLst/>
            </a:prstGeom>
            <a:noFill/>
            <a:ln w="190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724650" y="41798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429500" y="41798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49800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83212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5" name="Shape 295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contiguous clusters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03" name="Shape 303"/>
            <p:cNvSpPr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5400000">
              <a:off x="2175668" y="47712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1" name="Shape 311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density-based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Conceptual Clusters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Property or Conceptual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clusters that share some common property or represent a particular concept.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Overlapping Circles</a:t>
            </a:r>
          </a:p>
        </p:txBody>
      </p:sp>
      <p:sp>
        <p:nvSpPr>
          <p:cNvPr id="319" name="Shape 319"/>
          <p:cNvSpPr/>
          <p:nvPr/>
        </p:nvSpPr>
        <p:spPr>
          <a:xfrm>
            <a:off x="2819400" y="2819400"/>
            <a:ext cx="2286000" cy="2057400"/>
          </a:xfrm>
          <a:prstGeom prst="donut">
            <a:avLst>
              <a:gd name="adj" fmla="val 3030"/>
            </a:avLst>
          </a:prstGeom>
          <a:solidFill>
            <a:srgbClr val="CC33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886200" y="2819400"/>
            <a:ext cx="2286000" cy="2057400"/>
          </a:xfrm>
          <a:prstGeom prst="donut">
            <a:avLst>
              <a:gd name="adj" fmla="val 3030"/>
            </a:avLst>
          </a:prstGeom>
          <a:solidFill>
            <a:srgbClr val="CC33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Objective Function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504237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Defined by an Objective Function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clusters that minimize or maximize an objective function.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 all possible ways of dividing the points into clusters and evaluate the `goodness' of each potential set of clusters by using the given objective function.  (NP Hard)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have global or local objectives.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Hierarchical clustering algorithms typically have local objectives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Partitional algorithms typically have global objectives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variation of the global objective function approach is to fit the data to a parameterized model.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Parameters for the model are determined from the data.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Mixture models assume that the data is a ‘mixture' of a number of statistical distributions.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Objective Function …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the clustering problem to a different domain and solve a related problem in that domain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 defines a weighted graph, where the nodes are the points being clustered, and the weighted edges represent the proximities between points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Clustering is equivalent to breaking the graph into connected components, one for each cluster.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minimize the edge weight between clusters and maximize the edge weight within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52" name="Shape 52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3533775" y="5867400"/>
              <a:ext cx="809625" cy="849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0800000" flipH="1">
              <a:off x="5562600" y="5791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82" name="Shape 82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3276600" y="4343400"/>
              <a:ext cx="304800" cy="1524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t="20143"/>
          <a:stretch/>
        </p:blipFill>
        <p:spPr>
          <a:xfrm>
            <a:off x="457200" y="4133850"/>
            <a:ext cx="8113448" cy="210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990600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54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90600" y="3660775"/>
            <a:ext cx="3014377" cy="2587624"/>
            <a:chOff x="990600" y="3660775"/>
            <a:chExt cx="3014377" cy="2587624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88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</a:p>
        </p:txBody>
      </p:sp>
      <p:pic>
        <p:nvPicPr>
          <p:cNvPr id="402" name="Shape 4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9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12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857500"/>
            <a:ext cx="7938992" cy="82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CN" altLang="en-US" sz="2000" dirty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documents for browsing, group genes and proteins that have similar functionality, or group stocks with similar price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endParaRPr lang="en-US" b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Find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groups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of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genes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functions.</a:t>
            </a:r>
            <a:endParaRPr lang="en-US" altLang="zh-CN" sz="20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dirty="0" smtClean="0"/>
              <a:t>Medicine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Detect</a:t>
            </a:r>
            <a:r>
              <a:rPr lang="zh-CN" altLang="en-US" sz="2000" smtClean="0"/>
              <a:t> </a:t>
            </a:r>
            <a:endParaRPr lang="en-US" altLang="zh-CN" sz="2000" b="1" dirty="0" smtClean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altLang="zh-CN" sz="20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212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Bisecting K-means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as susceptible to initialization issues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Updating Centers Incrementally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basic K-means algorithm, centroids are updated after all points are assigned to a centroid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is to update the centroids after each assignment (incremental approach)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assignment updates zero or two centroids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Introduces an order dependency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get an empty cluster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“weights” to change the impact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these steps during the clustering process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ISODATA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Bisecting K-means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Bisecting K-means algorithm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 of K-means that can produce a partitional or a 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3">
            <a:alphaModFix/>
          </a:blip>
          <a:srcRect t="17028"/>
          <a:stretch/>
        </p:blipFill>
        <p:spPr>
          <a:xfrm>
            <a:off x="228600" y="2971800"/>
            <a:ext cx="8680608" cy="259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0600" y="1219200"/>
            <a:ext cx="6679395" cy="502242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Bisecting K-means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related documents for browsing, group genes and proteins that have similar functionality, or group stocks with similar price fluctuations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size of large data 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6363" t="12121" r="11071" b="18181"/>
          <a:stretch/>
        </p:blipFill>
        <p:spPr>
          <a:xfrm>
            <a:off x="4953000" y="3886200"/>
            <a:ext cx="3657600" cy="24749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2111679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59212"/>
            <a:ext cx="3427741" cy="21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629025"/>
            <a:ext cx="2317617" cy="23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77724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specification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partitioning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mutual relevance and synergy, but areas are not identical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630" name="Shape 630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Shape 63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Shape 632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Shape 633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Shape 638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Shape 639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42" name="Shape 642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55" name="Shape 6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Shape 666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673" name="Shape 673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675" name="Shape 675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Shape 676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Shape 677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Shape 678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Shape 688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Shape 689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Shape 690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Shape 691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Shape 69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Shape 693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5" name="Shape 695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96" name="Shape 69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Shape 705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714" name="Shape 714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Shape 719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0" name="Shape 720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9" name="Shape 729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Shape 731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3" name="Shape 73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5" name="Shape 735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6" name="Shape 736"/>
            <p:cNvSpPr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42" name="Shape 7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Shape 750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1295400" y="4953000"/>
            <a:ext cx="23622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5" name="Shape 765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cxnSp>
        <p:nvCxnSpPr>
          <p:cNvPr id="771" name="Shape 771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Shape 77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Shape 775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7" name="Shape 777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9" name="Shape 779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80" name="Shape 7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32" name="Shape 832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33" name="Shape 833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857" name="Shape 857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Shape 862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Shape 866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Shape 867"/>
          <p:cNvCxnSpPr/>
          <p:nvPr/>
        </p:nvCxnSpPr>
        <p:spPr>
          <a:xfrm rot="10800000" flipH="1">
            <a:off x="1981200" y="1600200"/>
            <a:ext cx="1524000" cy="1524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77" name="Shape 87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Shape 880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Shape 882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Shape 883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Shape 884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Shape 88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Shape 88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Shape 88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Shape 88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9" name="Shape 88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01" name="Shape 901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Shape 90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Shape 90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Shape 906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20" name="Shape 920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21" name="Shape 921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Shape 922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Shape 9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Shape 9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Shape 930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Shape 931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Shape 932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3" name="Shape 933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45" name="Shape 94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Shape 94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Shape 95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/>
          <p:nvPr/>
        </p:nvSpPr>
        <p:spPr>
          <a:xfrm rot="-5400000" flipH="1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5" name="Shape 955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 rot="10800000" flipH="1">
            <a:off x="1828800" y="1676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 rot="10800000" flipH="1">
            <a:off x="1828800" y="1295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 rot="10800000" flipH="1">
            <a:off x="1828800" y="1676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 rot="10800000" flipH="1">
            <a:off x="1981200" y="1676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 rot="10800000" flipH="1">
            <a:off x="1981200" y="1295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 rot="10800000" flipH="1">
            <a:off x="1981200" y="1676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 flipH="1">
            <a:off x="914400" y="1295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 rot="10800000" flipH="1">
            <a:off x="914400" y="1676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 rot="10800000" flipH="1">
            <a:off x="1752600" y="1295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1" name="Shape 97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Shape 977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8" name="Shape 978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82" name="Shape 982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3" name="Shape 983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4" name="Shape 984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5" name="Shape 98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6" name="Shape 98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7" name="Shape 98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8" name="Shape 98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9" name="Shape 98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0" name="Shape 990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4" name="Shape 994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99" name="Shape 99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1000" name="Shape 1000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1004" name="Shape 1004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Shape 100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Shape 100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Shape 100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Shape 101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Shape 101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Shape 101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of a Cluster can be Ambiguous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85800" y="1905000"/>
            <a:ext cx="3344862" cy="1479550"/>
            <a:chOff x="685800" y="1905000"/>
            <a:chExt cx="3344862" cy="147955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10800000" flipH="1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10800000" flipH="1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10800000" flipH="1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10800000" flipH="1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10800000" flipH="1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 flipH="1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10800000" flipH="1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rot="10800000" flipH="1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rot="10800000" flipH="1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0" name="Shape 13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4960937" y="4114800"/>
            <a:ext cx="3344862" cy="1371600"/>
            <a:chOff x="4960937" y="4114800"/>
            <a:chExt cx="3344862" cy="13716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7324725" y="43465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112000" y="42751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218362" y="41148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 rot="10800000" flipH="1">
                <a:off x="5476875" y="42751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10800000" flipH="1">
                <a:off x="5156200" y="41322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 flipH="1">
                <a:off x="5351462" y="41148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 flipH="1">
                <a:off x="5281612" y="42576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0800000" flipH="1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 flipH="1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 flipH="1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 flipH="1">
                <a:off x="5761037" y="42926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 flipH="1">
                <a:off x="6045200" y="441801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rot="10800000" flipH="1">
                <a:off x="5761037" y="4524375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85800" y="4114800"/>
            <a:ext cx="3344862" cy="1371600"/>
            <a:chOff x="685800" y="4114800"/>
            <a:chExt cx="3344862" cy="1371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0800000" flipH="1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 flipH="1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 flipH="1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0800000" flipH="1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0800000" flipH="1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0800000" flipH="1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0800000" flipH="1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 flipH="1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rot="10800000" flipH="1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 flipH="1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4960937" y="1905000"/>
            <a:ext cx="3344862" cy="1479550"/>
            <a:chOff x="4960937" y="1905000"/>
            <a:chExt cx="3344862" cy="147955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324725" y="21367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112000" y="20653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18362" y="19050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 flipH="1">
                <a:off x="5476875" y="20653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0800000" flipH="1">
                <a:off x="5156200" y="19224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0800000" flipH="1">
                <a:off x="5351462" y="19050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0800000" flipH="1">
                <a:off x="5281612" y="20478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0800000" flipH="1">
                <a:off x="5173662" y="23860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rot="10800000" flipH="1">
                <a:off x="4960937" y="24574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rot="10800000" flipH="1">
                <a:off x="5067300" y="2617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0800000" flipH="1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rot="10800000" flipH="1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10800000" flipH="1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" name="Shape 199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86200"/>
            <a:ext cx="4054564" cy="2130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1027" name="Shape 1027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Shape 10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Shape 1031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Shape 1032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Shape 1042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3" name="Shape 1043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grpSp>
        <p:nvGrpSpPr>
          <p:cNvPr id="1055" name="Shape 1055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1056" name="Shape 1056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067" name="Shape 1067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1069" name="Shape 1069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1072" name="Shape 1072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Shape 1073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1075" name="Shape 1075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1078" name="Shape 1078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1081" name="Shape 1081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344556" cy="2730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4876800" y="1981200"/>
            <a:ext cx="4090555" cy="2652712"/>
            <a:chOff x="4876800" y="1981200"/>
            <a:chExt cx="4090555" cy="2652712"/>
          </a:xfrm>
        </p:grpSpPr>
        <p:sp>
          <p:nvSpPr>
            <p:cNvPr id="1091" name="Shape 1091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092" name="Shape 1092"/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876800" y="1981200"/>
              <a:ext cx="4090555" cy="20946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 l="8927" r="5356"/>
          <a:stretch/>
        </p:blipFill>
        <p:spPr>
          <a:xfrm>
            <a:off x="152400" y="1981200"/>
            <a:ext cx="4172841" cy="209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Shape 1102"/>
          <p:cNvGrpSpPr/>
          <p:nvPr/>
        </p:nvGrpSpPr>
        <p:grpSpPr>
          <a:xfrm>
            <a:off x="4265612" y="1524000"/>
            <a:ext cx="4255127" cy="3567112"/>
            <a:chOff x="3962400" y="1524000"/>
            <a:chExt cx="4255127" cy="3567112"/>
          </a:xfrm>
        </p:grpSpPr>
        <p:sp>
          <p:nvSpPr>
            <p:cNvPr id="1103" name="Shape 1103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04" name="Shape 11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2400" y="15240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5" name="Shape 110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Shape 1113"/>
          <p:cNvGrpSpPr/>
          <p:nvPr/>
        </p:nvGrpSpPr>
        <p:grpSpPr>
          <a:xfrm>
            <a:off x="5715000" y="3429000"/>
            <a:ext cx="2598738" cy="2666999"/>
            <a:chOff x="5859462" y="3429000"/>
            <a:chExt cx="2598738" cy="2666999"/>
          </a:xfrm>
        </p:grpSpPr>
        <p:cxnSp>
          <p:nvCxnSpPr>
            <p:cNvPr id="1114" name="Shape 1114"/>
            <p:cNvCxnSpPr/>
            <p:nvPr/>
          </p:nvCxnSpPr>
          <p:spPr>
            <a:xfrm rot="10800000">
              <a:off x="8285162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5" name="Shape 1115"/>
            <p:cNvCxnSpPr/>
            <p:nvPr/>
          </p:nvCxnSpPr>
          <p:spPr>
            <a:xfrm>
              <a:off x="7608887" y="5029200"/>
              <a:ext cx="67627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7608887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7" name="Shape 1117"/>
            <p:cNvCxnSpPr/>
            <p:nvPr/>
          </p:nvCxnSpPr>
          <p:spPr>
            <a:xfrm rot="10800000">
              <a:off x="7880350" y="462915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8" name="Shape 1118"/>
            <p:cNvCxnSpPr/>
            <p:nvPr/>
          </p:nvCxnSpPr>
          <p:spPr>
            <a:xfrm rot="10800000">
              <a:off x="7880350" y="44958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9" name="Shape 1119"/>
            <p:cNvCxnSpPr/>
            <p:nvPr/>
          </p:nvCxnSpPr>
          <p:spPr>
            <a:xfrm rot="10800000">
              <a:off x="6662737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0" name="Shape 1120"/>
            <p:cNvCxnSpPr/>
            <p:nvPr/>
          </p:nvCxnSpPr>
          <p:spPr>
            <a:xfrm>
              <a:off x="5984875" y="516255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1" name="Shape 1121"/>
            <p:cNvCxnSpPr/>
            <p:nvPr/>
          </p:nvCxnSpPr>
          <p:spPr>
            <a:xfrm>
              <a:off x="5984875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2" name="Shape 1122"/>
            <p:cNvCxnSpPr/>
            <p:nvPr/>
          </p:nvCxnSpPr>
          <p:spPr>
            <a:xfrm rot="10800000">
              <a:off x="6256337" y="4362450"/>
              <a:ext cx="0" cy="800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3" name="Shape 1123"/>
            <p:cNvCxnSpPr/>
            <p:nvPr/>
          </p:nvCxnSpPr>
          <p:spPr>
            <a:xfrm rot="10800000">
              <a:off x="6256337" y="42291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4" name="Shape 1124"/>
            <p:cNvCxnSpPr/>
            <p:nvPr/>
          </p:nvCxnSpPr>
          <p:spPr>
            <a:xfrm rot="10800000">
              <a:off x="7202487" y="4495800"/>
              <a:ext cx="0" cy="12001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5" name="Shape 1125"/>
            <p:cNvCxnSpPr/>
            <p:nvPr/>
          </p:nvCxnSpPr>
          <p:spPr>
            <a:xfrm>
              <a:off x="7202487" y="449580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Shape 1126"/>
            <p:cNvCxnSpPr/>
            <p:nvPr/>
          </p:nvCxnSpPr>
          <p:spPr>
            <a:xfrm rot="10800000">
              <a:off x="7608887" y="39624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>
              <a:off x="6256337" y="3962400"/>
              <a:ext cx="13525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56337" y="396240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 rot="10800000">
              <a:off x="6932612" y="34290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30" name="Shape 1130"/>
            <p:cNvSpPr txBox="1"/>
            <p:nvPr/>
          </p:nvSpPr>
          <p:spPr>
            <a:xfrm>
              <a:off x="58594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6535737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7077075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74850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8159750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21336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3" name="Shape 1143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1144" name="Shape 1144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1157" name="Shape 1157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Shape 1158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59" name="Shape 1159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1160" name="Shape 1160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1163" name="Shape 1163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1166" name="Shape 1166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1169" name="Shape 1169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77" name="Shape 1177"/>
          <p:cNvPicPr preferRelativeResize="0"/>
          <p:nvPr/>
        </p:nvPicPr>
        <p:blipFill rotWithShape="1">
          <a:blip r:embed="rId3">
            <a:alphaModFix/>
          </a:blip>
          <a:srcRect b="11903"/>
          <a:stretch/>
        </p:blipFill>
        <p:spPr>
          <a:xfrm>
            <a:off x="303212" y="1295400"/>
            <a:ext cx="4255127" cy="2818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8" name="Shape 1178"/>
          <p:cNvGrpSpPr/>
          <p:nvPr/>
        </p:nvGrpSpPr>
        <p:grpSpPr>
          <a:xfrm>
            <a:off x="4341812" y="1219200"/>
            <a:ext cx="4255127" cy="3505199"/>
            <a:chOff x="4341812" y="1219200"/>
            <a:chExt cx="4255127" cy="3505199"/>
          </a:xfrm>
        </p:grpSpPr>
        <p:sp>
          <p:nvSpPr>
            <p:cNvPr id="1179" name="Shape 117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11903"/>
            <a:stretch/>
          </p:blipFill>
          <p:spPr>
            <a:xfrm>
              <a:off x="4341812" y="1219200"/>
              <a:ext cx="4255127" cy="2818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189" name="Shape 1189"/>
          <p:cNvGrpSpPr/>
          <p:nvPr/>
        </p:nvGrpSpPr>
        <p:grpSpPr>
          <a:xfrm>
            <a:off x="4418012" y="1371600"/>
            <a:ext cx="4255127" cy="3733799"/>
            <a:chOff x="4418012" y="1371600"/>
            <a:chExt cx="4255127" cy="3733799"/>
          </a:xfrm>
        </p:grpSpPr>
        <p:pic>
          <p:nvPicPr>
            <p:cNvPr id="1190" name="Shape 1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8012" y="13716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Shape 1191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</p:grpSp>
      <p:sp>
        <p:nvSpPr>
          <p:cNvPr id="1192" name="Shape 1192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Shape 120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1202" name="Shape 1202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Shape 1203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Shape 1204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Shape 1205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Shape 1206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Shape 1207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Shape 1210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Shape 121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Shape 1212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Shape 1213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Shape 1214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Shape 1217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18" name="Shape 1218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21" name="Shape 122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22" name="Shape 1222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0574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Shape 1231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1232" name="Shape 1232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1245" name="Shape 1245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1248" name="Shape 1248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Shape 1249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1251" name="Shape 1251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1254" name="Shape 1254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893887" y="1922462"/>
            <a:ext cx="1933575" cy="3097213"/>
            <a:chOff x="1893887" y="1922462"/>
            <a:chExt cx="1933575" cy="3097213"/>
          </a:xfrm>
        </p:grpSpPr>
        <p:sp>
          <p:nvSpPr>
            <p:cNvPr id="1257" name="Shape 1257"/>
            <p:cNvSpPr txBox="1"/>
            <p:nvPr/>
          </p:nvSpPr>
          <p:spPr>
            <a:xfrm>
              <a:off x="2543175" y="192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lang="en-US" sz="28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64" name="Shape 126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</a:p>
        </p:txBody>
      </p:sp>
      <p:sp>
        <p:nvSpPr>
          <p:cNvPr id="1270" name="Shape 127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</p:txBody>
      </p:sp>
      <p:sp>
        <p:nvSpPr>
          <p:cNvPr id="1277" name="Shape 1277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1279" name="Shape 1279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1" name="Shape 1291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1292" name="Shape 1292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Shape 1293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94" name="Shape 1294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1295" name="Shape 1295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1298" name="Shape 1298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1301" name="Shape 1301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1304" name="Shape 1304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6" name="Shape 130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grpSp>
        <p:nvGrpSpPr>
          <p:cNvPr id="1308" name="Shape 1308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1309" name="Shape 1309"/>
            <p:cNvSpPr/>
            <p:nvPr/>
          </p:nvSpPr>
          <p:spPr>
            <a:xfrm>
              <a:off x="1647825" y="3178175"/>
              <a:ext cx="139700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454" y="35862"/>
                  </a:lnTo>
                  <a:lnTo>
                    <a:pt x="17727" y="17931"/>
                  </a:lnTo>
                  <a:lnTo>
                    <a:pt x="38181" y="2758"/>
                  </a:lnTo>
                  <a:lnTo>
                    <a:pt x="61363" y="0"/>
                  </a:lnTo>
                  <a:lnTo>
                    <a:pt x="84545" y="2758"/>
                  </a:lnTo>
                  <a:lnTo>
                    <a:pt x="102272" y="17931"/>
                  </a:lnTo>
                  <a:lnTo>
                    <a:pt x="117272" y="35862"/>
                  </a:lnTo>
                  <a:lnTo>
                    <a:pt x="120000" y="59310"/>
                  </a:lnTo>
                  <a:lnTo>
                    <a:pt x="117272" y="84137"/>
                  </a:lnTo>
                  <a:lnTo>
                    <a:pt x="102272" y="102068"/>
                  </a:lnTo>
                  <a:lnTo>
                    <a:pt x="84545" y="115862"/>
                  </a:lnTo>
                  <a:lnTo>
                    <a:pt x="61363" y="120000"/>
                  </a:lnTo>
                  <a:lnTo>
                    <a:pt x="38181" y="115862"/>
                  </a:lnTo>
                  <a:lnTo>
                    <a:pt x="17727" y="102068"/>
                  </a:lnTo>
                  <a:lnTo>
                    <a:pt x="5454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952750" y="216058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8636"/>
                  </a:moveTo>
                  <a:lnTo>
                    <a:pt x="5393" y="35454"/>
                  </a:lnTo>
                  <a:lnTo>
                    <a:pt x="17528" y="17727"/>
                  </a:lnTo>
                  <a:lnTo>
                    <a:pt x="37752" y="2727"/>
                  </a:lnTo>
                  <a:lnTo>
                    <a:pt x="60674" y="0"/>
                  </a:lnTo>
                  <a:lnTo>
                    <a:pt x="84943" y="2727"/>
                  </a:lnTo>
                  <a:lnTo>
                    <a:pt x="102471" y="17727"/>
                  </a:lnTo>
                  <a:lnTo>
                    <a:pt x="115955" y="35454"/>
                  </a:lnTo>
                  <a:lnTo>
                    <a:pt x="120000" y="58636"/>
                  </a:lnTo>
                  <a:lnTo>
                    <a:pt x="115955" y="81818"/>
                  </a:lnTo>
                  <a:lnTo>
                    <a:pt x="102471" y="103636"/>
                  </a:lnTo>
                  <a:lnTo>
                    <a:pt x="84943" y="114545"/>
                  </a:lnTo>
                  <a:lnTo>
                    <a:pt x="60674" y="120000"/>
                  </a:lnTo>
                  <a:lnTo>
                    <a:pt x="37752" y="114545"/>
                  </a:lnTo>
                  <a:lnTo>
                    <a:pt x="17528" y="103636"/>
                  </a:lnTo>
                  <a:lnTo>
                    <a:pt x="5393" y="81818"/>
                  </a:lnTo>
                  <a:lnTo>
                    <a:pt x="0" y="58636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000250" y="45640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6363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4943" y="5454"/>
                  </a:lnTo>
                  <a:lnTo>
                    <a:pt x="102471" y="16363"/>
                  </a:lnTo>
                  <a:lnTo>
                    <a:pt x="117303" y="38181"/>
                  </a:lnTo>
                  <a:lnTo>
                    <a:pt x="120000" y="61363"/>
                  </a:lnTo>
                  <a:lnTo>
                    <a:pt x="117303" y="84545"/>
                  </a:lnTo>
                  <a:lnTo>
                    <a:pt x="102471" y="102272"/>
                  </a:lnTo>
                  <a:lnTo>
                    <a:pt x="84943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95325" y="2976562"/>
              <a:ext cx="13811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58" y="38181"/>
                  </a:lnTo>
                  <a:lnTo>
                    <a:pt x="15172" y="17727"/>
                  </a:lnTo>
                  <a:lnTo>
                    <a:pt x="35862" y="5454"/>
                  </a:lnTo>
                  <a:lnTo>
                    <a:pt x="60689" y="0"/>
                  </a:lnTo>
                  <a:lnTo>
                    <a:pt x="84137" y="5454"/>
                  </a:lnTo>
                  <a:lnTo>
                    <a:pt x="102068" y="17727"/>
                  </a:lnTo>
                  <a:lnTo>
                    <a:pt x="117241" y="38181"/>
                  </a:lnTo>
                  <a:lnTo>
                    <a:pt x="120000" y="61363"/>
                  </a:lnTo>
                  <a:lnTo>
                    <a:pt x="117241" y="84545"/>
                  </a:lnTo>
                  <a:lnTo>
                    <a:pt x="102068" y="102272"/>
                  </a:lnTo>
                  <a:lnTo>
                    <a:pt x="84137" y="117272"/>
                  </a:lnTo>
                  <a:lnTo>
                    <a:pt x="60689" y="120000"/>
                  </a:lnTo>
                  <a:lnTo>
                    <a:pt x="35862" y="117272"/>
                  </a:lnTo>
                  <a:lnTo>
                    <a:pt x="15172" y="102272"/>
                  </a:lnTo>
                  <a:lnTo>
                    <a:pt x="2758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566987" y="366553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7727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2247" y="5454"/>
                  </a:lnTo>
                  <a:lnTo>
                    <a:pt x="102471" y="17727"/>
                  </a:lnTo>
                  <a:lnTo>
                    <a:pt x="114606" y="38181"/>
                  </a:lnTo>
                  <a:lnTo>
                    <a:pt x="120000" y="61363"/>
                  </a:lnTo>
                  <a:lnTo>
                    <a:pt x="114606" y="84545"/>
                  </a:lnTo>
                  <a:lnTo>
                    <a:pt x="102471" y="102272"/>
                  </a:lnTo>
                  <a:lnTo>
                    <a:pt x="82247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333750" y="37607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0674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0674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1322" name="Shape 1322"/>
            <p:cNvSpPr/>
            <p:nvPr/>
          </p:nvSpPr>
          <p:spPr>
            <a:xfrm>
              <a:off x="2439987" y="3487737"/>
              <a:ext cx="1425575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3" y="0"/>
                  </a:moveTo>
                  <a:lnTo>
                    <a:pt x="68285" y="640"/>
                  </a:lnTo>
                  <a:lnTo>
                    <a:pt x="76436" y="1920"/>
                  </a:lnTo>
                  <a:lnTo>
                    <a:pt x="84187" y="4800"/>
                  </a:lnTo>
                  <a:lnTo>
                    <a:pt x="91403" y="8960"/>
                  </a:lnTo>
                  <a:lnTo>
                    <a:pt x="98084" y="13760"/>
                  </a:lnTo>
                  <a:lnTo>
                    <a:pt x="104097" y="19200"/>
                  </a:lnTo>
                  <a:lnTo>
                    <a:pt x="109309" y="25280"/>
                  </a:lnTo>
                  <a:lnTo>
                    <a:pt x="113719" y="32320"/>
                  </a:lnTo>
                  <a:lnTo>
                    <a:pt x="116926" y="40000"/>
                  </a:lnTo>
                  <a:lnTo>
                    <a:pt x="119198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8" y="72320"/>
                  </a:lnTo>
                  <a:lnTo>
                    <a:pt x="116926" y="80000"/>
                  </a:lnTo>
                  <a:lnTo>
                    <a:pt x="113719" y="87680"/>
                  </a:lnTo>
                  <a:lnTo>
                    <a:pt x="109309" y="94400"/>
                  </a:lnTo>
                  <a:lnTo>
                    <a:pt x="104097" y="100800"/>
                  </a:lnTo>
                  <a:lnTo>
                    <a:pt x="98084" y="106240"/>
                  </a:lnTo>
                  <a:lnTo>
                    <a:pt x="91403" y="111040"/>
                  </a:lnTo>
                  <a:lnTo>
                    <a:pt x="84187" y="115200"/>
                  </a:lnTo>
                  <a:lnTo>
                    <a:pt x="76436" y="118080"/>
                  </a:lnTo>
                  <a:lnTo>
                    <a:pt x="68285" y="119360"/>
                  </a:lnTo>
                  <a:lnTo>
                    <a:pt x="60133" y="120000"/>
                  </a:lnTo>
                  <a:lnTo>
                    <a:pt x="52115" y="119360"/>
                  </a:lnTo>
                  <a:lnTo>
                    <a:pt x="43964" y="118080"/>
                  </a:lnTo>
                  <a:lnTo>
                    <a:pt x="36213" y="115200"/>
                  </a:lnTo>
                  <a:lnTo>
                    <a:pt x="28997" y="111040"/>
                  </a:lnTo>
                  <a:lnTo>
                    <a:pt x="22316" y="106240"/>
                  </a:lnTo>
                  <a:lnTo>
                    <a:pt x="16302" y="100800"/>
                  </a:lnTo>
                  <a:lnTo>
                    <a:pt x="11091" y="94400"/>
                  </a:lnTo>
                  <a:lnTo>
                    <a:pt x="6681" y="87680"/>
                  </a:lnTo>
                  <a:lnTo>
                    <a:pt x="3474" y="80000"/>
                  </a:lnTo>
                  <a:lnTo>
                    <a:pt x="1202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202" y="47680"/>
                  </a:lnTo>
                  <a:lnTo>
                    <a:pt x="3474" y="40000"/>
                  </a:lnTo>
                  <a:lnTo>
                    <a:pt x="6681" y="32320"/>
                  </a:lnTo>
                  <a:lnTo>
                    <a:pt x="11091" y="25280"/>
                  </a:lnTo>
                  <a:lnTo>
                    <a:pt x="16302" y="19200"/>
                  </a:lnTo>
                  <a:lnTo>
                    <a:pt x="22316" y="13760"/>
                  </a:lnTo>
                  <a:lnTo>
                    <a:pt x="28997" y="8960"/>
                  </a:lnTo>
                  <a:lnTo>
                    <a:pt x="36213" y="4800"/>
                  </a:lnTo>
                  <a:lnTo>
                    <a:pt x="43964" y="1920"/>
                  </a:lnTo>
                  <a:lnTo>
                    <a:pt x="52115" y="640"/>
                  </a:lnTo>
                  <a:lnTo>
                    <a:pt x="6013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1325" name="Shape 1325"/>
            <p:cNvSpPr/>
            <p:nvPr/>
          </p:nvSpPr>
          <p:spPr>
            <a:xfrm>
              <a:off x="603250" y="2794000"/>
              <a:ext cx="1606550" cy="620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015" y="1534"/>
                  </a:moveTo>
                  <a:lnTo>
                    <a:pt x="69486" y="3375"/>
                  </a:lnTo>
                  <a:lnTo>
                    <a:pt x="76956" y="6751"/>
                  </a:lnTo>
                  <a:lnTo>
                    <a:pt x="83833" y="10741"/>
                  </a:lnTo>
                  <a:lnTo>
                    <a:pt x="90830" y="15345"/>
                  </a:lnTo>
                  <a:lnTo>
                    <a:pt x="96996" y="20562"/>
                  </a:lnTo>
                  <a:lnTo>
                    <a:pt x="102569" y="26700"/>
                  </a:lnTo>
                  <a:lnTo>
                    <a:pt x="107430" y="33145"/>
                  </a:lnTo>
                  <a:lnTo>
                    <a:pt x="111818" y="39897"/>
                  </a:lnTo>
                  <a:lnTo>
                    <a:pt x="115138" y="47263"/>
                  </a:lnTo>
                  <a:lnTo>
                    <a:pt x="117747" y="55242"/>
                  </a:lnTo>
                  <a:lnTo>
                    <a:pt x="119288" y="62301"/>
                  </a:lnTo>
                  <a:lnTo>
                    <a:pt x="120000" y="69667"/>
                  </a:lnTo>
                  <a:lnTo>
                    <a:pt x="119762" y="77033"/>
                  </a:lnTo>
                  <a:lnTo>
                    <a:pt x="118458" y="84398"/>
                  </a:lnTo>
                  <a:lnTo>
                    <a:pt x="116442" y="90843"/>
                  </a:lnTo>
                  <a:lnTo>
                    <a:pt x="113359" y="97595"/>
                  </a:lnTo>
                  <a:lnTo>
                    <a:pt x="109565" y="102813"/>
                  </a:lnTo>
                  <a:lnTo>
                    <a:pt x="104940" y="108030"/>
                  </a:lnTo>
                  <a:lnTo>
                    <a:pt x="99841" y="112020"/>
                  </a:lnTo>
                  <a:lnTo>
                    <a:pt x="93675" y="115396"/>
                  </a:lnTo>
                  <a:lnTo>
                    <a:pt x="87272" y="118158"/>
                  </a:lnTo>
                  <a:lnTo>
                    <a:pt x="80276" y="119386"/>
                  </a:lnTo>
                  <a:lnTo>
                    <a:pt x="73043" y="120000"/>
                  </a:lnTo>
                  <a:lnTo>
                    <a:pt x="65691" y="120000"/>
                  </a:lnTo>
                  <a:lnTo>
                    <a:pt x="57984" y="118772"/>
                  </a:lnTo>
                  <a:lnTo>
                    <a:pt x="50513" y="116624"/>
                  </a:lnTo>
                  <a:lnTo>
                    <a:pt x="43043" y="113554"/>
                  </a:lnTo>
                  <a:lnTo>
                    <a:pt x="36166" y="109565"/>
                  </a:lnTo>
                  <a:lnTo>
                    <a:pt x="29525" y="104961"/>
                  </a:lnTo>
                  <a:lnTo>
                    <a:pt x="23122" y="99437"/>
                  </a:lnTo>
                  <a:lnTo>
                    <a:pt x="17430" y="93606"/>
                  </a:lnTo>
                  <a:lnTo>
                    <a:pt x="12569" y="86854"/>
                  </a:lnTo>
                  <a:lnTo>
                    <a:pt x="8181" y="80409"/>
                  </a:lnTo>
                  <a:lnTo>
                    <a:pt x="4861" y="73043"/>
                  </a:lnTo>
                  <a:lnTo>
                    <a:pt x="2252" y="65063"/>
                  </a:lnTo>
                  <a:lnTo>
                    <a:pt x="711" y="57698"/>
                  </a:lnTo>
                  <a:lnTo>
                    <a:pt x="0" y="50332"/>
                  </a:lnTo>
                  <a:lnTo>
                    <a:pt x="237" y="42659"/>
                  </a:lnTo>
                  <a:lnTo>
                    <a:pt x="1541" y="35907"/>
                  </a:lnTo>
                  <a:lnTo>
                    <a:pt x="3557" y="29156"/>
                  </a:lnTo>
                  <a:lnTo>
                    <a:pt x="6640" y="22710"/>
                  </a:lnTo>
                  <a:lnTo>
                    <a:pt x="10553" y="17493"/>
                  </a:lnTo>
                  <a:lnTo>
                    <a:pt x="15177" y="11969"/>
                  </a:lnTo>
                  <a:lnTo>
                    <a:pt x="20276" y="7979"/>
                  </a:lnTo>
                  <a:lnTo>
                    <a:pt x="26442" y="4910"/>
                  </a:lnTo>
                  <a:lnTo>
                    <a:pt x="32845" y="2148"/>
                  </a:lnTo>
                  <a:lnTo>
                    <a:pt x="39723" y="920"/>
                  </a:lnTo>
                  <a:lnTo>
                    <a:pt x="46956" y="0"/>
                  </a:lnTo>
                  <a:lnTo>
                    <a:pt x="54426" y="0"/>
                  </a:lnTo>
                  <a:lnTo>
                    <a:pt x="62015" y="15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1328" name="Shape 1328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52412" y="1831975"/>
              <a:ext cx="4005262" cy="3551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64827" y="107"/>
                  </a:lnTo>
                  <a:lnTo>
                    <a:pt x="69774" y="804"/>
                  </a:lnTo>
                  <a:lnTo>
                    <a:pt x="74625" y="1716"/>
                  </a:lnTo>
                  <a:lnTo>
                    <a:pt x="79334" y="3111"/>
                  </a:lnTo>
                  <a:lnTo>
                    <a:pt x="83995" y="4988"/>
                  </a:lnTo>
                  <a:lnTo>
                    <a:pt x="88513" y="7188"/>
                  </a:lnTo>
                  <a:lnTo>
                    <a:pt x="92746" y="9602"/>
                  </a:lnTo>
                  <a:lnTo>
                    <a:pt x="96741" y="12498"/>
                  </a:lnTo>
                  <a:lnTo>
                    <a:pt x="100546" y="15717"/>
                  </a:lnTo>
                  <a:lnTo>
                    <a:pt x="104066" y="19204"/>
                  </a:lnTo>
                  <a:lnTo>
                    <a:pt x="107253" y="23012"/>
                  </a:lnTo>
                  <a:lnTo>
                    <a:pt x="110107" y="27089"/>
                  </a:lnTo>
                  <a:lnTo>
                    <a:pt x="112675" y="31274"/>
                  </a:lnTo>
                  <a:lnTo>
                    <a:pt x="114863" y="35780"/>
                  </a:lnTo>
                  <a:lnTo>
                    <a:pt x="116718" y="40393"/>
                  </a:lnTo>
                  <a:lnTo>
                    <a:pt x="118145" y="45167"/>
                  </a:lnTo>
                  <a:lnTo>
                    <a:pt x="119191" y="49888"/>
                  </a:lnTo>
                  <a:lnTo>
                    <a:pt x="119809" y="54877"/>
                  </a:lnTo>
                  <a:lnTo>
                    <a:pt x="120000" y="59865"/>
                  </a:lnTo>
                  <a:lnTo>
                    <a:pt x="119809" y="64854"/>
                  </a:lnTo>
                  <a:lnTo>
                    <a:pt x="119191" y="69682"/>
                  </a:lnTo>
                  <a:lnTo>
                    <a:pt x="118145" y="74564"/>
                  </a:lnTo>
                  <a:lnTo>
                    <a:pt x="116718" y="79338"/>
                  </a:lnTo>
                  <a:lnTo>
                    <a:pt x="114958" y="83951"/>
                  </a:lnTo>
                  <a:lnTo>
                    <a:pt x="112818" y="88350"/>
                  </a:lnTo>
                  <a:lnTo>
                    <a:pt x="110202" y="92641"/>
                  </a:lnTo>
                  <a:lnTo>
                    <a:pt x="107348" y="96718"/>
                  </a:lnTo>
                  <a:lnTo>
                    <a:pt x="104161" y="100527"/>
                  </a:lnTo>
                  <a:lnTo>
                    <a:pt x="100642" y="104014"/>
                  </a:lnTo>
                  <a:lnTo>
                    <a:pt x="96932" y="107232"/>
                  </a:lnTo>
                  <a:lnTo>
                    <a:pt x="92841" y="110129"/>
                  </a:lnTo>
                  <a:lnTo>
                    <a:pt x="88608" y="112704"/>
                  </a:lnTo>
                  <a:lnTo>
                    <a:pt x="84185" y="114903"/>
                  </a:lnTo>
                  <a:lnTo>
                    <a:pt x="79571" y="116620"/>
                  </a:lnTo>
                  <a:lnTo>
                    <a:pt x="74815" y="118122"/>
                  </a:lnTo>
                  <a:lnTo>
                    <a:pt x="69964" y="119141"/>
                  </a:lnTo>
                  <a:lnTo>
                    <a:pt x="65065" y="119731"/>
                  </a:lnTo>
                  <a:lnTo>
                    <a:pt x="60118" y="120000"/>
                  </a:lnTo>
                  <a:lnTo>
                    <a:pt x="55172" y="119731"/>
                  </a:lnTo>
                  <a:lnTo>
                    <a:pt x="50225" y="119141"/>
                  </a:lnTo>
                  <a:lnTo>
                    <a:pt x="45374" y="118122"/>
                  </a:lnTo>
                  <a:lnTo>
                    <a:pt x="40665" y="116727"/>
                  </a:lnTo>
                  <a:lnTo>
                    <a:pt x="36004" y="115011"/>
                  </a:lnTo>
                  <a:lnTo>
                    <a:pt x="31486" y="112811"/>
                  </a:lnTo>
                  <a:lnTo>
                    <a:pt x="27300" y="110236"/>
                  </a:lnTo>
                  <a:lnTo>
                    <a:pt x="23258" y="107340"/>
                  </a:lnTo>
                  <a:lnTo>
                    <a:pt x="19453" y="104228"/>
                  </a:lnTo>
                  <a:lnTo>
                    <a:pt x="15980" y="100634"/>
                  </a:lnTo>
                  <a:lnTo>
                    <a:pt x="12746" y="96933"/>
                  </a:lnTo>
                  <a:lnTo>
                    <a:pt x="9892" y="92856"/>
                  </a:lnTo>
                  <a:lnTo>
                    <a:pt x="7324" y="88565"/>
                  </a:lnTo>
                  <a:lnTo>
                    <a:pt x="5136" y="84166"/>
                  </a:lnTo>
                  <a:lnTo>
                    <a:pt x="3281" y="79552"/>
                  </a:lnTo>
                  <a:lnTo>
                    <a:pt x="1854" y="74778"/>
                  </a:lnTo>
                  <a:lnTo>
                    <a:pt x="808" y="69950"/>
                  </a:lnTo>
                  <a:lnTo>
                    <a:pt x="190" y="65069"/>
                  </a:lnTo>
                  <a:lnTo>
                    <a:pt x="0" y="60080"/>
                  </a:lnTo>
                  <a:lnTo>
                    <a:pt x="190" y="55091"/>
                  </a:lnTo>
                  <a:lnTo>
                    <a:pt x="808" y="50156"/>
                  </a:lnTo>
                  <a:lnTo>
                    <a:pt x="1854" y="45382"/>
                  </a:lnTo>
                  <a:lnTo>
                    <a:pt x="3281" y="40500"/>
                  </a:lnTo>
                  <a:lnTo>
                    <a:pt x="5041" y="35994"/>
                  </a:lnTo>
                  <a:lnTo>
                    <a:pt x="7229" y="31488"/>
                  </a:lnTo>
                  <a:lnTo>
                    <a:pt x="9797" y="27197"/>
                  </a:lnTo>
                  <a:lnTo>
                    <a:pt x="12651" y="23120"/>
                  </a:lnTo>
                  <a:lnTo>
                    <a:pt x="15838" y="19418"/>
                  </a:lnTo>
                  <a:lnTo>
                    <a:pt x="19357" y="15824"/>
                  </a:lnTo>
                  <a:lnTo>
                    <a:pt x="23067" y="12713"/>
                  </a:lnTo>
                  <a:lnTo>
                    <a:pt x="27158" y="9816"/>
                  </a:lnTo>
                  <a:lnTo>
                    <a:pt x="31391" y="7295"/>
                  </a:lnTo>
                  <a:lnTo>
                    <a:pt x="35814" y="5096"/>
                  </a:lnTo>
                  <a:lnTo>
                    <a:pt x="40428" y="3218"/>
                  </a:lnTo>
                  <a:lnTo>
                    <a:pt x="45184" y="1823"/>
                  </a:lnTo>
                  <a:lnTo>
                    <a:pt x="50035" y="804"/>
                  </a:lnTo>
                  <a:lnTo>
                    <a:pt x="54982" y="214"/>
                  </a:lnTo>
                  <a:lnTo>
                    <a:pt x="598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1331" name="Shape 1331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70075" y="3308350"/>
              <a:ext cx="2039937" cy="1635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408" y="18873"/>
                  </a:moveTo>
                  <a:lnTo>
                    <a:pt x="45478" y="14330"/>
                  </a:lnTo>
                  <a:lnTo>
                    <a:pt x="51922" y="10368"/>
                  </a:lnTo>
                  <a:lnTo>
                    <a:pt x="58459" y="7106"/>
                  </a:lnTo>
                  <a:lnTo>
                    <a:pt x="64902" y="4310"/>
                  </a:lnTo>
                  <a:lnTo>
                    <a:pt x="71346" y="2097"/>
                  </a:lnTo>
                  <a:lnTo>
                    <a:pt x="77603" y="815"/>
                  </a:lnTo>
                  <a:lnTo>
                    <a:pt x="83673" y="0"/>
                  </a:lnTo>
                  <a:lnTo>
                    <a:pt x="89556" y="0"/>
                  </a:lnTo>
                  <a:lnTo>
                    <a:pt x="94972" y="815"/>
                  </a:lnTo>
                  <a:lnTo>
                    <a:pt x="100015" y="2097"/>
                  </a:lnTo>
                  <a:lnTo>
                    <a:pt x="104684" y="4077"/>
                  </a:lnTo>
                  <a:lnTo>
                    <a:pt x="108700" y="6873"/>
                  </a:lnTo>
                  <a:lnTo>
                    <a:pt x="112342" y="10135"/>
                  </a:lnTo>
                  <a:lnTo>
                    <a:pt x="115237" y="14097"/>
                  </a:lnTo>
                  <a:lnTo>
                    <a:pt x="117385" y="18640"/>
                  </a:lnTo>
                  <a:lnTo>
                    <a:pt x="119066" y="23417"/>
                  </a:lnTo>
                  <a:lnTo>
                    <a:pt x="119813" y="29009"/>
                  </a:lnTo>
                  <a:lnTo>
                    <a:pt x="120000" y="34718"/>
                  </a:lnTo>
                  <a:lnTo>
                    <a:pt x="119439" y="40776"/>
                  </a:lnTo>
                  <a:lnTo>
                    <a:pt x="118225" y="47067"/>
                  </a:lnTo>
                  <a:lnTo>
                    <a:pt x="116451" y="53359"/>
                  </a:lnTo>
                  <a:lnTo>
                    <a:pt x="113743" y="59883"/>
                  </a:lnTo>
                  <a:lnTo>
                    <a:pt x="110568" y="66407"/>
                  </a:lnTo>
                  <a:lnTo>
                    <a:pt x="106926" y="72699"/>
                  </a:lnTo>
                  <a:lnTo>
                    <a:pt x="102443" y="78990"/>
                  </a:lnTo>
                  <a:lnTo>
                    <a:pt x="97587" y="85048"/>
                  </a:lnTo>
                  <a:lnTo>
                    <a:pt x="92357" y="90873"/>
                  </a:lnTo>
                  <a:lnTo>
                    <a:pt x="86661" y="96349"/>
                  </a:lnTo>
                  <a:lnTo>
                    <a:pt x="80871" y="101359"/>
                  </a:lnTo>
                  <a:lnTo>
                    <a:pt x="74614" y="105669"/>
                  </a:lnTo>
                  <a:lnTo>
                    <a:pt x="68077" y="109747"/>
                  </a:lnTo>
                  <a:lnTo>
                    <a:pt x="61634" y="113242"/>
                  </a:lnTo>
                  <a:lnTo>
                    <a:pt x="55190" y="116038"/>
                  </a:lnTo>
                  <a:lnTo>
                    <a:pt x="48747" y="118019"/>
                  </a:lnTo>
                  <a:lnTo>
                    <a:pt x="42490" y="119533"/>
                  </a:lnTo>
                  <a:lnTo>
                    <a:pt x="36420" y="120000"/>
                  </a:lnTo>
                  <a:lnTo>
                    <a:pt x="30536" y="120000"/>
                  </a:lnTo>
                  <a:lnTo>
                    <a:pt x="25120" y="119533"/>
                  </a:lnTo>
                  <a:lnTo>
                    <a:pt x="19984" y="118019"/>
                  </a:lnTo>
                  <a:lnTo>
                    <a:pt x="15408" y="116038"/>
                  </a:lnTo>
                  <a:lnTo>
                    <a:pt x="11299" y="113242"/>
                  </a:lnTo>
                  <a:lnTo>
                    <a:pt x="7937" y="109980"/>
                  </a:lnTo>
                  <a:lnTo>
                    <a:pt x="4856" y="105902"/>
                  </a:lnTo>
                  <a:lnTo>
                    <a:pt x="2614" y="101708"/>
                  </a:lnTo>
                  <a:lnTo>
                    <a:pt x="1214" y="96582"/>
                  </a:lnTo>
                  <a:lnTo>
                    <a:pt x="186" y="91339"/>
                  </a:lnTo>
                  <a:lnTo>
                    <a:pt x="0" y="85514"/>
                  </a:lnTo>
                  <a:lnTo>
                    <a:pt x="653" y="79572"/>
                  </a:lnTo>
                  <a:lnTo>
                    <a:pt x="1867" y="73281"/>
                  </a:lnTo>
                  <a:lnTo>
                    <a:pt x="3642" y="66640"/>
                  </a:lnTo>
                  <a:lnTo>
                    <a:pt x="6256" y="60116"/>
                  </a:lnTo>
                  <a:lnTo>
                    <a:pt x="9525" y="53825"/>
                  </a:lnTo>
                  <a:lnTo>
                    <a:pt x="13354" y="47300"/>
                  </a:lnTo>
                  <a:lnTo>
                    <a:pt x="17556" y="41009"/>
                  </a:lnTo>
                  <a:lnTo>
                    <a:pt x="22412" y="34951"/>
                  </a:lnTo>
                  <a:lnTo>
                    <a:pt x="27735" y="29242"/>
                  </a:lnTo>
                  <a:lnTo>
                    <a:pt x="33338" y="23883"/>
                  </a:lnTo>
                  <a:lnTo>
                    <a:pt x="39408" y="188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1334" name="Shape 1334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96862" y="2270125"/>
              <a:ext cx="3778250" cy="2779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42" y="0"/>
                  </a:moveTo>
                  <a:lnTo>
                    <a:pt x="64285" y="0"/>
                  </a:lnTo>
                  <a:lnTo>
                    <a:pt x="69277" y="616"/>
                  </a:lnTo>
                  <a:lnTo>
                    <a:pt x="74319" y="1507"/>
                  </a:lnTo>
                  <a:lnTo>
                    <a:pt x="79210" y="2809"/>
                  </a:lnTo>
                  <a:lnTo>
                    <a:pt x="83899" y="4591"/>
                  </a:lnTo>
                  <a:lnTo>
                    <a:pt x="88487" y="6784"/>
                  </a:lnTo>
                  <a:lnTo>
                    <a:pt x="92873" y="9320"/>
                  </a:lnTo>
                  <a:lnTo>
                    <a:pt x="97008" y="12267"/>
                  </a:lnTo>
                  <a:lnTo>
                    <a:pt x="100941" y="15556"/>
                  </a:lnTo>
                  <a:lnTo>
                    <a:pt x="104521" y="19120"/>
                  </a:lnTo>
                  <a:lnTo>
                    <a:pt x="107798" y="22958"/>
                  </a:lnTo>
                  <a:lnTo>
                    <a:pt x="110621" y="27070"/>
                  </a:lnTo>
                  <a:lnTo>
                    <a:pt x="113243" y="31524"/>
                  </a:lnTo>
                  <a:lnTo>
                    <a:pt x="115411" y="36116"/>
                  </a:lnTo>
                  <a:lnTo>
                    <a:pt x="117176" y="40845"/>
                  </a:lnTo>
                  <a:lnTo>
                    <a:pt x="118487" y="45711"/>
                  </a:lnTo>
                  <a:lnTo>
                    <a:pt x="119495" y="50782"/>
                  </a:lnTo>
                  <a:lnTo>
                    <a:pt x="120000" y="55785"/>
                  </a:lnTo>
                  <a:lnTo>
                    <a:pt x="120000" y="60788"/>
                  </a:lnTo>
                  <a:lnTo>
                    <a:pt x="119697" y="65996"/>
                  </a:lnTo>
                  <a:lnTo>
                    <a:pt x="118941" y="70999"/>
                  </a:lnTo>
                  <a:lnTo>
                    <a:pt x="117731" y="75933"/>
                  </a:lnTo>
                  <a:lnTo>
                    <a:pt x="116067" y="80799"/>
                  </a:lnTo>
                  <a:lnTo>
                    <a:pt x="114000" y="85528"/>
                  </a:lnTo>
                  <a:lnTo>
                    <a:pt x="111630" y="89982"/>
                  </a:lnTo>
                  <a:lnTo>
                    <a:pt x="108907" y="94437"/>
                  </a:lnTo>
                  <a:lnTo>
                    <a:pt x="105731" y="98412"/>
                  </a:lnTo>
                  <a:lnTo>
                    <a:pt x="102252" y="102250"/>
                  </a:lnTo>
                  <a:lnTo>
                    <a:pt x="98521" y="105676"/>
                  </a:lnTo>
                  <a:lnTo>
                    <a:pt x="94386" y="108760"/>
                  </a:lnTo>
                  <a:lnTo>
                    <a:pt x="90100" y="111570"/>
                  </a:lnTo>
                  <a:lnTo>
                    <a:pt x="85663" y="114106"/>
                  </a:lnTo>
                  <a:lnTo>
                    <a:pt x="80974" y="116025"/>
                  </a:lnTo>
                  <a:lnTo>
                    <a:pt x="76033" y="117669"/>
                  </a:lnTo>
                  <a:lnTo>
                    <a:pt x="71142" y="118972"/>
                  </a:lnTo>
                  <a:lnTo>
                    <a:pt x="66000" y="119725"/>
                  </a:lnTo>
                  <a:lnTo>
                    <a:pt x="61008" y="120000"/>
                  </a:lnTo>
                  <a:lnTo>
                    <a:pt x="55865" y="120000"/>
                  </a:lnTo>
                  <a:lnTo>
                    <a:pt x="50873" y="119383"/>
                  </a:lnTo>
                  <a:lnTo>
                    <a:pt x="45831" y="118560"/>
                  </a:lnTo>
                  <a:lnTo>
                    <a:pt x="40941" y="117190"/>
                  </a:lnTo>
                  <a:lnTo>
                    <a:pt x="36252" y="115408"/>
                  </a:lnTo>
                  <a:lnTo>
                    <a:pt x="31563" y="113215"/>
                  </a:lnTo>
                  <a:lnTo>
                    <a:pt x="27176" y="110679"/>
                  </a:lnTo>
                  <a:lnTo>
                    <a:pt x="23042" y="107732"/>
                  </a:lnTo>
                  <a:lnTo>
                    <a:pt x="19210" y="104443"/>
                  </a:lnTo>
                  <a:lnTo>
                    <a:pt x="15630" y="100948"/>
                  </a:lnTo>
                  <a:lnTo>
                    <a:pt x="12352" y="97041"/>
                  </a:lnTo>
                  <a:lnTo>
                    <a:pt x="9378" y="92929"/>
                  </a:lnTo>
                  <a:lnTo>
                    <a:pt x="6907" y="88475"/>
                  </a:lnTo>
                  <a:lnTo>
                    <a:pt x="4689" y="84020"/>
                  </a:lnTo>
                  <a:lnTo>
                    <a:pt x="2974" y="79154"/>
                  </a:lnTo>
                  <a:lnTo>
                    <a:pt x="1563" y="74288"/>
                  </a:lnTo>
                  <a:lnTo>
                    <a:pt x="655" y="69286"/>
                  </a:lnTo>
                  <a:lnTo>
                    <a:pt x="100" y="64214"/>
                  </a:lnTo>
                  <a:lnTo>
                    <a:pt x="0" y="59211"/>
                  </a:lnTo>
                  <a:lnTo>
                    <a:pt x="453" y="54003"/>
                  </a:lnTo>
                  <a:lnTo>
                    <a:pt x="1210" y="49000"/>
                  </a:lnTo>
                  <a:lnTo>
                    <a:pt x="2420" y="44066"/>
                  </a:lnTo>
                  <a:lnTo>
                    <a:pt x="4033" y="39200"/>
                  </a:lnTo>
                  <a:lnTo>
                    <a:pt x="6000" y="34471"/>
                  </a:lnTo>
                  <a:lnTo>
                    <a:pt x="8420" y="30017"/>
                  </a:lnTo>
                  <a:lnTo>
                    <a:pt x="11243" y="25631"/>
                  </a:lnTo>
                  <a:lnTo>
                    <a:pt x="14420" y="21587"/>
                  </a:lnTo>
                  <a:lnTo>
                    <a:pt x="17899" y="17749"/>
                  </a:lnTo>
                  <a:lnTo>
                    <a:pt x="21630" y="14323"/>
                  </a:lnTo>
                  <a:lnTo>
                    <a:pt x="25663" y="11239"/>
                  </a:lnTo>
                  <a:lnTo>
                    <a:pt x="30000" y="8429"/>
                  </a:lnTo>
                  <a:lnTo>
                    <a:pt x="34487" y="5893"/>
                  </a:lnTo>
                  <a:lnTo>
                    <a:pt x="39176" y="3974"/>
                  </a:lnTo>
                  <a:lnTo>
                    <a:pt x="44067" y="2398"/>
                  </a:lnTo>
                  <a:lnTo>
                    <a:pt x="49008" y="1027"/>
                  </a:lnTo>
                  <a:lnTo>
                    <a:pt x="54000" y="274"/>
                  </a:lnTo>
                  <a:lnTo>
                    <a:pt x="5914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1337" name="Shape 1337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1350" name="Shape 1350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52" name="Shape 1352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1353" name="Shape 1353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4" name="Shape 1354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55" name="Shape 1355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1356" name="Shape 135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8" name="Shape 1358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1359" name="Shape 1359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1" name="Shape 1361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1362" name="Shape 1362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4" name="Shape 1364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1365" name="Shape 1365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1" name="Shape 1371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1378" name="Shape 1378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1381" name="Shape 1381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1384" name="Shape 1384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1387" name="Shape 1387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1390" name="Shape 1390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</a:p>
        </p:txBody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</a:p>
        </p:txBody>
      </p:sp>
      <p:pic>
        <p:nvPicPr>
          <p:cNvPr id="1410" name="Shape 14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955" b="2488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3063" t="4977" r="14152" b="2955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</a:p>
        </p:txBody>
      </p:sp>
      <p:pic>
        <p:nvPicPr>
          <p:cNvPr id="1418" name="Shape 14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</a:t>
            </a:r>
          </a:p>
        </p:txBody>
      </p:sp>
      <p:sp>
        <p:nvSpPr>
          <p:cNvPr id="1424" name="Shape 1424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 is a density-based algorithm.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 = number of points within a specified radius (Eps)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12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point is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point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has more than a specified number of points (MinPts) within Eps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points that are at the interior of a cluster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 point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fewer than MinPts within Eps, but is in the neighborhood of a core point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noise point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point that is not a core point or a border point.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Core, Border, and Noise Points</a:t>
            </a:r>
          </a:p>
        </p:txBody>
      </p:sp>
      <p:pic>
        <p:nvPicPr>
          <p:cNvPr id="1430" name="Shape 1430"/>
          <p:cNvPicPr preferRelativeResize="0"/>
          <p:nvPr/>
        </p:nvPicPr>
        <p:blipFill rotWithShape="1">
          <a:blip r:embed="rId3">
            <a:alphaModFix/>
          </a:blip>
          <a:srcRect b="4109"/>
          <a:stretch/>
        </p:blipFill>
        <p:spPr>
          <a:xfrm>
            <a:off x="762000" y="990600"/>
            <a:ext cx="7290208" cy="525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 Algorithm</a:t>
            </a:r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noise points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clustering on the remaining points</a:t>
            </a:r>
          </a:p>
        </p:txBody>
      </p:sp>
      <p:pic>
        <p:nvPicPr>
          <p:cNvPr id="1437" name="Shape 14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286000"/>
            <a:ext cx="7467600" cy="39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1254125" y="2517775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250"/>
                </a:moveTo>
                <a:lnTo>
                  <a:pt x="108196" y="91875"/>
                </a:lnTo>
                <a:lnTo>
                  <a:pt x="84590" y="114375"/>
                </a:lnTo>
                <a:lnTo>
                  <a:pt x="47213" y="120000"/>
                </a:lnTo>
                <a:lnTo>
                  <a:pt x="17704" y="103125"/>
                </a:lnTo>
                <a:lnTo>
                  <a:pt x="0" y="73125"/>
                </a:lnTo>
                <a:lnTo>
                  <a:pt x="0" y="45000"/>
                </a:lnTo>
                <a:lnTo>
                  <a:pt x="17704" y="16875"/>
                </a:lnTo>
                <a:lnTo>
                  <a:pt x="47213" y="0"/>
                </a:lnTo>
                <a:lnTo>
                  <a:pt x="84590" y="5625"/>
                </a:lnTo>
                <a:lnTo>
                  <a:pt x="108196" y="28125"/>
                </a:lnTo>
                <a:lnTo>
                  <a:pt x="120000" y="5625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54125" y="271621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20000"/>
                </a:lnTo>
                <a:lnTo>
                  <a:pt x="47213" y="120000"/>
                </a:lnTo>
                <a:lnTo>
                  <a:pt x="17704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704" y="17419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51037" y="4711700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89032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2580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0"/>
                </a:lnTo>
                <a:lnTo>
                  <a:pt x="10819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50987" y="26193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14098" y="90491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1037" y="39147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08196" y="90491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20900" y="18256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2258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1612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23225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51087" y="2020887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08196" y="96393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9508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4792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5081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5081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84797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3114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3114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647950" y="2117725"/>
            <a:ext cx="96837" cy="103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769"/>
                </a:moveTo>
                <a:lnTo>
                  <a:pt x="114098" y="90461"/>
                </a:lnTo>
                <a:lnTo>
                  <a:pt x="84590" y="112615"/>
                </a:lnTo>
                <a:lnTo>
                  <a:pt x="55081" y="120000"/>
                </a:lnTo>
                <a:lnTo>
                  <a:pt x="17704" y="101538"/>
                </a:lnTo>
                <a:lnTo>
                  <a:pt x="0" y="73846"/>
                </a:lnTo>
                <a:lnTo>
                  <a:pt x="0" y="46153"/>
                </a:lnTo>
                <a:lnTo>
                  <a:pt x="17704" y="16615"/>
                </a:lnTo>
                <a:lnTo>
                  <a:pt x="55081" y="0"/>
                </a:lnTo>
                <a:lnTo>
                  <a:pt x="84590" y="5538"/>
                </a:lnTo>
                <a:lnTo>
                  <a:pt x="114098" y="29538"/>
                </a:lnTo>
                <a:lnTo>
                  <a:pt x="120000" y="6276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647950" y="172402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20000"/>
                </a:lnTo>
                <a:lnTo>
                  <a:pt x="55081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7704"/>
                </a:lnTo>
                <a:lnTo>
                  <a:pt x="55081" y="0"/>
                </a:lnTo>
                <a:lnTo>
                  <a:pt x="84590" y="5901"/>
                </a:lnTo>
                <a:lnTo>
                  <a:pt x="114098" y="29508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44862" y="4711700"/>
            <a:ext cx="10318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7076" y="89032"/>
                </a:lnTo>
                <a:lnTo>
                  <a:pt x="84923" y="114193"/>
                </a:lnTo>
                <a:lnTo>
                  <a:pt x="51692" y="120000"/>
                </a:lnTo>
                <a:lnTo>
                  <a:pt x="22153" y="102580"/>
                </a:lnTo>
                <a:lnTo>
                  <a:pt x="0" y="77419"/>
                </a:lnTo>
                <a:lnTo>
                  <a:pt x="0" y="42580"/>
                </a:lnTo>
                <a:lnTo>
                  <a:pt x="22153" y="13548"/>
                </a:lnTo>
                <a:lnTo>
                  <a:pt x="51692" y="0"/>
                </a:lnTo>
                <a:lnTo>
                  <a:pt x="84923" y="0"/>
                </a:lnTo>
                <a:lnTo>
                  <a:pt x="10707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50987" y="2220912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23962" y="441007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94838"/>
                </a:lnTo>
                <a:lnTo>
                  <a:pt x="83225" y="120000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9354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254125" y="500856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20850" y="19907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4193"/>
                </a:lnTo>
                <a:lnTo>
                  <a:pt x="48387" y="120000"/>
                </a:lnTo>
                <a:lnTo>
                  <a:pt x="1935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9354" y="13548"/>
                </a:lnTo>
                <a:lnTo>
                  <a:pt x="48387" y="0"/>
                </a:lnTo>
                <a:lnTo>
                  <a:pt x="83225" y="7741"/>
                </a:lnTo>
                <a:lnTo>
                  <a:pt x="108387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29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4400" y="1295400"/>
              <a:ext cx="3356598" cy="4561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Shape 230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Core, Border and Noise Points</a:t>
            </a:r>
          </a:p>
        </p:txBody>
      </p:sp>
      <p:pic>
        <p:nvPicPr>
          <p:cNvPr id="1443" name="Shape 14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600"/>
            <a:ext cx="4856446" cy="3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Shape 1444"/>
          <p:cNvSpPr txBox="1"/>
          <p:nvPr/>
        </p:nvSpPr>
        <p:spPr>
          <a:xfrm>
            <a:off x="990600" y="5029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1445" name="Shape 1445"/>
          <p:cNvSpPr txBox="1"/>
          <p:nvPr/>
        </p:nvSpPr>
        <p:spPr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types: </a:t>
            </a:r>
            <a:r>
              <a:rPr lang="en-US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</a:p>
        </p:txBody>
      </p:sp>
      <p:pic>
        <p:nvPicPr>
          <p:cNvPr id="1446" name="Shape 14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447800"/>
            <a:ext cx="4856446" cy="3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Shape 1447"/>
          <p:cNvSpPr txBox="1"/>
          <p:nvPr/>
        </p:nvSpPr>
        <p:spPr>
          <a:xfrm>
            <a:off x="2743200" y="5943600"/>
            <a:ext cx="3276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= 10, MinPts = 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DBSCAN Works Well</a:t>
            </a:r>
          </a:p>
        </p:txBody>
      </p:sp>
      <p:pic>
        <p:nvPicPr>
          <p:cNvPr id="1453" name="Shape 14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1087"/>
            <a:ext cx="4856446" cy="3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Shape 1454"/>
          <p:cNvSpPr txBox="1"/>
          <p:nvPr/>
        </p:nvSpPr>
        <p:spPr>
          <a:xfrm>
            <a:off x="990600" y="4433887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455" name="Shape 1455"/>
          <p:cNvGrpSpPr/>
          <p:nvPr/>
        </p:nvGrpSpPr>
        <p:grpSpPr>
          <a:xfrm>
            <a:off x="4271962" y="1004887"/>
            <a:ext cx="4856446" cy="3871912"/>
            <a:chOff x="4271962" y="1004887"/>
            <a:chExt cx="4856446" cy="3871912"/>
          </a:xfrm>
        </p:grpSpPr>
        <p:pic>
          <p:nvPicPr>
            <p:cNvPr id="1456" name="Shape 14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71962" y="1004887"/>
              <a:ext cx="4856446" cy="3652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7" name="Shape 1457"/>
            <p:cNvSpPr txBox="1"/>
            <p:nvPr/>
          </p:nvSpPr>
          <p:spPr>
            <a:xfrm>
              <a:off x="5257800" y="4510087"/>
              <a:ext cx="2514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Clusters</a:t>
              </a:r>
            </a:p>
          </p:txBody>
        </p:sp>
      </p:grpSp>
      <p:sp>
        <p:nvSpPr>
          <p:cNvPr id="1458" name="Shape 1458"/>
          <p:cNvSpPr txBox="1"/>
          <p:nvPr/>
        </p:nvSpPr>
        <p:spPr>
          <a:xfrm>
            <a:off x="609600" y="5392737"/>
            <a:ext cx="66294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Resistant to Noise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clusters of different shapes and sizes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DBSCAN Does NOT Work Well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1066800" y="3886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1465" name="Shape 1465"/>
          <p:cNvSpPr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6" name="Shape 1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3041777" cy="23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Shape 1467"/>
          <p:cNvSpPr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8" name="Shape 14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066800"/>
            <a:ext cx="3361810" cy="228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Shape 1469"/>
          <p:cNvSpPr txBox="1"/>
          <p:nvPr/>
        </p:nvSpPr>
        <p:spPr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(MinPts=4, Eps=9.75).</a:t>
            </a:r>
            <a:r>
              <a:rPr lang="en-US" sz="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70" name="Shape 1470"/>
          <p:cNvSpPr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1" name="Shape 14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0" y="3733800"/>
            <a:ext cx="3361810" cy="227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Shape 1472"/>
          <p:cNvSpPr txBox="1"/>
          <p:nvPr/>
        </p:nvSpPr>
        <p:spPr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(MinPts=4, Eps=9.92)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609600" y="5392737"/>
            <a:ext cx="35052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Varying densities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High-dimensional data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Determining EPS and MinPts</a:t>
            </a:r>
          </a:p>
        </p:txBody>
      </p:sp>
      <p:sp>
        <p:nvSpPr>
          <p:cNvPr id="1479" name="Shape 1479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is that for points in a cluster, their k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neighbors are at roughly the same distance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points have the k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 at farther distance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plot sorted distance of every point to its k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</a:t>
            </a:r>
          </a:p>
        </p:txBody>
      </p:sp>
      <p:pic>
        <p:nvPicPr>
          <p:cNvPr id="1480" name="Shape 14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505200"/>
            <a:ext cx="3644313" cy="274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Validity </a:t>
            </a:r>
          </a:p>
        </p:txBody>
      </p:sp>
      <p:sp>
        <p:nvSpPr>
          <p:cNvPr id="1486" name="Shape 1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supervised classification we have a variety of measures to evaluate how good our model is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precision, recall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cluster analysis, the analogous question is how to evaluate the “goodness” of the resulting clusters?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“clusters are in the eye of the beholder”! 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why do we want to evaluate them?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finding patterns in noise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clustering algorithms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two sets of clusters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two clusters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Clusters found in Random Data</a:t>
            </a:r>
          </a:p>
        </p:txBody>
      </p:sp>
      <p:pic>
        <p:nvPicPr>
          <p:cNvPr id="1492" name="Shape 1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3613479" cy="272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Shape 1493"/>
          <p:cNvSpPr txBox="1"/>
          <p:nvPr/>
        </p:nvSpPr>
        <p:spPr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Points</a:t>
            </a:r>
          </a:p>
        </p:txBody>
      </p:sp>
      <p:grpSp>
        <p:nvGrpSpPr>
          <p:cNvPr id="1494" name="Shape 1494"/>
          <p:cNvGrpSpPr/>
          <p:nvPr/>
        </p:nvGrpSpPr>
        <p:grpSpPr>
          <a:xfrm>
            <a:off x="152400" y="3657600"/>
            <a:ext cx="4078541" cy="2731953"/>
            <a:chOff x="152400" y="3657600"/>
            <a:chExt cx="4078541" cy="2731953"/>
          </a:xfrm>
        </p:grpSpPr>
        <p:pic>
          <p:nvPicPr>
            <p:cNvPr id="1495" name="Shape 14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" y="3657600"/>
              <a:ext cx="3621341" cy="273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6" name="Shape 1496"/>
            <p:cNvSpPr txBox="1"/>
            <p:nvPr/>
          </p:nvSpPr>
          <p:spPr>
            <a:xfrm>
              <a:off x="152400" y="4191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K-means</a:t>
              </a:r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4116387" y="990600"/>
            <a:ext cx="4341813" cy="2731953"/>
            <a:chOff x="4116387" y="990600"/>
            <a:chExt cx="4341813" cy="2731953"/>
          </a:xfrm>
        </p:grpSpPr>
        <p:pic>
          <p:nvPicPr>
            <p:cNvPr id="1498" name="Shape 149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16387" y="990600"/>
              <a:ext cx="3621341" cy="273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9" name="Shape 1499"/>
            <p:cNvSpPr txBox="1"/>
            <p:nvPr/>
          </p:nvSpPr>
          <p:spPr>
            <a:xfrm>
              <a:off x="7467600" y="1905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DBSCAN</a:t>
              </a:r>
            </a:p>
          </p:txBody>
        </p:sp>
      </p:grpSp>
      <p:grpSp>
        <p:nvGrpSpPr>
          <p:cNvPr id="1500" name="Shape 1500"/>
          <p:cNvGrpSpPr/>
          <p:nvPr/>
        </p:nvGrpSpPr>
        <p:grpSpPr>
          <a:xfrm>
            <a:off x="4116387" y="3657600"/>
            <a:ext cx="4646613" cy="2731953"/>
            <a:chOff x="4116387" y="3657600"/>
            <a:chExt cx="4646613" cy="2731953"/>
          </a:xfrm>
        </p:grpSpPr>
        <p:pic>
          <p:nvPicPr>
            <p:cNvPr id="1501" name="Shape 150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16387" y="3657600"/>
              <a:ext cx="3621341" cy="273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2" name="Shape 1502"/>
            <p:cNvSpPr txBox="1"/>
            <p:nvPr/>
          </p:nvSpPr>
          <p:spPr>
            <a:xfrm>
              <a:off x="7620000" y="4191000"/>
              <a:ext cx="1143000" cy="517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 Link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</a:t>
            </a:r>
            <a:r>
              <a:rPr lang="en-US" sz="2000" b="0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 tendency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set of data, i.e., distinguishing whether non-random structure actually exists in the data.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the results of a cluster analysis to externally known results, e.g., to externally given class labels.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how well the results of a cluster analysis fit the data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reference to external information.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Use only the data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the results of two different sets of cluster analyses to determine which is better.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 ‘correct’ number of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2, 3, and 4, we can further distinguish whether we want to evaluate the entire clustering or just individual clusters.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Aspects of Cluster Validation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measures that are applied to judge various aspects of cluster validity, are classified into the following three types.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 Index: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measure the extent to which cluster labels match externally supplied class labels.</a:t>
            </a:r>
          </a:p>
          <a:p>
            <a:pPr marL="914400" marR="0" lvl="2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Internal Index: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Used to measure the goodness of a clustering structure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respect to external information. </a:t>
            </a:r>
          </a:p>
          <a:p>
            <a:pPr marL="914400" marR="0" lvl="2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Squared Error (SSE)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 Index: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compare two different clusterings or clusters. </a:t>
            </a:r>
          </a:p>
          <a:p>
            <a:pPr marL="914400" marR="0" lvl="2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an external or internal index is used for this function, e.g., SSE or entropy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these are referred to as </a:t>
            </a: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sometimes criterion is the general strategy and index is the numerical measure that implements the criterion.</a:t>
            </a:r>
          </a:p>
        </p:txBody>
      </p:sp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 of Cluster Validity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matrices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“Incidence” Matrix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row and one column for each data point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entry is 1 if the associated pair of points belong to the same cluster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entry is 0 if the associated pair of points belongs to different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correlation between the two matrices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matrices are symmetric, only the correlation between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n(n-1) / 2 entries needs to be calculated.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correlation indicates that points that belong to the same cluster are close to each other.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good measure for some density or contiguity based clusters.</a:t>
            </a:r>
          </a:p>
        </p:txBody>
      </p:sp>
      <p:sp>
        <p:nvSpPr>
          <p:cNvPr id="1520" name="Shape 15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Measuring Cluster Validity Via Correlation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Measuring Cluster Validity Via Correlation</a:t>
            </a:r>
          </a:p>
        </p:txBody>
      </p:sp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of incidence and proximity matrices for the K-means clusterings of the following two data sets.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7" name="Shape 15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" y="2667000"/>
            <a:ext cx="3621341" cy="273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Shape 15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8787" y="2667000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Shape 1529"/>
          <p:cNvSpPr txBox="1"/>
          <p:nvPr/>
        </p:nvSpPr>
        <p:spPr>
          <a:xfrm>
            <a:off x="1373187" y="58674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-0.9235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5030787" y="58674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-0.5810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962400"/>
            <a:ext cx="2743182" cy="195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1447800"/>
            <a:ext cx="2738577" cy="1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00675" y="1066800"/>
            <a:ext cx="1770518" cy="226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0675" y="3657600"/>
            <a:ext cx="1905529" cy="226848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914400" y="32004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14400" y="5791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Non-traditional Hierarchical Clustering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800600" y="57912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Non-traditional Dendrogram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00600" y="32004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the similarity matrix with respect to cluster labels and inspect visually.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Shape 153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pic>
        <p:nvPicPr>
          <p:cNvPr id="1537" name="Shape 1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4412"/>
            <a:ext cx="4228305" cy="318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Shape 15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208212"/>
            <a:ext cx="4228305" cy="318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sp>
        <p:nvSpPr>
          <p:cNvPr id="1544" name="Shape 15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Shape 1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087562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Shape 1546"/>
          <p:cNvSpPr txBox="1"/>
          <p:nvPr/>
        </p:nvSpPr>
        <p:spPr>
          <a:xfrm>
            <a:off x="3429000" y="52879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</a:t>
            </a:r>
          </a:p>
        </p:txBody>
      </p:sp>
      <p:pic>
        <p:nvPicPr>
          <p:cNvPr id="1547" name="Shape 15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087562"/>
            <a:ext cx="3621341" cy="273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Shape 15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" y="2011362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Shape 155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Shape 1555"/>
          <p:cNvSpPr txBox="1"/>
          <p:nvPr/>
        </p:nvSpPr>
        <p:spPr>
          <a:xfrm>
            <a:off x="3505200" y="52117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</a:p>
        </p:txBody>
      </p:sp>
      <p:pic>
        <p:nvPicPr>
          <p:cNvPr id="1556" name="Shape 15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587" y="2006600"/>
            <a:ext cx="3621341" cy="273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sp>
        <p:nvSpPr>
          <p:cNvPr id="1562" name="Shape 156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3" name="Shape 1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3587" y="2082800"/>
            <a:ext cx="3621341" cy="273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Shape 15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87" y="2082800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Shape 1565"/>
          <p:cNvSpPr txBox="1"/>
          <p:nvPr/>
        </p:nvSpPr>
        <p:spPr>
          <a:xfrm>
            <a:off x="3505200" y="52879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Link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pic>
        <p:nvPicPr>
          <p:cNvPr id="1571" name="Shape 1571"/>
          <p:cNvPicPr preferRelativeResize="0"/>
          <p:nvPr/>
        </p:nvPicPr>
        <p:blipFill rotWithShape="1">
          <a:blip r:embed="rId3">
            <a:alphaModFix/>
          </a:blip>
          <a:srcRect l="14105" t="18518" r="12796" b="20370"/>
          <a:stretch/>
        </p:blipFill>
        <p:spPr>
          <a:xfrm>
            <a:off x="228600" y="1905000"/>
            <a:ext cx="4783558" cy="276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Shape 1572"/>
          <p:cNvSpPr txBox="1"/>
          <p:nvPr/>
        </p:nvSpPr>
        <p:spPr>
          <a:xfrm>
            <a:off x="3429000" y="4876800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</a:t>
            </a:r>
          </a:p>
        </p:txBody>
      </p:sp>
      <p:pic>
        <p:nvPicPr>
          <p:cNvPr id="1573" name="Shape 1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600200"/>
            <a:ext cx="4218870" cy="31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more complicated figures aren’t well separated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Index:  Used to measure the goodness of a clustering structure without respect to external information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 is good for comparing two clusterings or two clusters (average SSE).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be used to estimate the number of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Shape 15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SSE</a:t>
            </a:r>
          </a:p>
        </p:txBody>
      </p:sp>
      <p:pic>
        <p:nvPicPr>
          <p:cNvPr id="1580" name="Shape 1580"/>
          <p:cNvPicPr preferRelativeResize="0"/>
          <p:nvPr/>
        </p:nvPicPr>
        <p:blipFill rotWithShape="1">
          <a:blip r:embed="rId3">
            <a:alphaModFix/>
          </a:blip>
          <a:srcRect t="5555"/>
          <a:stretch/>
        </p:blipFill>
        <p:spPr>
          <a:xfrm>
            <a:off x="5030787" y="3810000"/>
            <a:ext cx="3652569" cy="258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Shape 1581"/>
          <p:cNvPicPr preferRelativeResize="0"/>
          <p:nvPr/>
        </p:nvPicPr>
        <p:blipFill rotWithShape="1">
          <a:blip r:embed="rId4">
            <a:alphaModFix/>
          </a:blip>
          <a:srcRect t="5554" b="5555"/>
          <a:stretch/>
        </p:blipFill>
        <p:spPr>
          <a:xfrm>
            <a:off x="762000" y="3886200"/>
            <a:ext cx="3654550" cy="2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SSE</a:t>
            </a:r>
          </a:p>
        </p:txBody>
      </p:sp>
      <p:sp>
        <p:nvSpPr>
          <p:cNvPr id="1587" name="Shape 158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 curve for a more complicated data set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8" name="Shape 1588"/>
          <p:cNvPicPr preferRelativeResize="0"/>
          <p:nvPr/>
        </p:nvPicPr>
        <p:blipFill rotWithShape="1">
          <a:blip r:embed="rId3">
            <a:alphaModFix/>
          </a:blip>
          <a:srcRect l="14105" t="18518" r="12796" b="20370"/>
          <a:stretch/>
        </p:blipFill>
        <p:spPr>
          <a:xfrm>
            <a:off x="533400" y="2528887"/>
            <a:ext cx="4327981" cy="25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Shape 1589"/>
          <p:cNvSpPr txBox="1"/>
          <p:nvPr/>
        </p:nvSpPr>
        <p:spPr>
          <a:xfrm>
            <a:off x="4495800" y="5424487"/>
            <a:ext cx="4267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 of clusters found using K-means</a:t>
            </a:r>
          </a:p>
        </p:txBody>
      </p:sp>
      <p:pic>
        <p:nvPicPr>
          <p:cNvPr id="1590" name="Shape 15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147887"/>
            <a:ext cx="4245632" cy="319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 framework to interpret any measure.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our measure of evaluation has the value, 10, is that good, fair, or poor?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 provide a framework for cluster validity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more “atypical” a clustering result is, the more likely it represents valid structure in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compare the values of an index that result from random data or clusterings to those of a clustering result.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value of the index is unlikely, then the cluster results are valid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approaches are more complicated and harder to understand.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comparing the results of two different sets of cluster analyses, a framework is less necessary.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there is the question of whether the difference between two index values is significant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Shape 15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Framework for Cluster Validity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SSE of 0.005 against three clusters in random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 shows SSE of three clusters in 500 sets of random data points of size 100 distributed over the range 0.2 – 0.8 for x and y values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Shape 16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 Framework for SSE</a:t>
            </a:r>
          </a:p>
        </p:txBody>
      </p:sp>
      <p:grpSp>
        <p:nvGrpSpPr>
          <p:cNvPr id="1603" name="Shape 1603"/>
          <p:cNvGrpSpPr/>
          <p:nvPr/>
        </p:nvGrpSpPr>
        <p:grpSpPr>
          <a:xfrm>
            <a:off x="457200" y="3200400"/>
            <a:ext cx="7830208" cy="3123946"/>
            <a:chOff x="457200" y="2362200"/>
            <a:chExt cx="7830208" cy="3123946"/>
          </a:xfrm>
        </p:grpSpPr>
        <p:pic>
          <p:nvPicPr>
            <p:cNvPr id="1604" name="Shape 1604"/>
            <p:cNvPicPr preferRelativeResize="0"/>
            <p:nvPr/>
          </p:nvPicPr>
          <p:blipFill rotWithShape="1">
            <a:blip r:embed="rId3">
              <a:alphaModFix/>
            </a:blip>
            <a:srcRect t="4809"/>
            <a:stretch/>
          </p:blipFill>
          <p:spPr>
            <a:xfrm>
              <a:off x="4037012" y="2438400"/>
              <a:ext cx="4250396" cy="3047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5" name="Shape 1605"/>
            <p:cNvPicPr preferRelativeResize="0"/>
            <p:nvPr/>
          </p:nvPicPr>
          <p:blipFill rotWithShape="1">
            <a:blip r:embed="rId4">
              <a:alphaModFix/>
            </a:blip>
            <a:srcRect l="10710" t="4759"/>
            <a:stretch/>
          </p:blipFill>
          <p:spPr>
            <a:xfrm>
              <a:off x="457200" y="2362200"/>
              <a:ext cx="3796309" cy="3047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6" name="Shape 1606"/>
            <p:cNvSpPr/>
            <p:nvPr/>
          </p:nvSpPr>
          <p:spPr>
            <a:xfrm>
              <a:off x="1447800" y="2971800"/>
              <a:ext cx="1524000" cy="1524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of incidence and proximity matrices for the K-means clusterings of the following two data sets.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Shape 161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 Framework for Correlation</a:t>
            </a:r>
          </a:p>
        </p:txBody>
      </p:sp>
      <p:pic>
        <p:nvPicPr>
          <p:cNvPr id="1613" name="Shape 16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5908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Shape 16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2592387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Shape 1615"/>
          <p:cNvSpPr txBox="1"/>
          <p:nvPr/>
        </p:nvSpPr>
        <p:spPr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-0.9235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-0.5810</a:t>
            </a:r>
          </a:p>
        </p:txBody>
      </p:sp>
      <p:pic>
        <p:nvPicPr>
          <p:cNvPr id="1617" name="Shape 16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2133600"/>
            <a:ext cx="3644313" cy="274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4062</Words>
  <Application>Microsoft Macintosh PowerPoint</Application>
  <PresentationFormat>On-screen Show (4:3)</PresentationFormat>
  <Paragraphs>851</Paragraphs>
  <Slides>105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Tahoma</vt:lpstr>
      <vt:lpstr>Noto Sans Symbols</vt:lpstr>
      <vt:lpstr>Times New Roman</vt:lpstr>
      <vt:lpstr>Arial</vt:lpstr>
      <vt:lpstr>LC.BRev.FY97</vt:lpstr>
      <vt:lpstr>Data Mining Cluster Analysis: Basic Concepts  and Algorithms</vt:lpstr>
      <vt:lpstr>What is Cluster Analysis?</vt:lpstr>
      <vt:lpstr>Applications of Cluster Analysis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1</cp:revision>
  <dcterms:modified xsi:type="dcterms:W3CDTF">2017-10-10T17:56:02Z</dcterms:modified>
</cp:coreProperties>
</file>