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6" r:id="rId2"/>
    <p:sldId id="337" r:id="rId3"/>
    <p:sldId id="341" r:id="rId4"/>
    <p:sldId id="343" r:id="rId5"/>
    <p:sldId id="344" r:id="rId6"/>
    <p:sldId id="347" r:id="rId7"/>
    <p:sldId id="350" r:id="rId8"/>
    <p:sldId id="348" r:id="rId9"/>
    <p:sldId id="349" r:id="rId10"/>
    <p:sldId id="346" r:id="rId11"/>
    <p:sldId id="352" r:id="rId12"/>
    <p:sldId id="324" r:id="rId13"/>
    <p:sldId id="378" r:id="rId14"/>
    <p:sldId id="333" r:id="rId15"/>
    <p:sldId id="389" r:id="rId16"/>
    <p:sldId id="357" r:id="rId17"/>
    <p:sldId id="358" r:id="rId18"/>
    <p:sldId id="359" r:id="rId19"/>
    <p:sldId id="356" r:id="rId20"/>
    <p:sldId id="381" r:id="rId21"/>
    <p:sldId id="382" r:id="rId22"/>
    <p:sldId id="383" r:id="rId23"/>
    <p:sldId id="384" r:id="rId24"/>
    <p:sldId id="373" r:id="rId25"/>
    <p:sldId id="374" r:id="rId26"/>
    <p:sldId id="335" r:id="rId27"/>
    <p:sldId id="360" r:id="rId28"/>
    <p:sldId id="375" r:id="rId29"/>
    <p:sldId id="376" r:id="rId30"/>
    <p:sldId id="377" r:id="rId31"/>
    <p:sldId id="387" r:id="rId32"/>
    <p:sldId id="3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ngjingsai" initials="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87037" autoAdjust="0"/>
  </p:normalViewPr>
  <p:slideViewPr>
    <p:cSldViewPr snapToGrid="0">
      <p:cViewPr varScale="1">
        <p:scale>
          <a:sx n="97" d="100"/>
          <a:sy n="97" d="100"/>
        </p:scale>
        <p:origin x="656" y="184"/>
      </p:cViewPr>
      <p:guideLst/>
    </p:cSldViewPr>
  </p:slideViewPr>
  <p:outlineViewPr>
    <p:cViewPr>
      <p:scale>
        <a:sx n="33" d="100"/>
        <a:sy n="33" d="100"/>
      </p:scale>
      <p:origin x="0" y="-93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15654-5160-4039-9C8C-400D828AEB31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B5648-4163-4BDA-8062-FDF3E834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http://cacm.acm.org/blogs/blog-cacm/169199-data-science-workflow-overview-and-challenges/fulltext</a:t>
            </a:r>
          </a:p>
          <a:p>
            <a:r>
              <a:rPr lang="en-US" dirty="0" smtClean="0"/>
              <a:t>https://www.lynda.com/Big-Data-tutorials/Pipeline/420305/505106-4.htmlChart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5648-4163-4BDA-8062-FDF3E8342D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10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http://cds.nyu.edu/wp-content/uploads/2014/04/bertini_datascience_showcase_May12_2014.pdf</a:t>
            </a:r>
          </a:p>
          <a:p>
            <a:r>
              <a:rPr lang="en-US" dirty="0" smtClean="0"/>
              <a:t>Lynda: importance of visualization.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5648-4163-4BDA-8062-FDF3E8342D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4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http://www.datasciencecentral.com/profiles/blogs/bubu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5648-4163-4BDA-8062-FDF3E8342D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12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5648-4163-4BDA-8062-FDF3E8342D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36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</a:t>
            </a:r>
            <a:r>
              <a:rPr lang="en-US" baseline="0" dirty="0" smtClean="0"/>
              <a:t>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5648-4163-4BDA-8062-FDF3E8342D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7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http://cacm.acm.org/blogs/blog-cacm/169199-data-science-workflow-overview-and-challenges/fulltext</a:t>
            </a:r>
          </a:p>
          <a:p>
            <a:r>
              <a:rPr lang="en-US" dirty="0" smtClean="0"/>
              <a:t>https://www.lynda.com/Big-Data-tutorials/Pipeline/420305/505106-4.html</a:t>
            </a:r>
          </a:p>
          <a:p>
            <a:r>
              <a:rPr lang="en-US" dirty="0" smtClean="0"/>
              <a:t>https://www.siteground.com/kb/what_is_data_scraping_and_how_can_i_stop_it/  https://www.promptcloud.com/data-scraping-vs-data-crawling/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5648-4163-4BDA-8062-FDF3E8342D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34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5648-4163-4BDA-8062-FDF3E8342D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0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5648-4163-4BDA-8062-FDF3E8342D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42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5648-4163-4BDA-8062-FDF3E8342D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37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5648-4163-4BDA-8062-FDF3E8342D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1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5648-4163-4BDA-8062-FDF3E8342D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67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5648-4163-4BDA-8062-FDF3E8342D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42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5648-4163-4BDA-8062-FDF3E8342D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1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BFD-3B71-4866-AE9D-4890E17DCAF0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5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BFD-3B71-4866-AE9D-4890E17DCAF0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0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BFD-3B71-4866-AE9D-4890E17DCAF0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7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BFD-3B71-4866-AE9D-4890E17DCAF0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BFD-3B71-4866-AE9D-4890E17DCAF0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0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BFD-3B71-4866-AE9D-4890E17DCAF0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BFD-3B71-4866-AE9D-4890E17DCAF0}" type="datetimeFigureOut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5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BFD-3B71-4866-AE9D-4890E17DCAF0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0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BFD-3B71-4866-AE9D-4890E17DCAF0}" type="datetimeFigureOut">
              <a:rPr lang="en-US" smtClean="0"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9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BFD-3B71-4866-AE9D-4890E17DCAF0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0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BFD-3B71-4866-AE9D-4890E17DCAF0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3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1BFD-3B71-4866-AE9D-4890E17DCAF0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5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710" y="1878854"/>
            <a:ext cx="6137787" cy="2943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Part 1. Data Preparation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Part 2. Model Construction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Part 3. Presentation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1.3</a:t>
            </a:r>
            <a:r>
              <a:rPr lang="en-US" sz="4400" dirty="0"/>
              <a:t>. Pipeline</a:t>
            </a:r>
          </a:p>
        </p:txBody>
      </p:sp>
    </p:spTree>
    <p:extLst>
      <p:ext uri="{BB962C8B-B14F-4D97-AF65-F5344CB8AC3E}">
        <p14:creationId xmlns:p14="http://schemas.microsoft.com/office/powerpoint/2010/main" val="407379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145"/>
            <a:ext cx="4235245" cy="5052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Part 3. Presentation </a:t>
            </a:r>
          </a:p>
          <a:p>
            <a:pPr marL="0" indent="0">
              <a:buNone/>
            </a:pPr>
            <a:r>
              <a:rPr lang="en-US" dirty="0" smtClean="0"/>
              <a:t>8. </a:t>
            </a:r>
            <a:r>
              <a:rPr lang="en-US" dirty="0" smtClean="0">
                <a:solidFill>
                  <a:srgbClr val="FF0000"/>
                </a:solidFill>
              </a:rPr>
              <a:t>Visualization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8995545" y="6492875"/>
            <a:ext cx="3028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https://bl.ocks.org/mbostock/4060606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44" y="587463"/>
            <a:ext cx="7822649" cy="47809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15898" y="5699811"/>
            <a:ext cx="5187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nemployment </a:t>
            </a:r>
            <a:r>
              <a:rPr lang="en-US" sz="2400" dirty="0"/>
              <a:t>rates as of August, 2016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1.3</a:t>
            </a:r>
            <a:r>
              <a:rPr lang="en-US" sz="4400" dirty="0"/>
              <a:t>. Pipeline</a:t>
            </a:r>
          </a:p>
        </p:txBody>
      </p:sp>
    </p:spTree>
    <p:extLst>
      <p:ext uri="{BB962C8B-B14F-4D97-AF65-F5344CB8AC3E}">
        <p14:creationId xmlns:p14="http://schemas.microsoft.com/office/powerpoint/2010/main" val="270786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340941" y="851138"/>
            <a:ext cx="2059860" cy="5195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38865" y="1690688"/>
            <a:ext cx="1991032" cy="4182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04335" y="2035277"/>
            <a:ext cx="1415846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 Collection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04335" y="3394587"/>
            <a:ext cx="1415846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 Storage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80154" y="938520"/>
            <a:ext cx="1415846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4, Feature Engineering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92443" y="5035525"/>
            <a:ext cx="1415846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r>
              <a:rPr lang="en-US" dirty="0" smtClean="0"/>
              <a:t>, Model Evaluation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92443" y="3635452"/>
            <a:ext cx="1415846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r>
              <a:rPr lang="en-US" dirty="0" smtClean="0"/>
              <a:t>, Model Validation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80154" y="2210798"/>
            <a:ext cx="1415846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r>
              <a:rPr lang="en-US" dirty="0" smtClean="0"/>
              <a:t>, Model Selection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04335" y="4739148"/>
            <a:ext cx="1415846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3, Cleaning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61454" y="3405624"/>
            <a:ext cx="1415846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8, Visualization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156721" y="3394587"/>
            <a:ext cx="1415846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20701" y="6196066"/>
            <a:ext cx="1827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Preparation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74764" y="6196066"/>
            <a:ext cx="205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Construction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93857" y="6196066"/>
            <a:ext cx="137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156721" y="6196066"/>
            <a:ext cx="13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77381" y="3770671"/>
            <a:ext cx="8554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38451" y="3770671"/>
            <a:ext cx="8554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053997" y="3781708"/>
            <a:ext cx="8554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1.3</a:t>
            </a:r>
            <a:r>
              <a:rPr lang="en-US" sz="4400" dirty="0"/>
              <a:t>. Pipeline</a:t>
            </a:r>
          </a:p>
        </p:txBody>
      </p:sp>
    </p:spTree>
    <p:extLst>
      <p:ext uri="{BB962C8B-B14F-4D97-AF65-F5344CB8AC3E}">
        <p14:creationId xmlns:p14="http://schemas.microsoft.com/office/powerpoint/2010/main" val="3066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217572"/>
              </p:ext>
            </p:extLst>
          </p:nvPr>
        </p:nvGraphicFramePr>
        <p:xfrm>
          <a:off x="1782507" y="1117871"/>
          <a:ext cx="8718345" cy="4604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037"/>
                <a:gridCol w="6907308"/>
              </a:tblGrid>
              <a:tr h="657786">
                <a:tc>
                  <a:txBody>
                    <a:bodyPr/>
                    <a:lstStyle/>
                    <a:p>
                      <a:r>
                        <a:rPr lang="en-US" dirty="0" smtClean="0"/>
                        <a:t>Package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577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NumPy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N-dimensional</a:t>
                      </a:r>
                      <a:r>
                        <a:rPr lang="en-US" baseline="0" dirty="0" smtClean="0"/>
                        <a:t> Array</a:t>
                      </a:r>
                      <a:r>
                        <a:rPr lang="en-US" dirty="0" smtClean="0"/>
                        <a:t> Operation,</a:t>
                      </a:r>
                      <a:r>
                        <a:rPr lang="en-US" baseline="0" dirty="0" smtClean="0"/>
                        <a:t> etc. </a:t>
                      </a:r>
                      <a:endParaRPr lang="en-US" dirty="0"/>
                    </a:p>
                  </a:txBody>
                  <a:tcPr anchor="ctr"/>
                </a:tc>
              </a:tr>
              <a:tr h="6577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SciPy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Scientific Computing:</a:t>
                      </a:r>
                      <a:r>
                        <a:rPr lang="en-US" baseline="0" dirty="0" smtClean="0"/>
                        <a:t> Linear Algebra, Optimization, Statistics, etc. </a:t>
                      </a:r>
                      <a:endParaRPr lang="en-US" dirty="0"/>
                    </a:p>
                  </a:txBody>
                  <a:tcPr anchor="ctr"/>
                </a:tc>
              </a:tr>
              <a:tr h="657786">
                <a:tc>
                  <a:txBody>
                    <a:bodyPr/>
                    <a:lstStyle/>
                    <a:p>
                      <a:r>
                        <a:rPr lang="en-US" dirty="0" smtClean="0"/>
                        <a:t>Pandas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Structure &amp;</a:t>
                      </a:r>
                      <a:r>
                        <a:rPr lang="en-US" baseline="0" dirty="0" smtClean="0"/>
                        <a:t> Analysis (SQL style): Select, Join, Merge, </a:t>
                      </a:r>
                      <a:r>
                        <a:rPr lang="en-US" baseline="0" dirty="0" err="1" smtClean="0"/>
                        <a:t>GroupBy</a:t>
                      </a:r>
                      <a:r>
                        <a:rPr lang="en-US" baseline="0" dirty="0" smtClean="0"/>
                        <a:t>, etc. </a:t>
                      </a:r>
                      <a:endParaRPr lang="en-US" dirty="0"/>
                    </a:p>
                  </a:txBody>
                  <a:tcPr anchor="ctr"/>
                </a:tc>
              </a:tr>
              <a:tr h="6577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Scikit</a:t>
                      </a:r>
                      <a:r>
                        <a:rPr lang="en-US" dirty="0" smtClean="0"/>
                        <a:t>-learn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Learning.</a:t>
                      </a:r>
                      <a:endParaRPr lang="en-US" dirty="0"/>
                    </a:p>
                  </a:txBody>
                  <a:tcPr anchor="ctr"/>
                </a:tc>
              </a:tr>
              <a:tr h="6577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Matplotlib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Plotting.</a:t>
                      </a:r>
                      <a:endParaRPr lang="en-US" dirty="0"/>
                    </a:p>
                  </a:txBody>
                  <a:tcPr anchor="ctr"/>
                </a:tc>
              </a:tr>
              <a:tr h="6577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seaborn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Statistical Data</a:t>
                      </a:r>
                      <a:r>
                        <a:rPr lang="en-US" baseline="0" dirty="0" smtClean="0"/>
                        <a:t> Visualization. 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2.2. Programming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9964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6756" y="2083595"/>
            <a:ext cx="83033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Classification: decision tree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Clustering: </a:t>
            </a:r>
            <a:r>
              <a:rPr lang="en-US" sz="2800" dirty="0" err="1" smtClean="0"/>
              <a:t>kmeans</a:t>
            </a:r>
            <a:r>
              <a:rPr lang="en-US" sz="2800" dirty="0" smtClean="0"/>
              <a:t>, hierarchy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Association Rule: </a:t>
            </a:r>
            <a:r>
              <a:rPr lang="en-US" sz="2800" dirty="0" err="1" smtClean="0"/>
              <a:t>apriori</a:t>
            </a:r>
            <a:r>
              <a:rPr lang="en-US" sz="2800" dirty="0" smtClean="0"/>
              <a:t> principle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Regression: linear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2.3. Machine Learning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9424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690688"/>
                <a:ext cx="830334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 smtClean="0"/>
                  <a:t>Task:  Predict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 smtClean="0"/>
                  <a:t> based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/>
                  <a:t>.</a:t>
                </a:r>
              </a:p>
              <a:p>
                <a:endParaRPr lang="en-US" sz="2800" dirty="0"/>
              </a:p>
              <a:p>
                <a:r>
                  <a:rPr lang="en-US" sz="2800" dirty="0" smtClean="0"/>
                  <a:t>                                 Classification vs Regression 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8303343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542" t="-3947" b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468330"/>
              </p:ext>
            </p:extLst>
          </p:nvPr>
        </p:nvGraphicFramePr>
        <p:xfrm>
          <a:off x="1327356" y="3285882"/>
          <a:ext cx="8701548" cy="2496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625"/>
                <a:gridCol w="3554039"/>
                <a:gridCol w="4011884"/>
              </a:tblGrid>
              <a:tr h="5418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Regression</a:t>
                      </a:r>
                      <a:endParaRPr lang="en-US" dirty="0"/>
                    </a:p>
                  </a:txBody>
                  <a:tcPr anchor="ctr"/>
                </a:tc>
              </a:tr>
              <a:tr h="9772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Qualitative (Categorical) :</a:t>
                      </a:r>
                    </a:p>
                    <a:p>
                      <a:r>
                        <a:rPr lang="en-US" dirty="0" smtClean="0"/>
                        <a:t>Discrete</a:t>
                      </a:r>
                      <a:r>
                        <a:rPr lang="en-US" baseline="0" dirty="0" smtClean="0"/>
                        <a:t> Values 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Quantitative:</a:t>
                      </a:r>
                    </a:p>
                    <a:p>
                      <a:r>
                        <a:rPr lang="en-US" dirty="0" smtClean="0"/>
                        <a:t>Continuous Values. </a:t>
                      </a:r>
                      <a:endParaRPr lang="en-US" dirty="0"/>
                    </a:p>
                  </a:txBody>
                  <a:tcPr anchor="ctr"/>
                </a:tc>
              </a:tr>
              <a:tr h="977271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or No, Colors,</a:t>
                      </a:r>
                      <a:r>
                        <a:rPr lang="en-US" baseline="0" dirty="0" smtClean="0"/>
                        <a:t> Sick or Health….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Prices, Temperature, Income ….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2.3. Machine Learning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10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8704" y="1301717"/>
                <a:ext cx="8303343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 smtClean="0"/>
                  <a:t>Task:  Predict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 smtClean="0"/>
                  <a:t> based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/>
                  <a:t>.</a:t>
                </a:r>
              </a:p>
              <a:p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Tree-Based Methods and Ensemble Methods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SVM (Support Vector Machine) and Kernel Methods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Nearest Neighbors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Logistic Regression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……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04" y="1301717"/>
                <a:ext cx="8303343" cy="3108543"/>
              </a:xfrm>
              <a:prstGeom prst="rect">
                <a:avLst/>
              </a:prstGeom>
              <a:blipFill rotWithShape="0">
                <a:blip r:embed="rId2"/>
                <a:stretch>
                  <a:fillRect l="-1542" t="-1965" b="-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2.3. Machine Learning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68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929"/>
            <a:ext cx="10515600" cy="1325563"/>
          </a:xfrm>
        </p:spPr>
        <p:txBody>
          <a:bodyPr/>
          <a:lstStyle/>
          <a:p>
            <a:r>
              <a:rPr lang="en-US" dirty="0" smtClean="0"/>
              <a:t>Real Application: </a:t>
            </a:r>
            <a:r>
              <a:rPr lang="en-US" i="1" dirty="0"/>
              <a:t>Iris</a:t>
            </a:r>
            <a:r>
              <a:rPr lang="en-US" dirty="0"/>
              <a:t> flower data </a:t>
            </a:r>
            <a:r>
              <a:rPr lang="en-US" dirty="0" smtClean="0"/>
              <a:t>set</a:t>
            </a:r>
            <a:endParaRPr lang="en-US" dirty="0"/>
          </a:p>
        </p:txBody>
      </p:sp>
      <p:pic>
        <p:nvPicPr>
          <p:cNvPr id="3074" name="Picture 2" descr="Image result for Iris flower data 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182" y="2078182"/>
            <a:ext cx="3584073" cy="331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97782" y="6361653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https://www.math.umd.edu/~petersd/666/html/iris_with_labels.jpg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2.3. Machine Learning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7936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602" y="680371"/>
            <a:ext cx="10650794" cy="1714398"/>
          </a:xfrm>
        </p:spPr>
        <p:txBody>
          <a:bodyPr/>
          <a:lstStyle/>
          <a:p>
            <a:r>
              <a:rPr lang="en-US" dirty="0" smtClean="0"/>
              <a:t>Real Application: </a:t>
            </a:r>
            <a:r>
              <a:rPr lang="en-US" i="1" dirty="0"/>
              <a:t>Iris</a:t>
            </a:r>
            <a:r>
              <a:rPr lang="en-US" dirty="0"/>
              <a:t> flower data </a:t>
            </a:r>
            <a:r>
              <a:rPr lang="en-US" dirty="0" smtClean="0"/>
              <a:t>set</a:t>
            </a:r>
            <a:endParaRPr lang="en-US" dirty="0"/>
          </a:p>
        </p:txBody>
      </p:sp>
      <p:pic>
        <p:nvPicPr>
          <p:cNvPr id="4098" name="Picture 2" descr="Image result for Iris flower data 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88" y="2426212"/>
            <a:ext cx="8895423" cy="275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028709" y="6236916"/>
            <a:ext cx="378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https://c.mql5.com/2/3/Figure10_Iris_flower.png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2.3. Machine Learning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2042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950" y="2275463"/>
            <a:ext cx="7903293" cy="44991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0794" cy="1714398"/>
          </a:xfrm>
        </p:spPr>
        <p:txBody>
          <a:bodyPr/>
          <a:lstStyle/>
          <a:p>
            <a:r>
              <a:rPr lang="en-US" dirty="0" smtClean="0"/>
              <a:t>Real Application: </a:t>
            </a:r>
            <a:r>
              <a:rPr lang="en-US" i="1" dirty="0" smtClean="0"/>
              <a:t>Classification Task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0654" y="1690688"/>
            <a:ext cx="2292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150 Samples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2.3. Machine Learning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1589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5574890" y="855405"/>
            <a:ext cx="6113922" cy="5664569"/>
            <a:chOff x="661219" y="630493"/>
            <a:chExt cx="5939400" cy="5889482"/>
          </a:xfrm>
        </p:grpSpPr>
        <p:sp>
          <p:nvSpPr>
            <p:cNvPr id="3" name="Oval 2"/>
            <p:cNvSpPr/>
            <p:nvPr/>
          </p:nvSpPr>
          <p:spPr>
            <a:xfrm>
              <a:off x="2005780" y="630493"/>
              <a:ext cx="1858297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etal-length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61219" y="1816255"/>
              <a:ext cx="1858297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Iris-</a:t>
              </a:r>
              <a:r>
                <a:rPr lang="en-US" dirty="0" err="1" smtClean="0">
                  <a:solidFill>
                    <a:schemeClr val="tx1"/>
                  </a:solidFill>
                </a:rPr>
                <a:t>setosa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166703" y="1816254"/>
              <a:ext cx="1858297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petal-width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590367" y="3206884"/>
              <a:ext cx="1858297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etal-length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63960" y="3206884"/>
              <a:ext cx="1858297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Iris-</a:t>
              </a:r>
              <a:r>
                <a:rPr lang="en-US" altLang="zh-CN" dirty="0" err="1"/>
                <a:t>virginica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742322" y="5895165"/>
              <a:ext cx="1858297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Iris-</a:t>
              </a:r>
              <a:r>
                <a:rPr lang="en-US" altLang="zh-CN" dirty="0" err="1" smtClean="0"/>
                <a:t>virginica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770524" y="5895166"/>
              <a:ext cx="2324970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Iris-versicolor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608513" y="4612262"/>
              <a:ext cx="2062958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sepal-length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61220" y="4612262"/>
              <a:ext cx="2038452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Iris-versicolor</a:t>
              </a:r>
            </a:p>
          </p:txBody>
        </p:sp>
        <p:cxnSp>
          <p:nvCxnSpPr>
            <p:cNvPr id="16" name="Straight Arrow Connector 15"/>
            <p:cNvCxnSpPr>
              <a:stCxn id="3" idx="4"/>
              <a:endCxn id="7" idx="0"/>
            </p:cNvCxnSpPr>
            <p:nvPr/>
          </p:nvCxnSpPr>
          <p:spPr>
            <a:xfrm flipH="1">
              <a:off x="1590368" y="1255302"/>
              <a:ext cx="1344561" cy="5609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9" idx="0"/>
            </p:cNvCxnSpPr>
            <p:nvPr/>
          </p:nvCxnSpPr>
          <p:spPr>
            <a:xfrm flipH="1">
              <a:off x="2519516" y="2471257"/>
              <a:ext cx="1524717" cy="7356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14" idx="0"/>
            </p:cNvCxnSpPr>
            <p:nvPr/>
          </p:nvCxnSpPr>
          <p:spPr>
            <a:xfrm flipH="1">
              <a:off x="1680446" y="3831693"/>
              <a:ext cx="719344" cy="7805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2" idx="0"/>
            </p:cNvCxnSpPr>
            <p:nvPr/>
          </p:nvCxnSpPr>
          <p:spPr>
            <a:xfrm flipH="1">
              <a:off x="2933009" y="5237071"/>
              <a:ext cx="1485900" cy="6580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8" idx="0"/>
            </p:cNvCxnSpPr>
            <p:nvPr/>
          </p:nvCxnSpPr>
          <p:spPr>
            <a:xfrm>
              <a:off x="2930372" y="1262697"/>
              <a:ext cx="1165480" cy="5535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10" idx="0"/>
            </p:cNvCxnSpPr>
            <p:nvPr/>
          </p:nvCxnSpPr>
          <p:spPr>
            <a:xfrm>
              <a:off x="4041417" y="2457467"/>
              <a:ext cx="1051692" cy="7494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13" idx="0"/>
            </p:cNvCxnSpPr>
            <p:nvPr/>
          </p:nvCxnSpPr>
          <p:spPr>
            <a:xfrm>
              <a:off x="2837248" y="3817903"/>
              <a:ext cx="1802744" cy="7943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771128" y="5237071"/>
              <a:ext cx="929148" cy="6580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223127" y="1440028"/>
              <a:ext cx="7649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&lt;=2.6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56256" y="1322502"/>
              <a:ext cx="6367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&gt;</a:t>
              </a:r>
              <a:r>
                <a:rPr lang="en-US" sz="2000" dirty="0" smtClean="0"/>
                <a:t>2.6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49401" y="5406621"/>
              <a:ext cx="89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&lt;=6.05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70522" y="4073035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&lt;=</a:t>
              </a:r>
              <a:r>
                <a:rPr lang="en-US" sz="20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08769" y="2827340"/>
              <a:ext cx="89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&lt;=1.65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4697" y="5366062"/>
              <a:ext cx="766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&gt;6.05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15012" y="3987211"/>
              <a:ext cx="442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&gt;</a:t>
              </a:r>
              <a:r>
                <a:rPr lang="en-US" sz="2000" dirty="0"/>
                <a:t>5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86022" y="2637224"/>
              <a:ext cx="766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&gt;1.65</a:t>
              </a:r>
              <a:endParaRPr lang="en-US" sz="2000" dirty="0"/>
            </a:p>
          </p:txBody>
        </p:sp>
      </p:grp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58441"/>
              </p:ext>
            </p:extLst>
          </p:nvPr>
        </p:nvGraphicFramePr>
        <p:xfrm>
          <a:off x="1090391" y="1849868"/>
          <a:ext cx="2845082" cy="35589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2979"/>
                <a:gridCol w="1342103"/>
              </a:tblGrid>
              <a:tr h="711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 anchor="ctr"/>
                </a:tc>
              </a:tr>
              <a:tr h="711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Sepal Length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 anchor="ctr"/>
                </a:tc>
              </a:tr>
              <a:tr h="711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Sepal</a:t>
                      </a:r>
                      <a:r>
                        <a:rPr lang="en-US" baseline="0" dirty="0" smtClean="0"/>
                        <a:t> Width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 anchor="ctr"/>
                </a:tc>
              </a:tr>
              <a:tr h="711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Petal Length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 anchor="ctr"/>
                </a:tc>
              </a:tr>
              <a:tr h="711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Petal Width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2.3. Machine Learning: Decision Tree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37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145"/>
            <a:ext cx="4087761" cy="2840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Part 1. Data Preparation 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smtClean="0">
                <a:solidFill>
                  <a:srgbClr val="FF0000"/>
                </a:solidFill>
              </a:rPr>
              <a:t>Collect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6" name="Picture 4" descr="Image result for pc fl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996" y="811331"/>
            <a:ext cx="2125386" cy="21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4102727" y="3303639"/>
            <a:ext cx="3256718" cy="3298217"/>
            <a:chOff x="4102727" y="3303639"/>
            <a:chExt cx="3256718" cy="3298217"/>
          </a:xfrm>
        </p:grpSpPr>
        <p:pic>
          <p:nvPicPr>
            <p:cNvPr id="3078" name="Picture 6" descr="Image result for databas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9405" y="4958786"/>
              <a:ext cx="733111" cy="1016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102727" y="6232524"/>
              <a:ext cx="1855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Existing Database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5292516" y="3303639"/>
              <a:ext cx="2066929" cy="13159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277897" y="3303639"/>
            <a:ext cx="1650699" cy="3298217"/>
            <a:chOff x="6277897" y="3303639"/>
            <a:chExt cx="1650699" cy="3298217"/>
          </a:xfrm>
        </p:grpSpPr>
        <p:pic>
          <p:nvPicPr>
            <p:cNvPr id="3080" name="Picture 8" descr="Image result for rest api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7897" y="4958786"/>
              <a:ext cx="1503117" cy="844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Arrow Connector 19"/>
            <p:cNvCxnSpPr/>
            <p:nvPr/>
          </p:nvCxnSpPr>
          <p:spPr>
            <a:xfrm flipV="1">
              <a:off x="6939887" y="3303639"/>
              <a:ext cx="988709" cy="14990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709034" y="6232524"/>
              <a:ext cx="866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API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090208" y="3271945"/>
            <a:ext cx="2255559" cy="3296245"/>
            <a:chOff x="8090208" y="3271945"/>
            <a:chExt cx="2255559" cy="3296245"/>
          </a:xfrm>
        </p:grpSpPr>
        <p:pic>
          <p:nvPicPr>
            <p:cNvPr id="3090" name="Picture 18" descr="Image result for wheel gear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0208" y="4619574"/>
              <a:ext cx="1696244" cy="169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Straight Arrow Connector 21"/>
            <p:cNvCxnSpPr/>
            <p:nvPr/>
          </p:nvCxnSpPr>
          <p:spPr>
            <a:xfrm flipH="1" flipV="1">
              <a:off x="8672052" y="3271945"/>
              <a:ext cx="334764" cy="15289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490146" y="6198858"/>
              <a:ext cx="1855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Scraping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575967" y="3240252"/>
            <a:ext cx="2342345" cy="3332473"/>
            <a:chOff x="9575967" y="3240252"/>
            <a:chExt cx="2342345" cy="3332473"/>
          </a:xfrm>
        </p:grpSpPr>
        <p:pic>
          <p:nvPicPr>
            <p:cNvPr id="3092" name="Picture 20" descr="Image result for beaker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5621" y="4918243"/>
              <a:ext cx="1118646" cy="1056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Straight Arrow Connector 23"/>
            <p:cNvCxnSpPr/>
            <p:nvPr/>
          </p:nvCxnSpPr>
          <p:spPr>
            <a:xfrm flipH="1" flipV="1">
              <a:off x="9575967" y="3240252"/>
              <a:ext cx="1306645" cy="14541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0596457" y="6203393"/>
              <a:ext cx="132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Creating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1.3</a:t>
            </a:r>
            <a:r>
              <a:rPr lang="en-US" sz="4400" dirty="0"/>
              <a:t>. Pipeline</a:t>
            </a:r>
          </a:p>
        </p:txBody>
      </p:sp>
    </p:spTree>
    <p:extLst>
      <p:ext uri="{BB962C8B-B14F-4D97-AF65-F5344CB8AC3E}">
        <p14:creationId xmlns:p14="http://schemas.microsoft.com/office/powerpoint/2010/main" val="289464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5574890" y="855405"/>
            <a:ext cx="6113922" cy="5664569"/>
            <a:chOff x="661219" y="630493"/>
            <a:chExt cx="5939400" cy="5889482"/>
          </a:xfrm>
        </p:grpSpPr>
        <p:sp>
          <p:nvSpPr>
            <p:cNvPr id="3" name="Oval 2"/>
            <p:cNvSpPr/>
            <p:nvPr/>
          </p:nvSpPr>
          <p:spPr>
            <a:xfrm>
              <a:off x="2005780" y="630493"/>
              <a:ext cx="1858297" cy="62480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p</a:t>
              </a:r>
              <a:r>
                <a:rPr lang="en-US" dirty="0" smtClean="0">
                  <a:solidFill>
                    <a:srgbClr val="FF0000"/>
                  </a:solidFill>
                </a:rPr>
                <a:t>etal-length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61219" y="1816255"/>
              <a:ext cx="1858297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Iris-</a:t>
              </a:r>
              <a:r>
                <a:rPr lang="en-US" dirty="0" err="1" smtClean="0">
                  <a:solidFill>
                    <a:schemeClr val="tx1"/>
                  </a:solidFill>
                </a:rPr>
                <a:t>setosa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166703" y="1816254"/>
              <a:ext cx="1858297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petal-width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590367" y="3206884"/>
              <a:ext cx="1858297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etal-length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63960" y="3206884"/>
              <a:ext cx="1858297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Iris-</a:t>
              </a:r>
              <a:r>
                <a:rPr lang="en-US" altLang="zh-CN" dirty="0" err="1"/>
                <a:t>virginica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742322" y="5895165"/>
              <a:ext cx="1858297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Iris-</a:t>
              </a:r>
              <a:r>
                <a:rPr lang="en-US" altLang="zh-CN" dirty="0" err="1" smtClean="0"/>
                <a:t>virginica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770524" y="5895166"/>
              <a:ext cx="2324970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Iris-versicolor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608513" y="4612262"/>
              <a:ext cx="2062958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sepal-length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61220" y="4612262"/>
              <a:ext cx="2038452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Iris-versicolor</a:t>
              </a:r>
            </a:p>
          </p:txBody>
        </p:sp>
        <p:cxnSp>
          <p:nvCxnSpPr>
            <p:cNvPr id="16" name="Straight Arrow Connector 15"/>
            <p:cNvCxnSpPr>
              <a:stCxn id="3" idx="4"/>
              <a:endCxn id="7" idx="0"/>
            </p:cNvCxnSpPr>
            <p:nvPr/>
          </p:nvCxnSpPr>
          <p:spPr>
            <a:xfrm flipH="1">
              <a:off x="1590368" y="1255302"/>
              <a:ext cx="1344561" cy="5609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9" idx="0"/>
            </p:cNvCxnSpPr>
            <p:nvPr/>
          </p:nvCxnSpPr>
          <p:spPr>
            <a:xfrm flipH="1">
              <a:off x="2519516" y="2471257"/>
              <a:ext cx="1524717" cy="7356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14" idx="0"/>
            </p:cNvCxnSpPr>
            <p:nvPr/>
          </p:nvCxnSpPr>
          <p:spPr>
            <a:xfrm flipH="1">
              <a:off x="1680446" y="3831693"/>
              <a:ext cx="719344" cy="7805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2" idx="0"/>
            </p:cNvCxnSpPr>
            <p:nvPr/>
          </p:nvCxnSpPr>
          <p:spPr>
            <a:xfrm flipH="1">
              <a:off x="2933009" y="5237071"/>
              <a:ext cx="1485900" cy="6580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8" idx="0"/>
            </p:cNvCxnSpPr>
            <p:nvPr/>
          </p:nvCxnSpPr>
          <p:spPr>
            <a:xfrm>
              <a:off x="2930372" y="1262697"/>
              <a:ext cx="1165480" cy="5535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10" idx="0"/>
            </p:cNvCxnSpPr>
            <p:nvPr/>
          </p:nvCxnSpPr>
          <p:spPr>
            <a:xfrm>
              <a:off x="4041417" y="2457467"/>
              <a:ext cx="1051692" cy="7494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13" idx="0"/>
            </p:cNvCxnSpPr>
            <p:nvPr/>
          </p:nvCxnSpPr>
          <p:spPr>
            <a:xfrm>
              <a:off x="2837248" y="3817903"/>
              <a:ext cx="1802744" cy="7943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771128" y="5237071"/>
              <a:ext cx="929148" cy="6580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223127" y="1440028"/>
              <a:ext cx="7649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&lt;=2.6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56256" y="1322502"/>
              <a:ext cx="6367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&gt;</a:t>
              </a:r>
              <a:r>
                <a:rPr lang="en-US" sz="2000" dirty="0" smtClean="0"/>
                <a:t>2.6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49401" y="5406621"/>
              <a:ext cx="89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&lt;=6.05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70522" y="4073035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&lt;=</a:t>
              </a:r>
              <a:r>
                <a:rPr lang="en-US" sz="20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08769" y="2827340"/>
              <a:ext cx="89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&lt;=1.65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4697" y="5366062"/>
              <a:ext cx="766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&gt;6.05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15012" y="3987211"/>
              <a:ext cx="442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&gt;</a:t>
              </a:r>
              <a:r>
                <a:rPr lang="en-US" sz="2000" dirty="0"/>
                <a:t>5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86022" y="2637224"/>
              <a:ext cx="766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&gt;1.65</a:t>
              </a:r>
              <a:endParaRPr lang="en-US" sz="2000" dirty="0"/>
            </a:p>
          </p:txBody>
        </p:sp>
      </p:grp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629540"/>
              </p:ext>
            </p:extLst>
          </p:nvPr>
        </p:nvGraphicFramePr>
        <p:xfrm>
          <a:off x="1090391" y="1849868"/>
          <a:ext cx="2845082" cy="35589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2979"/>
                <a:gridCol w="1342103"/>
              </a:tblGrid>
              <a:tr h="711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 anchor="ctr"/>
                </a:tc>
              </a:tr>
              <a:tr h="711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Sepal Length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 anchor="ctr"/>
                </a:tc>
              </a:tr>
              <a:tr h="711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Sepal</a:t>
                      </a:r>
                      <a:r>
                        <a:rPr lang="en-US" baseline="0" dirty="0" smtClean="0"/>
                        <a:t> Width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 anchor="ctr"/>
                </a:tc>
              </a:tr>
              <a:tr h="711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Petal Length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3.5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711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Petal Width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2.3. Machine Learning: Decision Tree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117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5574890" y="855405"/>
            <a:ext cx="6113922" cy="5664569"/>
            <a:chOff x="661219" y="630493"/>
            <a:chExt cx="5939400" cy="5889482"/>
          </a:xfrm>
        </p:grpSpPr>
        <p:sp>
          <p:nvSpPr>
            <p:cNvPr id="3" name="Oval 2"/>
            <p:cNvSpPr/>
            <p:nvPr/>
          </p:nvSpPr>
          <p:spPr>
            <a:xfrm>
              <a:off x="2005780" y="630493"/>
              <a:ext cx="1858297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etal-length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61219" y="1816255"/>
              <a:ext cx="1858297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Iris-</a:t>
              </a:r>
              <a:r>
                <a:rPr lang="en-US" dirty="0" err="1" smtClean="0">
                  <a:solidFill>
                    <a:schemeClr val="tx1"/>
                  </a:solidFill>
                </a:rPr>
                <a:t>setosa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166703" y="1816254"/>
              <a:ext cx="1858297" cy="62480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petal-width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590367" y="3206884"/>
              <a:ext cx="1858297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etal-length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63960" y="3206884"/>
              <a:ext cx="1858297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Iris-</a:t>
              </a:r>
              <a:r>
                <a:rPr lang="en-US" altLang="zh-CN" dirty="0" err="1"/>
                <a:t>virginica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742322" y="5895165"/>
              <a:ext cx="1858297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Iris-</a:t>
              </a:r>
              <a:r>
                <a:rPr lang="en-US" altLang="zh-CN" dirty="0" err="1" smtClean="0"/>
                <a:t>virginica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770524" y="5895166"/>
              <a:ext cx="2324970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Iris-versicolor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608513" y="4612262"/>
              <a:ext cx="2062958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sepal-length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61220" y="4612262"/>
              <a:ext cx="2038452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Iris-versicolor</a:t>
              </a:r>
            </a:p>
          </p:txBody>
        </p:sp>
        <p:cxnSp>
          <p:nvCxnSpPr>
            <p:cNvPr id="16" name="Straight Arrow Connector 15"/>
            <p:cNvCxnSpPr>
              <a:stCxn id="3" idx="4"/>
              <a:endCxn id="7" idx="0"/>
            </p:cNvCxnSpPr>
            <p:nvPr/>
          </p:nvCxnSpPr>
          <p:spPr>
            <a:xfrm flipH="1">
              <a:off x="1590368" y="1255302"/>
              <a:ext cx="1344561" cy="5609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9" idx="0"/>
            </p:cNvCxnSpPr>
            <p:nvPr/>
          </p:nvCxnSpPr>
          <p:spPr>
            <a:xfrm flipH="1">
              <a:off x="2519516" y="2471257"/>
              <a:ext cx="1524717" cy="73562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14" idx="0"/>
            </p:cNvCxnSpPr>
            <p:nvPr/>
          </p:nvCxnSpPr>
          <p:spPr>
            <a:xfrm flipH="1">
              <a:off x="1680446" y="3831693"/>
              <a:ext cx="719344" cy="7805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2" idx="0"/>
            </p:cNvCxnSpPr>
            <p:nvPr/>
          </p:nvCxnSpPr>
          <p:spPr>
            <a:xfrm flipH="1">
              <a:off x="2933009" y="5237071"/>
              <a:ext cx="1485900" cy="6580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8" idx="0"/>
            </p:cNvCxnSpPr>
            <p:nvPr/>
          </p:nvCxnSpPr>
          <p:spPr>
            <a:xfrm>
              <a:off x="2930372" y="1262697"/>
              <a:ext cx="1165480" cy="5535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10" idx="0"/>
            </p:cNvCxnSpPr>
            <p:nvPr/>
          </p:nvCxnSpPr>
          <p:spPr>
            <a:xfrm>
              <a:off x="4041417" y="2457467"/>
              <a:ext cx="1051692" cy="7494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13" idx="0"/>
            </p:cNvCxnSpPr>
            <p:nvPr/>
          </p:nvCxnSpPr>
          <p:spPr>
            <a:xfrm>
              <a:off x="2837248" y="3817903"/>
              <a:ext cx="1802744" cy="7943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771128" y="5237071"/>
              <a:ext cx="929148" cy="6580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223127" y="1440028"/>
              <a:ext cx="7649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&lt;=2.6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56256" y="1322502"/>
              <a:ext cx="6367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&gt;</a:t>
              </a:r>
              <a:r>
                <a:rPr lang="en-US" sz="2000" dirty="0" smtClean="0"/>
                <a:t>2.6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49401" y="5406621"/>
              <a:ext cx="89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&lt;=6.05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70522" y="4073035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&lt;=</a:t>
              </a:r>
              <a:r>
                <a:rPr lang="en-US" sz="20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08769" y="2827340"/>
              <a:ext cx="89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&lt;=1.65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4697" y="5366062"/>
              <a:ext cx="766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&gt;6.05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15012" y="3987211"/>
              <a:ext cx="442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&gt;</a:t>
              </a:r>
              <a:r>
                <a:rPr lang="en-US" sz="2000" dirty="0"/>
                <a:t>5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86022" y="2637224"/>
              <a:ext cx="766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&gt;1.65</a:t>
              </a:r>
              <a:endParaRPr lang="en-US" sz="2000" dirty="0"/>
            </a:p>
          </p:txBody>
        </p:sp>
      </p:grp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402039"/>
              </p:ext>
            </p:extLst>
          </p:nvPr>
        </p:nvGraphicFramePr>
        <p:xfrm>
          <a:off x="1090391" y="1849868"/>
          <a:ext cx="2845082" cy="35589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2979"/>
                <a:gridCol w="1342103"/>
              </a:tblGrid>
              <a:tr h="711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 anchor="ctr"/>
                </a:tc>
              </a:tr>
              <a:tr h="711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Sepal Length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 anchor="ctr"/>
                </a:tc>
              </a:tr>
              <a:tr h="711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Sepal</a:t>
                      </a:r>
                      <a:r>
                        <a:rPr lang="en-US" baseline="0" dirty="0" smtClean="0"/>
                        <a:t> Width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 anchor="ctr"/>
                </a:tc>
              </a:tr>
              <a:tr h="711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Petal Length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 anchor="ctr"/>
                </a:tc>
              </a:tr>
              <a:tr h="711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Petal Width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1.0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2.3. Machine Learning: Decision Tree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077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5574890" y="855405"/>
            <a:ext cx="6113922" cy="5664569"/>
            <a:chOff x="661219" y="630493"/>
            <a:chExt cx="5939400" cy="5889482"/>
          </a:xfrm>
        </p:grpSpPr>
        <p:sp>
          <p:nvSpPr>
            <p:cNvPr id="3" name="Oval 2"/>
            <p:cNvSpPr/>
            <p:nvPr/>
          </p:nvSpPr>
          <p:spPr>
            <a:xfrm>
              <a:off x="2005780" y="630493"/>
              <a:ext cx="1858297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etal-length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61219" y="1816255"/>
              <a:ext cx="1858297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Iris-</a:t>
              </a:r>
              <a:r>
                <a:rPr lang="en-US" dirty="0" err="1" smtClean="0">
                  <a:solidFill>
                    <a:schemeClr val="tx1"/>
                  </a:solidFill>
                </a:rPr>
                <a:t>setosa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166703" y="1816254"/>
              <a:ext cx="1858297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petal-width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590367" y="3206884"/>
              <a:ext cx="1858297" cy="62480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p</a:t>
              </a:r>
              <a:r>
                <a:rPr lang="en-US" dirty="0" smtClean="0">
                  <a:solidFill>
                    <a:srgbClr val="FF0000"/>
                  </a:solidFill>
                </a:rPr>
                <a:t>etal-length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163960" y="3206884"/>
              <a:ext cx="1858297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Iris-</a:t>
              </a:r>
              <a:r>
                <a:rPr lang="en-US" altLang="zh-CN" dirty="0" err="1"/>
                <a:t>virginica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742322" y="5895165"/>
              <a:ext cx="1858297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Iris-</a:t>
              </a:r>
              <a:r>
                <a:rPr lang="en-US" altLang="zh-CN" dirty="0" err="1" smtClean="0"/>
                <a:t>virginica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770524" y="5895166"/>
              <a:ext cx="2324970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Iris-versicolor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608513" y="4612262"/>
              <a:ext cx="2062958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sepal-length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61220" y="4612262"/>
              <a:ext cx="2038452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Iris-versicolor</a:t>
              </a:r>
            </a:p>
          </p:txBody>
        </p:sp>
        <p:cxnSp>
          <p:nvCxnSpPr>
            <p:cNvPr id="16" name="Straight Arrow Connector 15"/>
            <p:cNvCxnSpPr>
              <a:stCxn id="3" idx="4"/>
              <a:endCxn id="7" idx="0"/>
            </p:cNvCxnSpPr>
            <p:nvPr/>
          </p:nvCxnSpPr>
          <p:spPr>
            <a:xfrm flipH="1">
              <a:off x="1590368" y="1255302"/>
              <a:ext cx="1344561" cy="5609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9" idx="0"/>
            </p:cNvCxnSpPr>
            <p:nvPr/>
          </p:nvCxnSpPr>
          <p:spPr>
            <a:xfrm flipH="1">
              <a:off x="2519516" y="2471257"/>
              <a:ext cx="1524717" cy="7356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14" idx="0"/>
            </p:cNvCxnSpPr>
            <p:nvPr/>
          </p:nvCxnSpPr>
          <p:spPr>
            <a:xfrm flipH="1">
              <a:off x="1680446" y="3831693"/>
              <a:ext cx="719344" cy="7805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2" idx="0"/>
            </p:cNvCxnSpPr>
            <p:nvPr/>
          </p:nvCxnSpPr>
          <p:spPr>
            <a:xfrm flipH="1">
              <a:off x="2933009" y="5237071"/>
              <a:ext cx="1485900" cy="6580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8" idx="0"/>
            </p:cNvCxnSpPr>
            <p:nvPr/>
          </p:nvCxnSpPr>
          <p:spPr>
            <a:xfrm>
              <a:off x="2930372" y="1262697"/>
              <a:ext cx="1165480" cy="5535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10" idx="0"/>
            </p:cNvCxnSpPr>
            <p:nvPr/>
          </p:nvCxnSpPr>
          <p:spPr>
            <a:xfrm>
              <a:off x="4041417" y="2457467"/>
              <a:ext cx="1051692" cy="7494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13" idx="0"/>
            </p:cNvCxnSpPr>
            <p:nvPr/>
          </p:nvCxnSpPr>
          <p:spPr>
            <a:xfrm>
              <a:off x="2837248" y="3817903"/>
              <a:ext cx="1802744" cy="7943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771128" y="5237071"/>
              <a:ext cx="929148" cy="6580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223127" y="1440028"/>
              <a:ext cx="7649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&lt;=2.6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56256" y="1322502"/>
              <a:ext cx="6367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&gt;</a:t>
              </a:r>
              <a:r>
                <a:rPr lang="en-US" sz="2000" dirty="0" smtClean="0"/>
                <a:t>2.6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49401" y="5406621"/>
              <a:ext cx="89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&lt;=6.05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70522" y="4073035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&lt;=</a:t>
              </a:r>
              <a:r>
                <a:rPr lang="en-US" sz="20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08769" y="2827340"/>
              <a:ext cx="89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&lt;=1.65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4697" y="5366062"/>
              <a:ext cx="766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&gt;6.05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15012" y="3987211"/>
              <a:ext cx="442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&gt;</a:t>
              </a:r>
              <a:r>
                <a:rPr lang="en-US" sz="2000" dirty="0"/>
                <a:t>5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86022" y="2637224"/>
              <a:ext cx="766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&gt;1.65</a:t>
              </a:r>
              <a:endParaRPr lang="en-US" sz="2000" dirty="0"/>
            </a:p>
          </p:txBody>
        </p:sp>
      </p:grp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643481"/>
              </p:ext>
            </p:extLst>
          </p:nvPr>
        </p:nvGraphicFramePr>
        <p:xfrm>
          <a:off x="1090391" y="1849868"/>
          <a:ext cx="2845082" cy="35589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2979"/>
                <a:gridCol w="1342103"/>
              </a:tblGrid>
              <a:tr h="711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 anchor="ctr"/>
                </a:tc>
              </a:tr>
              <a:tr h="711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Sepal Length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 anchor="ctr"/>
                </a:tc>
              </a:tr>
              <a:tr h="711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Sepal</a:t>
                      </a:r>
                      <a:r>
                        <a:rPr lang="en-US" baseline="0" dirty="0" smtClean="0"/>
                        <a:t> Width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 anchor="ctr"/>
                </a:tc>
              </a:tr>
              <a:tr h="711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Petal Length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3.5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711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Petal Width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2.3. Machine Learning: Decision Tree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592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5574890" y="855405"/>
            <a:ext cx="6113922" cy="5664569"/>
            <a:chOff x="661219" y="630493"/>
            <a:chExt cx="5939400" cy="5889482"/>
          </a:xfrm>
        </p:grpSpPr>
        <p:sp>
          <p:nvSpPr>
            <p:cNvPr id="3" name="Oval 2"/>
            <p:cNvSpPr/>
            <p:nvPr/>
          </p:nvSpPr>
          <p:spPr>
            <a:xfrm>
              <a:off x="2005780" y="630493"/>
              <a:ext cx="1858297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etal-length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61219" y="1816255"/>
              <a:ext cx="1858297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Iris-</a:t>
              </a:r>
              <a:r>
                <a:rPr lang="en-US" dirty="0" err="1" smtClean="0">
                  <a:solidFill>
                    <a:schemeClr val="tx1"/>
                  </a:solidFill>
                </a:rPr>
                <a:t>setosa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166703" y="1816254"/>
              <a:ext cx="1858297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petal-width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590367" y="3206884"/>
              <a:ext cx="1858297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etal-length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63960" y="3206884"/>
              <a:ext cx="1858297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Iris-</a:t>
              </a:r>
              <a:r>
                <a:rPr lang="en-US" altLang="zh-CN" dirty="0" err="1"/>
                <a:t>virginica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742322" y="5895165"/>
              <a:ext cx="1858297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Iris-</a:t>
              </a:r>
              <a:r>
                <a:rPr lang="en-US" altLang="zh-CN" dirty="0" err="1" smtClean="0"/>
                <a:t>virginica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770524" y="5895166"/>
              <a:ext cx="2324970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Iris-versicolor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608513" y="4612262"/>
              <a:ext cx="2062958" cy="62480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sepal-length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61220" y="4612262"/>
              <a:ext cx="2038452" cy="62480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FF0000"/>
                  </a:solidFill>
                </a:rPr>
                <a:t>Iris-versicolor</a:t>
              </a:r>
            </a:p>
          </p:txBody>
        </p:sp>
        <p:cxnSp>
          <p:nvCxnSpPr>
            <p:cNvPr id="16" name="Straight Arrow Connector 15"/>
            <p:cNvCxnSpPr>
              <a:stCxn id="3" idx="4"/>
              <a:endCxn id="7" idx="0"/>
            </p:cNvCxnSpPr>
            <p:nvPr/>
          </p:nvCxnSpPr>
          <p:spPr>
            <a:xfrm flipH="1">
              <a:off x="1590368" y="1255302"/>
              <a:ext cx="1344561" cy="5609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9" idx="0"/>
            </p:cNvCxnSpPr>
            <p:nvPr/>
          </p:nvCxnSpPr>
          <p:spPr>
            <a:xfrm flipH="1">
              <a:off x="2519516" y="2471257"/>
              <a:ext cx="1524717" cy="7356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14" idx="0"/>
            </p:cNvCxnSpPr>
            <p:nvPr/>
          </p:nvCxnSpPr>
          <p:spPr>
            <a:xfrm flipH="1">
              <a:off x="1680446" y="3831693"/>
              <a:ext cx="719344" cy="7805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2" idx="0"/>
            </p:cNvCxnSpPr>
            <p:nvPr/>
          </p:nvCxnSpPr>
          <p:spPr>
            <a:xfrm flipH="1">
              <a:off x="2933009" y="5237071"/>
              <a:ext cx="1485900" cy="6580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8" idx="0"/>
            </p:cNvCxnSpPr>
            <p:nvPr/>
          </p:nvCxnSpPr>
          <p:spPr>
            <a:xfrm>
              <a:off x="2930372" y="1262697"/>
              <a:ext cx="1165480" cy="5535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10" idx="0"/>
            </p:cNvCxnSpPr>
            <p:nvPr/>
          </p:nvCxnSpPr>
          <p:spPr>
            <a:xfrm>
              <a:off x="4041417" y="2457467"/>
              <a:ext cx="1051692" cy="7494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13" idx="0"/>
            </p:cNvCxnSpPr>
            <p:nvPr/>
          </p:nvCxnSpPr>
          <p:spPr>
            <a:xfrm>
              <a:off x="2837248" y="3817903"/>
              <a:ext cx="1802744" cy="7943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771128" y="5237071"/>
              <a:ext cx="929148" cy="6580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223127" y="1440028"/>
              <a:ext cx="7649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&lt;=2.6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56256" y="1322502"/>
              <a:ext cx="6367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&gt;</a:t>
              </a:r>
              <a:r>
                <a:rPr lang="en-US" sz="2000" dirty="0" smtClean="0"/>
                <a:t>2.6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49401" y="5406621"/>
              <a:ext cx="89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&lt;=6.05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70522" y="4073035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&lt;=</a:t>
              </a:r>
              <a:r>
                <a:rPr lang="en-US" sz="20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08769" y="2827340"/>
              <a:ext cx="89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&lt;=1.65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4697" y="5366062"/>
              <a:ext cx="766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&gt;6.05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15012" y="3987211"/>
              <a:ext cx="442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&gt;</a:t>
              </a:r>
              <a:r>
                <a:rPr lang="en-US" sz="2000" dirty="0"/>
                <a:t>5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86022" y="2637224"/>
              <a:ext cx="766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&gt;1.65</a:t>
              </a:r>
              <a:endParaRPr lang="en-US" sz="2000" dirty="0"/>
            </a:p>
          </p:txBody>
        </p:sp>
      </p:grp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58441"/>
              </p:ext>
            </p:extLst>
          </p:nvPr>
        </p:nvGraphicFramePr>
        <p:xfrm>
          <a:off x="1090391" y="1849868"/>
          <a:ext cx="2845082" cy="35589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2979"/>
                <a:gridCol w="1342103"/>
              </a:tblGrid>
              <a:tr h="711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 anchor="ctr"/>
                </a:tc>
              </a:tr>
              <a:tr h="711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Sepal Length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 anchor="ctr"/>
                </a:tc>
              </a:tr>
              <a:tr h="711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Sepal</a:t>
                      </a:r>
                      <a:r>
                        <a:rPr lang="en-US" baseline="0" dirty="0" smtClean="0"/>
                        <a:t> Width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 anchor="ctr"/>
                </a:tc>
              </a:tr>
              <a:tr h="711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Petal Length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 anchor="ctr"/>
                </a:tc>
              </a:tr>
              <a:tr h="711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Petal Width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2.3. Machine Learning: Decision Tree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755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8486"/>
            <a:ext cx="9500419" cy="91578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Algorithms: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2321"/>
            <a:ext cx="10515600" cy="4351338"/>
          </a:xfrm>
        </p:spPr>
        <p:txBody>
          <a:bodyPr/>
          <a:lstStyle/>
          <a:p>
            <a:r>
              <a:rPr lang="en-US" dirty="0" smtClean="0"/>
              <a:t>ID3 (Iterative </a:t>
            </a:r>
            <a:r>
              <a:rPr lang="en-US" dirty="0" err="1"/>
              <a:t>Dichotomiser</a:t>
            </a:r>
            <a:r>
              <a:rPr lang="en-US" dirty="0"/>
              <a:t> 3)</a:t>
            </a:r>
          </a:p>
          <a:p>
            <a:r>
              <a:rPr lang="en-US" dirty="0" smtClean="0"/>
              <a:t>C4.5 (successor </a:t>
            </a:r>
            <a:r>
              <a:rPr lang="en-US" dirty="0"/>
              <a:t>of ID3)</a:t>
            </a:r>
          </a:p>
          <a:p>
            <a:r>
              <a:rPr lang="en-US" dirty="0" smtClean="0"/>
              <a:t>CART (Classification </a:t>
            </a:r>
            <a:r>
              <a:rPr lang="en-US" dirty="0"/>
              <a:t>And Regression Tree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2.3. Machine Learning: Decision Tree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2115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Overfitting because of noise and outlier</a:t>
            </a:r>
            <a:endParaRPr lang="en-US" dirty="0"/>
          </a:p>
          <a:p>
            <a:r>
              <a:rPr lang="en-US" dirty="0" smtClean="0"/>
              <a:t>High variance: slight change of input may result in different answers.</a:t>
            </a:r>
          </a:p>
          <a:p>
            <a:r>
              <a:rPr lang="en-US" dirty="0" smtClean="0"/>
              <a:t>Instability: a small change in input data can cause large change in the tree. 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2.3. Machine Learning: Decision Tree</a:t>
            </a:r>
            <a:endParaRPr lang="en-US" sz="4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178486"/>
            <a:ext cx="9500419" cy="91578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Drawbacks: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812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871" y="2265311"/>
            <a:ext cx="9497961" cy="7286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rgbClr val="00B0F0"/>
                </a:solidFill>
              </a:rPr>
              <a:t>Ensemble: Wisdom of the crowd.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87892" y="3568545"/>
            <a:ext cx="6816213" cy="728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800" dirty="0" smtClean="0">
                <a:solidFill>
                  <a:srgbClr val="00B0F0"/>
                </a:solidFill>
              </a:rPr>
              <a:t>1, Build many trees.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800" dirty="0" smtClean="0">
                <a:solidFill>
                  <a:srgbClr val="00B0F0"/>
                </a:solidFill>
              </a:rPr>
              <a:t>2, Do majority vote.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2.3. Machine Learning: Ensemble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5584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34" y="996110"/>
            <a:ext cx="10577051" cy="763194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Bagging</a:t>
            </a:r>
            <a:r>
              <a:rPr lang="en-US" sz="2800" dirty="0" smtClean="0"/>
              <a:t>:  Build trees based on different randomly drawn datasets.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4707" y="2143135"/>
            <a:ext cx="1838633" cy="63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Randomly draw 100 flowers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97642" y="2143135"/>
            <a:ext cx="1120879" cy="6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 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86846" y="1917248"/>
            <a:ext cx="1917291" cy="1241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Decision Tree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4493340" y="2460225"/>
            <a:ext cx="8935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13355" y="2460225"/>
            <a:ext cx="8935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680515" y="3345342"/>
            <a:ext cx="6681020" cy="1241220"/>
            <a:chOff x="973393" y="2418735"/>
            <a:chExt cx="6681020" cy="1241220"/>
          </a:xfrm>
        </p:grpSpPr>
        <p:sp>
          <p:nvSpPr>
            <p:cNvPr id="12" name="Rectangle 11"/>
            <p:cNvSpPr/>
            <p:nvPr/>
          </p:nvSpPr>
          <p:spPr>
            <a:xfrm>
              <a:off x="973393" y="2644622"/>
              <a:ext cx="1855840" cy="634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Randomly draw 100 flowers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33534" y="2644622"/>
              <a:ext cx="1120879" cy="6368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Tree 2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722738" y="2418735"/>
              <a:ext cx="1917291" cy="124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Build Decision Tree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2" idx="3"/>
            </p:cNvCxnSpPr>
            <p:nvPr/>
          </p:nvCxnSpPr>
          <p:spPr>
            <a:xfrm>
              <a:off x="2829233" y="2961712"/>
              <a:ext cx="89350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649247" y="2961712"/>
              <a:ext cx="89350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80515" y="5373230"/>
            <a:ext cx="6681020" cy="1241220"/>
            <a:chOff x="973393" y="2418735"/>
            <a:chExt cx="6681020" cy="1241220"/>
          </a:xfrm>
        </p:grpSpPr>
        <p:sp>
          <p:nvSpPr>
            <p:cNvPr id="18" name="Rectangle 17"/>
            <p:cNvSpPr/>
            <p:nvPr/>
          </p:nvSpPr>
          <p:spPr>
            <a:xfrm>
              <a:off x="973393" y="2644622"/>
              <a:ext cx="1855840" cy="634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Randomly draw 100 flowers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533534" y="2644622"/>
              <a:ext cx="1120879" cy="6368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Tree </a:t>
              </a:r>
              <a:r>
                <a:rPr lang="en-US" dirty="0" smtClean="0">
                  <a:solidFill>
                    <a:srgbClr val="FF0000"/>
                  </a:solidFill>
                </a:rPr>
                <a:t>100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722738" y="2418735"/>
              <a:ext cx="1917291" cy="124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Build Decision Tree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18" idx="3"/>
            </p:cNvCxnSpPr>
            <p:nvPr/>
          </p:nvCxnSpPr>
          <p:spPr>
            <a:xfrm>
              <a:off x="2829233" y="2961712"/>
              <a:ext cx="89350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649247" y="2961712"/>
              <a:ext cx="89350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3864074" y="4766980"/>
            <a:ext cx="307259" cy="307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89088" y="4766980"/>
            <a:ext cx="307259" cy="307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43598" y="4772420"/>
            <a:ext cx="307259" cy="307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151737" y="4766980"/>
            <a:ext cx="307259" cy="307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60548" y="3706451"/>
            <a:ext cx="1434282" cy="62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50 flowers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0365040" y="3651025"/>
            <a:ext cx="1434282" cy="62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Majority</a:t>
            </a:r>
          </a:p>
          <a:p>
            <a:pPr algn="ctr"/>
            <a:r>
              <a:rPr lang="en-US" altLang="zh-CN" dirty="0"/>
              <a:t>Vote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787009" y="2537858"/>
            <a:ext cx="734965" cy="14280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779939" y="3946366"/>
            <a:ext cx="854486" cy="133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787009" y="4192898"/>
            <a:ext cx="801326" cy="17233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424067" y="2460225"/>
            <a:ext cx="830970" cy="1505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9480601" y="4079424"/>
            <a:ext cx="765221" cy="18338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490428" y="3872205"/>
            <a:ext cx="698248" cy="225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2.3. Machine Learning: Ensemble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8396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651" y="2246646"/>
            <a:ext cx="1120879" cy="6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55651" y="3617979"/>
            <a:ext cx="1120879" cy="6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 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850115" y="5594882"/>
            <a:ext cx="1120879" cy="6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Tree </a:t>
            </a:r>
            <a:r>
              <a:rPr lang="en-US" dirty="0" smtClean="0">
                <a:solidFill>
                  <a:srgbClr val="FF0000"/>
                </a:solidFill>
              </a:rPr>
              <a:t>100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787433" y="4766980"/>
            <a:ext cx="307259" cy="307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256924" y="4766980"/>
            <a:ext cx="307259" cy="307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700600" y="4766980"/>
            <a:ext cx="307259" cy="307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60548" y="3706451"/>
            <a:ext cx="1434282" cy="62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50 flowers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787009" y="2537858"/>
            <a:ext cx="734965" cy="14280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779939" y="3946366"/>
            <a:ext cx="854486" cy="133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787009" y="4192898"/>
            <a:ext cx="801326" cy="17233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097563" y="2471985"/>
            <a:ext cx="830970" cy="1505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154097" y="4091184"/>
            <a:ext cx="765221" cy="18338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163924" y="3883965"/>
            <a:ext cx="698248" cy="225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50427" y="3479259"/>
            <a:ext cx="5673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These trees are built by same four features. </a:t>
            </a:r>
          </a:p>
          <a:p>
            <a:r>
              <a:rPr lang="en-US" sz="2400" dirty="0" smtClean="0"/>
              <a:t>Some trees may be highly correlated </a:t>
            </a:r>
          </a:p>
          <a:p>
            <a:r>
              <a:rPr lang="en-US" sz="2400" dirty="0" smtClean="0"/>
              <a:t>because they may be quite similar.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250427" y="5034804"/>
            <a:ext cx="516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could we build uncorrelated trees?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2.3. Machine Learning: Ensemble</a:t>
            </a:r>
            <a:endParaRPr lang="en-US" sz="44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41334" y="996110"/>
            <a:ext cx="10577051" cy="763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2800" smtClean="0">
                <a:solidFill>
                  <a:srgbClr val="FF0000"/>
                </a:solidFill>
              </a:rPr>
              <a:t>Bagging</a:t>
            </a:r>
            <a:r>
              <a:rPr lang="en-US" sz="2800" smtClean="0"/>
              <a:t>:  Build trees based on different randomly drawn datasets. 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336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34" y="1043946"/>
            <a:ext cx="10577051" cy="763194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Random Forest</a:t>
            </a:r>
            <a:r>
              <a:rPr lang="en-US" sz="2800" dirty="0" smtClean="0"/>
              <a:t>:  Build trees based on subsets of features.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4707" y="2143135"/>
            <a:ext cx="1838633" cy="63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Randomly draw </a:t>
            </a:r>
          </a:p>
          <a:p>
            <a:pPr algn="ctr"/>
            <a:r>
              <a:rPr lang="en-US" dirty="0" smtClean="0"/>
              <a:t>2 features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97642" y="2143135"/>
            <a:ext cx="1120879" cy="636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 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86846" y="1917248"/>
            <a:ext cx="1917291" cy="1241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Decision Tree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4493340" y="2460225"/>
            <a:ext cx="8935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13355" y="2460225"/>
            <a:ext cx="8935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680515" y="3345342"/>
            <a:ext cx="6681020" cy="1241220"/>
            <a:chOff x="973393" y="2418735"/>
            <a:chExt cx="6681020" cy="1241220"/>
          </a:xfrm>
        </p:grpSpPr>
        <p:sp>
          <p:nvSpPr>
            <p:cNvPr id="12" name="Rectangle 11"/>
            <p:cNvSpPr/>
            <p:nvPr/>
          </p:nvSpPr>
          <p:spPr>
            <a:xfrm>
              <a:off x="973393" y="2644622"/>
              <a:ext cx="1855840" cy="634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Randomly draw </a:t>
              </a:r>
            </a:p>
            <a:p>
              <a:pPr algn="ctr"/>
              <a:r>
                <a:rPr lang="en-US" dirty="0"/>
                <a:t>2 features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33534" y="2644622"/>
              <a:ext cx="1120879" cy="6368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Tree 2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722738" y="2418735"/>
              <a:ext cx="1917291" cy="124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Build Decision Tree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2" idx="3"/>
            </p:cNvCxnSpPr>
            <p:nvPr/>
          </p:nvCxnSpPr>
          <p:spPr>
            <a:xfrm>
              <a:off x="2829233" y="2961712"/>
              <a:ext cx="89350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649247" y="2961712"/>
              <a:ext cx="89350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80515" y="5373230"/>
            <a:ext cx="6681020" cy="1241220"/>
            <a:chOff x="973393" y="2418735"/>
            <a:chExt cx="6681020" cy="1241220"/>
          </a:xfrm>
        </p:grpSpPr>
        <p:sp>
          <p:nvSpPr>
            <p:cNvPr id="18" name="Rectangle 17"/>
            <p:cNvSpPr/>
            <p:nvPr/>
          </p:nvSpPr>
          <p:spPr>
            <a:xfrm>
              <a:off x="973393" y="2644622"/>
              <a:ext cx="1855840" cy="634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Randomly draw </a:t>
              </a:r>
            </a:p>
            <a:p>
              <a:pPr algn="ctr"/>
              <a:r>
                <a:rPr lang="en-US" dirty="0"/>
                <a:t>2 features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533534" y="2644622"/>
              <a:ext cx="1120879" cy="6368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Tree </a:t>
              </a:r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722738" y="2418735"/>
              <a:ext cx="1917291" cy="1241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Build Decision Tree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18" idx="3"/>
            </p:cNvCxnSpPr>
            <p:nvPr/>
          </p:nvCxnSpPr>
          <p:spPr>
            <a:xfrm>
              <a:off x="2829233" y="2961712"/>
              <a:ext cx="89350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649247" y="2961712"/>
              <a:ext cx="89350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3864074" y="4766980"/>
            <a:ext cx="307259" cy="307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89088" y="4766980"/>
            <a:ext cx="307259" cy="307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43598" y="4772420"/>
            <a:ext cx="307259" cy="307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151737" y="4766980"/>
            <a:ext cx="307259" cy="307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60548" y="3706451"/>
            <a:ext cx="1434282" cy="62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features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0365040" y="3651025"/>
            <a:ext cx="1434282" cy="62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Majority</a:t>
            </a:r>
          </a:p>
          <a:p>
            <a:pPr algn="ctr"/>
            <a:r>
              <a:rPr lang="en-US" altLang="zh-CN" dirty="0"/>
              <a:t>Vote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787009" y="2537858"/>
            <a:ext cx="734965" cy="14280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779939" y="3946366"/>
            <a:ext cx="854486" cy="133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787009" y="4192898"/>
            <a:ext cx="801326" cy="17233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424067" y="2460225"/>
            <a:ext cx="830970" cy="1505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9480601" y="4079424"/>
            <a:ext cx="765221" cy="18338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490428" y="3872205"/>
            <a:ext cx="698248" cy="225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2.3. Machine Learning: Ensemble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394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145"/>
            <a:ext cx="4235245" cy="5052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Part 1. Data Preparation </a:t>
            </a:r>
          </a:p>
          <a:p>
            <a:pPr marL="0" indent="0">
              <a:buNone/>
            </a:pPr>
            <a:r>
              <a:rPr lang="en-US" dirty="0" smtClean="0"/>
              <a:t>1. Collect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smtClean="0">
                <a:solidFill>
                  <a:srgbClr val="FF0000"/>
                </a:solidFill>
              </a:rPr>
              <a:t>Store</a:t>
            </a:r>
          </a:p>
          <a:p>
            <a:pPr marL="457200" lvl="1" indent="0">
              <a:buNone/>
            </a:pPr>
            <a:r>
              <a:rPr lang="en-US" dirty="0" smtClean="0"/>
              <a:t>Local or Cloud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2" descr="https://www.filepicker.io/api/file/81317iAMSaKhy678EFZ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171" y="2974827"/>
            <a:ext cx="3184201" cy="11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google clou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762" y="4557252"/>
            <a:ext cx="3337610" cy="20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ser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51798"/>
            <a:ext cx="1613693" cy="208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1.3</a:t>
            </a:r>
            <a:r>
              <a:rPr lang="en-US" sz="4400" dirty="0"/>
              <a:t>. Pipeline</a:t>
            </a:r>
          </a:p>
        </p:txBody>
      </p:sp>
    </p:spTree>
    <p:extLst>
      <p:ext uri="{BB962C8B-B14F-4D97-AF65-F5344CB8AC3E}">
        <p14:creationId xmlns:p14="http://schemas.microsoft.com/office/powerpoint/2010/main" val="319295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47503"/>
            <a:ext cx="11388214" cy="763194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Boosting</a:t>
            </a:r>
            <a:r>
              <a:rPr lang="en-US" sz="2800" dirty="0"/>
              <a:t>: </a:t>
            </a:r>
            <a:r>
              <a:rPr lang="en-US" sz="2800" dirty="0" smtClean="0"/>
              <a:t>Each </a:t>
            </a:r>
            <a:r>
              <a:rPr lang="en-US" sz="2800" dirty="0"/>
              <a:t>classifier puts greater weight on the previous one’s error.</a:t>
            </a:r>
          </a:p>
          <a:p>
            <a:pPr marL="457200" lvl="1" indent="0">
              <a:buNone/>
            </a:pPr>
            <a:endParaRPr lang="en-US" sz="2800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838200" y="3013689"/>
            <a:ext cx="1666567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Weak Classifier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939980" y="3013689"/>
            <a:ext cx="1921596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Strong Classifier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689988" y="3013689"/>
            <a:ext cx="1865670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Medium Classifier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637504" y="3372631"/>
            <a:ext cx="5776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984523" y="3372797"/>
            <a:ext cx="5776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317772" y="2897700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730183" y="3397378"/>
            <a:ext cx="5776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077202" y="3397544"/>
            <a:ext cx="5776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410451" y="2922447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2.3. Machine Learning: Ensemble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4307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3" grpId="0"/>
      <p:bldP spid="4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2.3. Machine Learning: Ensemble</a:t>
            </a:r>
            <a:endParaRPr lang="en-US" sz="4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757077" y="1223656"/>
            <a:ext cx="1595290" cy="4881716"/>
            <a:chOff x="757077" y="1223656"/>
            <a:chExt cx="1595290" cy="4881716"/>
          </a:xfrm>
        </p:grpSpPr>
        <p:sp>
          <p:nvSpPr>
            <p:cNvPr id="9" name="Rectangle 8"/>
            <p:cNvSpPr/>
            <p:nvPr/>
          </p:nvSpPr>
          <p:spPr>
            <a:xfrm>
              <a:off x="882446" y="1302876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1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82446" y="1725561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82445" y="2148246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3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7695" y="2570931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4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67695" y="2993616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5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52942" y="4385777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47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52942" y="4781474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48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67694" y="5177171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49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52942" y="5603466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50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401687" y="3464642"/>
              <a:ext cx="111853" cy="1998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401686" y="3765244"/>
              <a:ext cx="111853" cy="1998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401686" y="4035428"/>
              <a:ext cx="111853" cy="1998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7077" y="1223656"/>
              <a:ext cx="1595290" cy="4881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58162" y="6257347"/>
            <a:ext cx="68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Exam</a:t>
            </a:r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2764575" y="1302876"/>
            <a:ext cx="412854" cy="4739823"/>
            <a:chOff x="2764575" y="1302876"/>
            <a:chExt cx="412854" cy="4739823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4575" y="1302876"/>
              <a:ext cx="407331" cy="33035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4575" y="1694217"/>
              <a:ext cx="381444" cy="37777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2788" y="2108482"/>
              <a:ext cx="381444" cy="377777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4575" y="4356943"/>
              <a:ext cx="381444" cy="377777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4575" y="4767056"/>
              <a:ext cx="381444" cy="37777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0098" y="2563733"/>
              <a:ext cx="407331" cy="330355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4575" y="5249026"/>
              <a:ext cx="381444" cy="377777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4575" y="2968927"/>
              <a:ext cx="381444" cy="377777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4575" y="5664922"/>
              <a:ext cx="381444" cy="377777"/>
            </a:xfrm>
            <a:prstGeom prst="rect">
              <a:avLst/>
            </a:prstGeom>
          </p:spPr>
        </p:pic>
      </p:grpSp>
      <p:cxnSp>
        <p:nvCxnSpPr>
          <p:cNvPr id="39" name="Straight Arrow Connector 38"/>
          <p:cNvCxnSpPr/>
          <p:nvPr/>
        </p:nvCxnSpPr>
        <p:spPr>
          <a:xfrm>
            <a:off x="3448665" y="1440592"/>
            <a:ext cx="5776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59045" y="1254930"/>
            <a:ext cx="18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Pay Less Attention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48665" y="1831794"/>
            <a:ext cx="5776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045" y="1646132"/>
            <a:ext cx="20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Pay More Attention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3448665" y="2071994"/>
            <a:ext cx="2773445" cy="3928991"/>
            <a:chOff x="3448665" y="2071994"/>
            <a:chExt cx="2773445" cy="392899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3448665" y="2257656"/>
              <a:ext cx="57764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159045" y="2071994"/>
              <a:ext cx="2063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Pay More Attention</a:t>
              </a:r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448665" y="2695550"/>
              <a:ext cx="57764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1"/>
            <p:cNvSpPr txBox="1"/>
            <p:nvPr/>
          </p:nvSpPr>
          <p:spPr>
            <a:xfrm>
              <a:off x="4159045" y="2509888"/>
              <a:ext cx="189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/>
                <a:t>Pay Less Attention</a:t>
              </a:r>
              <a:endParaRPr lang="en-US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448665" y="3154589"/>
              <a:ext cx="57764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1"/>
            <p:cNvSpPr txBox="1"/>
            <p:nvPr/>
          </p:nvSpPr>
          <p:spPr>
            <a:xfrm>
              <a:off x="4159045" y="2968927"/>
              <a:ext cx="2063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/>
                <a:t>Pay More Attention</a:t>
              </a:r>
              <a:endParaRPr lang="en-US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448665" y="4494520"/>
              <a:ext cx="57764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159045" y="4308858"/>
              <a:ext cx="2063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Pay More Attention</a:t>
              </a:r>
              <a:endParaRPr lang="en-US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3448665" y="4920382"/>
              <a:ext cx="57764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159045" y="4734720"/>
              <a:ext cx="2063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Pay More Attention</a:t>
              </a:r>
              <a:endParaRPr lang="en-US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3448665" y="5358276"/>
              <a:ext cx="57764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41"/>
            <p:cNvSpPr txBox="1"/>
            <p:nvPr/>
          </p:nvSpPr>
          <p:spPr>
            <a:xfrm>
              <a:off x="4159045" y="5172614"/>
              <a:ext cx="2063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/>
                <a:t>Pay More Attention</a:t>
              </a:r>
              <a:endParaRPr lang="en-US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3448665" y="5817315"/>
              <a:ext cx="57764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41"/>
            <p:cNvSpPr txBox="1"/>
            <p:nvPr/>
          </p:nvSpPr>
          <p:spPr>
            <a:xfrm>
              <a:off x="4159045" y="5631653"/>
              <a:ext cx="2063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/>
                <a:t>Pay More Attention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416406" y="1226891"/>
            <a:ext cx="1595290" cy="4881716"/>
            <a:chOff x="757077" y="1223656"/>
            <a:chExt cx="1595290" cy="4881716"/>
          </a:xfrm>
        </p:grpSpPr>
        <p:sp>
          <p:nvSpPr>
            <p:cNvPr id="61" name="Rectangle 60"/>
            <p:cNvSpPr/>
            <p:nvPr/>
          </p:nvSpPr>
          <p:spPr>
            <a:xfrm>
              <a:off x="882446" y="1302876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1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82446" y="1725561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2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82445" y="2148246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3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67695" y="2570931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4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67695" y="2993616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5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52942" y="4385777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47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52942" y="4781474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48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67694" y="5177171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49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52942" y="5603466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50</a:t>
              </a:r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1401687" y="3464642"/>
              <a:ext cx="111853" cy="1998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401686" y="3765244"/>
              <a:ext cx="111853" cy="1998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401686" y="4035428"/>
              <a:ext cx="111853" cy="1998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57077" y="1223656"/>
              <a:ext cx="1595290" cy="4881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>
            <a:off x="6727723" y="3363893"/>
            <a:ext cx="14428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856437" y="3395912"/>
            <a:ext cx="11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 it again</a:t>
            </a:r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10285731" y="1260172"/>
            <a:ext cx="438741" cy="4739823"/>
            <a:chOff x="10285731" y="1260172"/>
            <a:chExt cx="438741" cy="4739823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11618" y="1260172"/>
              <a:ext cx="407331" cy="330355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11618" y="1651513"/>
              <a:ext cx="381444" cy="377777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17141" y="2521029"/>
              <a:ext cx="407331" cy="330355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11618" y="5206322"/>
              <a:ext cx="381444" cy="377777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11618" y="2926223"/>
              <a:ext cx="381444" cy="377777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11618" y="5622218"/>
              <a:ext cx="381444" cy="377777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8674" y="4322562"/>
              <a:ext cx="407331" cy="330355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85731" y="4759435"/>
              <a:ext cx="407331" cy="330355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17054" y="2140477"/>
              <a:ext cx="407331" cy="330355"/>
            </a:xfrm>
            <a:prstGeom prst="rect">
              <a:avLst/>
            </a:prstGeom>
          </p:spPr>
        </p:pic>
      </p:grpSp>
      <p:sp>
        <p:nvSpPr>
          <p:cNvPr id="89" name="TextBox 88"/>
          <p:cNvSpPr txBox="1"/>
          <p:nvPr/>
        </p:nvSpPr>
        <p:spPr>
          <a:xfrm>
            <a:off x="8773417" y="6230690"/>
            <a:ext cx="68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76" grpId="0"/>
      <p:bldP spid="8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2.3. Machine Learning: Ensemble</a:t>
            </a:r>
            <a:endParaRPr lang="en-US" sz="4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757077" y="1223656"/>
            <a:ext cx="1595290" cy="4881716"/>
            <a:chOff x="757077" y="1223656"/>
            <a:chExt cx="1595290" cy="4881716"/>
          </a:xfrm>
        </p:grpSpPr>
        <p:sp>
          <p:nvSpPr>
            <p:cNvPr id="9" name="Rectangle 8"/>
            <p:cNvSpPr/>
            <p:nvPr/>
          </p:nvSpPr>
          <p:spPr>
            <a:xfrm>
              <a:off x="882446" y="1302876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1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82446" y="1725561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82445" y="2148246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3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7695" y="2570931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4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67695" y="2993616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5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52942" y="4385777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47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52942" y="4781474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48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67694" y="5177171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49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52942" y="5603466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50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401687" y="3464642"/>
              <a:ext cx="111853" cy="1998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401686" y="3765244"/>
              <a:ext cx="111853" cy="1998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401686" y="4035428"/>
              <a:ext cx="111853" cy="1998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7077" y="1223656"/>
              <a:ext cx="1595290" cy="4881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58162" y="6257347"/>
            <a:ext cx="68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Exam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6808832" y="1123720"/>
            <a:ext cx="1595290" cy="4881716"/>
            <a:chOff x="757077" y="1223656"/>
            <a:chExt cx="1595290" cy="4881716"/>
          </a:xfrm>
        </p:grpSpPr>
        <p:sp>
          <p:nvSpPr>
            <p:cNvPr id="61" name="Rectangle 60"/>
            <p:cNvSpPr/>
            <p:nvPr/>
          </p:nvSpPr>
          <p:spPr>
            <a:xfrm>
              <a:off x="882446" y="1302876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1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82446" y="1725561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2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82445" y="2148246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3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67695" y="2570931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4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67695" y="2993616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5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52942" y="4385777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47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52942" y="4781474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48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67694" y="5177171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49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52942" y="5603466"/>
              <a:ext cx="1374057" cy="348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Question 50</a:t>
              </a:r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1401687" y="3464642"/>
              <a:ext cx="111853" cy="1998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401686" y="3765244"/>
              <a:ext cx="111853" cy="1998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401686" y="4035428"/>
              <a:ext cx="111853" cy="1998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57077" y="1223656"/>
              <a:ext cx="1595290" cy="4881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 flipV="1">
            <a:off x="3908391" y="3342559"/>
            <a:ext cx="2038507" cy="3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908391" y="3548601"/>
            <a:ext cx="20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Repeat Many Times</a:t>
            </a:r>
            <a:endParaRPr lang="en-US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189" y="1260478"/>
            <a:ext cx="407331" cy="33035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189" y="1651819"/>
            <a:ext cx="381444" cy="37777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712" y="2521335"/>
            <a:ext cx="407331" cy="330355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189" y="5206628"/>
            <a:ext cx="381444" cy="37777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189" y="2926529"/>
            <a:ext cx="381444" cy="377777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189" y="5622524"/>
            <a:ext cx="381444" cy="377777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45" y="4322868"/>
            <a:ext cx="407331" cy="330355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302" y="4759741"/>
            <a:ext cx="407331" cy="330355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25" y="2140783"/>
            <a:ext cx="407331" cy="330355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7277704" y="6096693"/>
            <a:ext cx="68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Exam</a:t>
            </a:r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165" y="1212586"/>
            <a:ext cx="407331" cy="33035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688" y="2473443"/>
            <a:ext cx="407331" cy="330355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221" y="4274976"/>
            <a:ext cx="407331" cy="330355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278" y="4711849"/>
            <a:ext cx="407331" cy="330355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601" y="2092891"/>
            <a:ext cx="407331" cy="33035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257" y="5130417"/>
            <a:ext cx="407331" cy="330355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125" y="5591090"/>
            <a:ext cx="407331" cy="330355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830" y="2853578"/>
            <a:ext cx="407331" cy="33035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756" y="1610783"/>
            <a:ext cx="407331" cy="33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145"/>
            <a:ext cx="4235245" cy="5052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Part 1. Data Preparation </a:t>
            </a:r>
          </a:p>
          <a:p>
            <a:pPr marL="0" indent="0">
              <a:buNone/>
            </a:pPr>
            <a:r>
              <a:rPr lang="en-US" dirty="0" smtClean="0"/>
              <a:t>1. Collection</a:t>
            </a:r>
          </a:p>
          <a:p>
            <a:pPr marL="0" indent="0">
              <a:buNone/>
            </a:pPr>
            <a:r>
              <a:rPr lang="en-US" dirty="0" smtClean="0"/>
              <a:t>2. Storage</a:t>
            </a:r>
          </a:p>
          <a:p>
            <a:pPr marL="457200" lvl="1" indent="0">
              <a:buNone/>
            </a:pPr>
            <a:r>
              <a:rPr lang="en-US" dirty="0" smtClean="0"/>
              <a:t>Local or Cloud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smtClean="0">
                <a:solidFill>
                  <a:srgbClr val="FF0000"/>
                </a:solidFill>
              </a:rPr>
              <a:t>Cleaning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Noise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Outlier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Missing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Standardize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Normalize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098" name="Picture 2" descr="Image result for clean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995" y="1072177"/>
            <a:ext cx="4845835" cy="467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78129" y="6255255"/>
            <a:ext cx="67990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https://media.licdn.com/mpr/mpr/shrinknp_400_400/p/1/005/0b9/0f2/22e0a9b.jpg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1.3</a:t>
            </a:r>
            <a:r>
              <a:rPr lang="en-US" sz="4400" dirty="0"/>
              <a:t>. Pipeline</a:t>
            </a:r>
          </a:p>
        </p:txBody>
      </p:sp>
    </p:spTree>
    <p:extLst>
      <p:ext uri="{BB962C8B-B14F-4D97-AF65-F5344CB8AC3E}">
        <p14:creationId xmlns:p14="http://schemas.microsoft.com/office/powerpoint/2010/main" val="200547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145"/>
            <a:ext cx="4235245" cy="5052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Part 2. Model Construction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smtClean="0">
                <a:solidFill>
                  <a:srgbClr val="FF0000"/>
                </a:solidFill>
              </a:rPr>
              <a:t>Feature Engineering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653548" y="6290846"/>
            <a:ext cx="65384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http://www.cs.princeton.edu/courses/archive/spring10/cos424/slides/18-feat.pdf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2696806"/>
            <a:ext cx="93234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Images      --</a:t>
            </a:r>
            <a:r>
              <a:rPr lang="en-US" sz="2400" dirty="0" smtClean="0">
                <a:sym typeface="Wingdings" panose="05000000000000000000" pitchFamily="2" charset="2"/>
              </a:rPr>
              <a:t>--&gt;    pixels, contours, textures, etc.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              Signal      ----&gt;    samples, spectrograms, etc.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     Time series     </a:t>
            </a:r>
            <a:r>
              <a:rPr lang="en-US" sz="2400" dirty="0" smtClean="0"/>
              <a:t>--</a:t>
            </a:r>
            <a:r>
              <a:rPr lang="en-US" sz="2400" dirty="0" smtClean="0">
                <a:sym typeface="Wingdings" panose="05000000000000000000" pitchFamily="2" charset="2"/>
              </a:rPr>
              <a:t>--&gt;     ticks, trends, reversals, etc.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Biological data    </a:t>
            </a:r>
            <a:r>
              <a:rPr lang="en-US" sz="2400" dirty="0" smtClean="0"/>
              <a:t>--</a:t>
            </a:r>
            <a:r>
              <a:rPr lang="en-US" sz="2400" dirty="0" smtClean="0">
                <a:sym typeface="Wingdings" panose="05000000000000000000" pitchFamily="2" charset="2"/>
              </a:rPr>
              <a:t>--&gt;     DNA, markers sequences, genes, etc.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          Text data    </a:t>
            </a:r>
            <a:r>
              <a:rPr lang="en-US" sz="2400" dirty="0" smtClean="0"/>
              <a:t>--</a:t>
            </a:r>
            <a:r>
              <a:rPr lang="en-US" sz="2400" dirty="0" smtClean="0">
                <a:sym typeface="Wingdings" panose="05000000000000000000" pitchFamily="2" charset="2"/>
              </a:rPr>
              <a:t>--&gt;     words, grammatical classes and relations, etc.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1.3</a:t>
            </a:r>
            <a:r>
              <a:rPr lang="en-US" sz="4400" dirty="0"/>
              <a:t>. Pipeline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1658" y="4991462"/>
            <a:ext cx="932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Wingdings" panose="05000000000000000000" pitchFamily="2" charset="2"/>
              </a:rPr>
              <a:t>Check the similar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Wingdings" panose="05000000000000000000" pitchFamily="2" charset="2"/>
              </a:rPr>
              <a:t>Reduce the number of features. </a:t>
            </a:r>
          </a:p>
        </p:txBody>
      </p:sp>
    </p:spTree>
    <p:extLst>
      <p:ext uri="{BB962C8B-B14F-4D97-AF65-F5344CB8AC3E}">
        <p14:creationId xmlns:p14="http://schemas.microsoft.com/office/powerpoint/2010/main" val="25744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032128" y="865673"/>
            <a:ext cx="8001342" cy="5107423"/>
            <a:chOff x="4032128" y="865673"/>
            <a:chExt cx="8001342" cy="5107423"/>
          </a:xfrm>
        </p:grpSpPr>
        <p:pic>
          <p:nvPicPr>
            <p:cNvPr id="11266" name="Picture 2" descr="Image result for model selecti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128" y="865673"/>
              <a:ext cx="8001342" cy="5107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5530645" y="2698955"/>
              <a:ext cx="1253613" cy="516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520516" y="2903191"/>
              <a:ext cx="1307690" cy="710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145"/>
            <a:ext cx="4235245" cy="5052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Part 2. Model Construction</a:t>
            </a:r>
          </a:p>
          <a:p>
            <a:pPr marL="0" indent="0">
              <a:buNone/>
            </a:pPr>
            <a:r>
              <a:rPr lang="en-US" dirty="0" smtClean="0"/>
              <a:t>4. Feature Engineering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smtClean="0">
                <a:solidFill>
                  <a:srgbClr val="FF0000"/>
                </a:solidFill>
              </a:rPr>
              <a:t>Model Selection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978012" y="6409143"/>
            <a:ext cx="63713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http://betterevaluation.org/sites/default/files/Data%20Mining%20Paradigms.png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1.3</a:t>
            </a:r>
            <a:r>
              <a:rPr lang="en-US" sz="4400" dirty="0"/>
              <a:t>. Pipeline</a:t>
            </a:r>
          </a:p>
        </p:txBody>
      </p:sp>
    </p:spTree>
    <p:extLst>
      <p:ext uri="{BB962C8B-B14F-4D97-AF65-F5344CB8AC3E}">
        <p14:creationId xmlns:p14="http://schemas.microsoft.com/office/powerpoint/2010/main" val="22479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032128" y="865673"/>
            <a:ext cx="8001342" cy="5107423"/>
            <a:chOff x="4032128" y="865673"/>
            <a:chExt cx="8001342" cy="5107423"/>
          </a:xfrm>
        </p:grpSpPr>
        <p:pic>
          <p:nvPicPr>
            <p:cNvPr id="11266" name="Picture 2" descr="Image result for model selecti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128" y="865673"/>
              <a:ext cx="8001342" cy="5107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5530645" y="2698955"/>
              <a:ext cx="1253613" cy="516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520516" y="2903191"/>
              <a:ext cx="1307690" cy="710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145"/>
            <a:ext cx="4235245" cy="5052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Part 2. Model Construction</a:t>
            </a:r>
          </a:p>
          <a:p>
            <a:pPr marL="0" indent="0">
              <a:buNone/>
            </a:pPr>
            <a:r>
              <a:rPr lang="en-US" dirty="0" smtClean="0"/>
              <a:t>4. Feature Engineering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smtClean="0">
                <a:solidFill>
                  <a:srgbClr val="FF0000"/>
                </a:solidFill>
              </a:rPr>
              <a:t>Model Selection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978012" y="6409143"/>
            <a:ext cx="63713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http://betterevaluation.org/sites/default/files/Data%20Mining%20Paradigms.png</a:t>
            </a:r>
          </a:p>
        </p:txBody>
      </p:sp>
      <p:pic>
        <p:nvPicPr>
          <p:cNvPr id="14338" name="Picture 2" descr="Image result for corr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480" y="5058696"/>
            <a:ext cx="608637" cy="63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1.3</a:t>
            </a:r>
            <a:r>
              <a:rPr lang="en-US" sz="4400" dirty="0"/>
              <a:t>. Pipeline</a:t>
            </a:r>
          </a:p>
        </p:txBody>
      </p:sp>
    </p:spTree>
    <p:extLst>
      <p:ext uri="{BB962C8B-B14F-4D97-AF65-F5344CB8AC3E}">
        <p14:creationId xmlns:p14="http://schemas.microsoft.com/office/powerpoint/2010/main" val="339789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145"/>
            <a:ext cx="4235245" cy="5052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Part 2. Model Construction</a:t>
            </a:r>
          </a:p>
          <a:p>
            <a:pPr marL="0" indent="0">
              <a:buNone/>
            </a:pPr>
            <a:r>
              <a:rPr lang="en-US" dirty="0" smtClean="0"/>
              <a:t>4. Feature Engineering</a:t>
            </a:r>
          </a:p>
          <a:p>
            <a:pPr marL="0" indent="0">
              <a:buNone/>
            </a:pPr>
            <a:r>
              <a:rPr lang="en-US" dirty="0" smtClean="0"/>
              <a:t>5. Model Selection</a:t>
            </a:r>
          </a:p>
          <a:p>
            <a:pPr marL="0" indent="0">
              <a:buNone/>
            </a:pPr>
            <a:r>
              <a:rPr lang="en-US" dirty="0" smtClean="0"/>
              <a:t>6. </a:t>
            </a:r>
            <a:r>
              <a:rPr lang="en-US" dirty="0" smtClean="0">
                <a:solidFill>
                  <a:srgbClr val="FF0000"/>
                </a:solidFill>
              </a:rPr>
              <a:t>Model Validation 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42" name="Picture 2" descr="Image result for cross valid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825" y="3740954"/>
            <a:ext cx="9409471" cy="282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030135" y="6409142"/>
            <a:ext cx="27671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https://i.stack.imgur.com/1fXzJ.png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1.3</a:t>
            </a:r>
            <a:r>
              <a:rPr lang="en-US" sz="4400" dirty="0"/>
              <a:t>. Pipeline</a:t>
            </a:r>
          </a:p>
        </p:txBody>
      </p:sp>
    </p:spTree>
    <p:extLst>
      <p:ext uri="{BB962C8B-B14F-4D97-AF65-F5344CB8AC3E}">
        <p14:creationId xmlns:p14="http://schemas.microsoft.com/office/powerpoint/2010/main" val="367539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145"/>
            <a:ext cx="4235245" cy="5052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Part 2. Model Construction</a:t>
            </a:r>
          </a:p>
          <a:p>
            <a:pPr marL="0" indent="0">
              <a:buNone/>
            </a:pPr>
            <a:r>
              <a:rPr lang="en-US" dirty="0" smtClean="0"/>
              <a:t>4. Feature Engineering</a:t>
            </a:r>
          </a:p>
          <a:p>
            <a:pPr marL="0" indent="0">
              <a:buNone/>
            </a:pPr>
            <a:r>
              <a:rPr lang="en-US" dirty="0" smtClean="0"/>
              <a:t>5. Model Selection</a:t>
            </a:r>
          </a:p>
          <a:p>
            <a:pPr marL="0" indent="0">
              <a:buNone/>
            </a:pPr>
            <a:r>
              <a:rPr lang="en-US" dirty="0" smtClean="0"/>
              <a:t>6. Model Validation </a:t>
            </a:r>
          </a:p>
          <a:p>
            <a:pPr marL="0" indent="0">
              <a:buNone/>
            </a:pPr>
            <a:r>
              <a:rPr lang="en-US" dirty="0" smtClean="0"/>
              <a:t>7. </a:t>
            </a:r>
            <a:r>
              <a:rPr lang="en-US" dirty="0" smtClean="0">
                <a:solidFill>
                  <a:srgbClr val="FF0000"/>
                </a:solidFill>
              </a:rPr>
              <a:t>Model Evaluation 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9218" name="Picture 2" descr="Image result for roc cur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858" y="822474"/>
            <a:ext cx="5043948" cy="486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58115" y="6328369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https://www.medcalc.org/manual/_help/images/roc_intro3.png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1.3</a:t>
            </a:r>
            <a:r>
              <a:rPr lang="en-US" sz="4400" dirty="0"/>
              <a:t>. Pipeline</a:t>
            </a:r>
          </a:p>
        </p:txBody>
      </p:sp>
    </p:spTree>
    <p:extLst>
      <p:ext uri="{BB962C8B-B14F-4D97-AF65-F5344CB8AC3E}">
        <p14:creationId xmlns:p14="http://schemas.microsoft.com/office/powerpoint/2010/main" val="282929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8300</TotalTime>
  <Words>1246</Words>
  <Application>Microsoft Macintosh PowerPoint</Application>
  <PresentationFormat>Widescreen</PresentationFormat>
  <Paragraphs>418</Paragraphs>
  <Slides>32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Calibri Light</vt:lpstr>
      <vt:lpstr>Cambria Math</vt:lpstr>
      <vt:lpstr>Wingdings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Real Application: Iris flower data set</vt:lpstr>
      <vt:lpstr>Real Application: Iris flower data set</vt:lpstr>
      <vt:lpstr>Real Application: Classification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Algorithms: </vt:lpstr>
      <vt:lpstr>Drawbacks: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Explorations in Data Science Models</dc:title>
  <dc:creator>liangjingsai</dc:creator>
  <cp:lastModifiedBy>Jingsai Liang</cp:lastModifiedBy>
  <cp:revision>394</cp:revision>
  <dcterms:created xsi:type="dcterms:W3CDTF">2017-02-07T02:26:24Z</dcterms:created>
  <dcterms:modified xsi:type="dcterms:W3CDTF">2017-11-07T19:16:00Z</dcterms:modified>
</cp:coreProperties>
</file>