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22"/>
  </p:notesMasterIdLst>
  <p:sldIdLst>
    <p:sldId id="256" r:id="rId2"/>
    <p:sldId id="331" r:id="rId3"/>
    <p:sldId id="332" r:id="rId4"/>
    <p:sldId id="333" r:id="rId5"/>
    <p:sldId id="334" r:id="rId6"/>
    <p:sldId id="335" r:id="rId7"/>
    <p:sldId id="360" r:id="rId8"/>
    <p:sldId id="337" r:id="rId9"/>
    <p:sldId id="336" r:id="rId10"/>
    <p:sldId id="338" r:id="rId11"/>
    <p:sldId id="339" r:id="rId12"/>
    <p:sldId id="340" r:id="rId13"/>
    <p:sldId id="362" r:id="rId14"/>
    <p:sldId id="342" r:id="rId15"/>
    <p:sldId id="343" r:id="rId16"/>
    <p:sldId id="344" r:id="rId17"/>
    <p:sldId id="361" r:id="rId18"/>
    <p:sldId id="345" r:id="rId19"/>
    <p:sldId id="346" r:id="rId20"/>
    <p:sldId id="347" r:id="rId21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8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1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Char char="○"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Char char="■"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Char char="●"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Char char="○"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Char char="■"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Char char="●"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Char char="○"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Shape 148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9" name="Shape 1489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Shape 150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5" name="Shape 150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Shape 150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5" name="Shape 1505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966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Shape 151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7" name="Shape 151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Shape 152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3" name="Shape 1523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3" name="Shape 153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3" name="Shape 1533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7385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Shape 1540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1" name="Shape 1541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Shape 1549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0" name="Shape 1550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Shape 155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9" name="Shape 1559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Shape 1420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1" name="Shape 1421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Shape 142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7" name="Shape 1427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3" name="Shape 143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Shape 1439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0" name="Shape 1440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Shape 1449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0" name="Shape 1450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Shape 1475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6" name="Shape 1476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Shape 1460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1" name="Shape 1461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Shape 148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3" name="Shape 1483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92100" marR="0" lvl="0" indent="-158750" algn="l" rtl="0">
              <a:lnSpc>
                <a:spcPct val="100000"/>
              </a:lnSpc>
              <a:spcBef>
                <a:spcPts val="28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0100" marR="0" lvl="1" indent="-190500" algn="l" rtl="0">
              <a:lnSpc>
                <a:spcPct val="100000"/>
              </a:lnSpc>
              <a:spcBef>
                <a:spcPts val="24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Noto Sans Symbols"/>
              <a:buChar char="◆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92100" marR="0" lvl="0" indent="-158750" algn="l" rtl="0">
              <a:lnSpc>
                <a:spcPct val="100000"/>
              </a:lnSpc>
              <a:spcBef>
                <a:spcPts val="28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0100" marR="0" lvl="1" indent="-190500" algn="l" rtl="0">
              <a:lnSpc>
                <a:spcPct val="100000"/>
              </a:lnSpc>
              <a:spcBef>
                <a:spcPts val="24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Noto Sans Symbols"/>
              <a:buChar char="◆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grpSp>
        <p:nvGrpSpPr>
          <p:cNvPr id="8" name="Shape 8"/>
          <p:cNvGrpSpPr/>
          <p:nvPr/>
        </p:nvGrpSpPr>
        <p:grpSpPr>
          <a:xfrm>
            <a:off x="304800" y="838200"/>
            <a:ext cx="8534400" cy="152399"/>
            <a:chOff x="419100" y="1250950"/>
            <a:chExt cx="8305800" cy="196849"/>
          </a:xfrm>
        </p:grpSpPr>
        <p:sp>
          <p:nvSpPr>
            <p:cNvPr id="9" name="Shape 9"/>
            <p:cNvSpPr/>
            <p:nvPr/>
          </p:nvSpPr>
          <p:spPr>
            <a:xfrm>
              <a:off x="419100" y="1250950"/>
              <a:ext cx="8305800" cy="96837"/>
            </a:xfrm>
            <a:prstGeom prst="rect">
              <a:avLst/>
            </a:prstGeom>
            <a:gradFill>
              <a:gsLst>
                <a:gs pos="0">
                  <a:srgbClr val="10AFD2"/>
                </a:gs>
                <a:gs pos="50000">
                  <a:srgbClr val="12C2E9"/>
                </a:gs>
                <a:gs pos="100000">
                  <a:srgbClr val="10AFD2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" name="Shape 10"/>
            <p:cNvSpPr/>
            <p:nvPr/>
          </p:nvSpPr>
          <p:spPr>
            <a:xfrm>
              <a:off x="419100" y="1398587"/>
              <a:ext cx="8305800" cy="49212"/>
            </a:xfrm>
            <a:prstGeom prst="rect">
              <a:avLst/>
            </a:prstGeom>
            <a:gradFill>
              <a:gsLst>
                <a:gs pos="0">
                  <a:srgbClr val="D800D8"/>
                </a:gs>
                <a:gs pos="50000">
                  <a:srgbClr val="FF00FF"/>
                </a:gs>
                <a:gs pos="100000">
                  <a:srgbClr val="D800D8"/>
                </a:gs>
              </a:gsLst>
              <a:lin ang="108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" name="Shape 11"/>
          <p:cNvGrpSpPr/>
          <p:nvPr/>
        </p:nvGrpSpPr>
        <p:grpSpPr>
          <a:xfrm>
            <a:off x="381000" y="6400800"/>
            <a:ext cx="8382000" cy="304800"/>
            <a:chOff x="457200" y="5410200"/>
            <a:chExt cx="8382000" cy="304800"/>
          </a:xfrm>
        </p:grpSpPr>
        <p:sp>
          <p:nvSpPr>
            <p:cNvPr id="12" name="Shape 12"/>
            <p:cNvSpPr/>
            <p:nvPr/>
          </p:nvSpPr>
          <p:spPr>
            <a:xfrm>
              <a:off x="457200" y="5410200"/>
              <a:ext cx="8382000" cy="304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Shape 13"/>
            <p:cNvSpPr txBox="1"/>
            <p:nvPr/>
          </p:nvSpPr>
          <p:spPr>
            <a:xfrm>
              <a:off x="457200" y="5410200"/>
              <a:ext cx="8364537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166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© Tan,Steinbach, Kumar 	    	Introduction to Data Mining        		      4/18/2004               </a:t>
              </a:r>
              <a:fld id="{00000000-1234-1234-1234-123412341234}" type="slidenum"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28600" y="609600"/>
            <a:ext cx="8763000" cy="8382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ctr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</a:t>
            </a:r>
            <a:br>
              <a:rPr lang="en-US" sz="3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Analysis: Basic Concepts </a:t>
            </a:r>
            <a:br>
              <a:rPr lang="en-US" sz="3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Algorithms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381000" y="2073275"/>
            <a:ext cx="8229600" cy="3567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Notes for Chapter 8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Data Mining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Tan, Steinbach, Kumar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Shape 39"/>
          <p:cNvGrpSpPr/>
          <p:nvPr/>
        </p:nvGrpSpPr>
        <p:grpSpPr>
          <a:xfrm>
            <a:off x="381000" y="6400800"/>
            <a:ext cx="8382000" cy="304800"/>
            <a:chOff x="457200" y="5410200"/>
            <a:chExt cx="8382000" cy="304800"/>
          </a:xfrm>
        </p:grpSpPr>
        <p:sp>
          <p:nvSpPr>
            <p:cNvPr id="40" name="Shape 40"/>
            <p:cNvSpPr/>
            <p:nvPr/>
          </p:nvSpPr>
          <p:spPr>
            <a:xfrm>
              <a:off x="457200" y="5410200"/>
              <a:ext cx="8382000" cy="304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" name="Shape 41"/>
            <p:cNvSpPr txBox="1"/>
            <p:nvPr/>
          </p:nvSpPr>
          <p:spPr>
            <a:xfrm>
              <a:off x="457200" y="5410200"/>
              <a:ext cx="8364537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166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© Tan,Steinbach, Kumar 	    	Introduction to Data Mining        		      4/18/2004               </a:t>
              </a:r>
              <a:fld id="{00000000-1234-1234-1234-123412341234}" type="slidenum"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fld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</p:grpSp>
      <p:grpSp>
        <p:nvGrpSpPr>
          <p:cNvPr id="42" name="Shape 42"/>
          <p:cNvGrpSpPr/>
          <p:nvPr/>
        </p:nvGrpSpPr>
        <p:grpSpPr>
          <a:xfrm>
            <a:off x="304800" y="1447800"/>
            <a:ext cx="8534400" cy="152399"/>
            <a:chOff x="419100" y="1250950"/>
            <a:chExt cx="8305800" cy="196849"/>
          </a:xfrm>
        </p:grpSpPr>
        <p:sp>
          <p:nvSpPr>
            <p:cNvPr id="43" name="Shape 43"/>
            <p:cNvSpPr/>
            <p:nvPr/>
          </p:nvSpPr>
          <p:spPr>
            <a:xfrm>
              <a:off x="419100" y="1250950"/>
              <a:ext cx="8305800" cy="96837"/>
            </a:xfrm>
            <a:prstGeom prst="rect">
              <a:avLst/>
            </a:prstGeom>
            <a:gradFill>
              <a:gsLst>
                <a:gs pos="0">
                  <a:srgbClr val="10AFD2"/>
                </a:gs>
                <a:gs pos="50000">
                  <a:srgbClr val="12C2E9"/>
                </a:gs>
                <a:gs pos="100000">
                  <a:srgbClr val="10AFD2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419100" y="1398587"/>
              <a:ext cx="8305800" cy="49212"/>
            </a:xfrm>
            <a:prstGeom prst="rect">
              <a:avLst/>
            </a:prstGeom>
            <a:gradFill>
              <a:gsLst>
                <a:gs pos="0">
                  <a:srgbClr val="D800D8"/>
                </a:gs>
                <a:gs pos="50000">
                  <a:srgbClr val="FF00FF"/>
                </a:gs>
                <a:gs pos="100000">
                  <a:srgbClr val="D800D8"/>
                </a:gs>
              </a:gsLst>
              <a:lin ang="108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Shape 148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Validity </a:t>
            </a:r>
          </a:p>
        </p:txBody>
      </p:sp>
      <p:sp>
        <p:nvSpPr>
          <p:cNvPr id="1486" name="Shape 1486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supervised classification we have a variety of measures to evaluate how good our model is</a:t>
            </a:r>
          </a:p>
          <a:p>
            <a:pPr marL="800100" marR="0" lvl="1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Accuracy, precision, recall</a:t>
            </a:r>
          </a:p>
          <a:p>
            <a:pPr marL="800100" marR="0" lvl="1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cluster analysis, the analogous question is how to evaluate the “goodness” of the resulting clusters?</a:t>
            </a:r>
          </a:p>
          <a:p>
            <a:pPr marL="292100" marR="0" lvl="0" indent="-2921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“clusters are in the eye of the beholder”! </a:t>
            </a:r>
          </a:p>
          <a:p>
            <a:pPr marL="292100" marR="0" lvl="0" indent="-2921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why do we want to evaluate them?</a:t>
            </a:r>
          </a:p>
          <a:p>
            <a:pPr marL="800100" marR="0" lvl="1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avoid finding patterns in noise</a:t>
            </a:r>
          </a:p>
          <a:p>
            <a:pPr marL="800100" marR="0" lvl="1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compare clustering algorithms</a:t>
            </a:r>
          </a:p>
          <a:p>
            <a:pPr marL="800100" marR="0" lvl="1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compare two sets of clusters</a:t>
            </a:r>
          </a:p>
          <a:p>
            <a:pPr marL="800100" marR="0" lvl="1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compare two clusters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Shape 149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Clusters found in Random Data</a:t>
            </a:r>
          </a:p>
        </p:txBody>
      </p:sp>
      <p:pic>
        <p:nvPicPr>
          <p:cNvPr id="1492" name="Shape 14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990600"/>
            <a:ext cx="3613479" cy="2725629"/>
          </a:xfrm>
          <a:prstGeom prst="rect">
            <a:avLst/>
          </a:prstGeom>
          <a:noFill/>
          <a:ln>
            <a:noFill/>
          </a:ln>
        </p:spPr>
      </p:pic>
      <p:sp>
        <p:nvSpPr>
          <p:cNvPr id="1493" name="Shape 1493"/>
          <p:cNvSpPr txBox="1"/>
          <p:nvPr/>
        </p:nvSpPr>
        <p:spPr>
          <a:xfrm>
            <a:off x="152400" y="1905000"/>
            <a:ext cx="990600" cy="5175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Points</a:t>
            </a:r>
          </a:p>
        </p:txBody>
      </p:sp>
      <p:grpSp>
        <p:nvGrpSpPr>
          <p:cNvPr id="1494" name="Shape 1494"/>
          <p:cNvGrpSpPr/>
          <p:nvPr/>
        </p:nvGrpSpPr>
        <p:grpSpPr>
          <a:xfrm>
            <a:off x="152400" y="3657600"/>
            <a:ext cx="4078541" cy="2731953"/>
            <a:chOff x="152400" y="3657600"/>
            <a:chExt cx="4078541" cy="2731953"/>
          </a:xfrm>
        </p:grpSpPr>
        <p:pic>
          <p:nvPicPr>
            <p:cNvPr id="1495" name="Shape 149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09600" y="3657600"/>
              <a:ext cx="3621341" cy="27319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6" name="Shape 1496"/>
            <p:cNvSpPr txBox="1"/>
            <p:nvPr/>
          </p:nvSpPr>
          <p:spPr>
            <a:xfrm>
              <a:off x="152400" y="4191000"/>
              <a:ext cx="9906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K-means</a:t>
              </a:r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4116387" y="990600"/>
            <a:ext cx="4341813" cy="2731953"/>
            <a:chOff x="4116387" y="990600"/>
            <a:chExt cx="4341813" cy="2731953"/>
          </a:xfrm>
        </p:grpSpPr>
        <p:pic>
          <p:nvPicPr>
            <p:cNvPr id="1498" name="Shape 149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116387" y="990600"/>
              <a:ext cx="3621341" cy="27319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9" name="Shape 1499"/>
            <p:cNvSpPr txBox="1"/>
            <p:nvPr/>
          </p:nvSpPr>
          <p:spPr>
            <a:xfrm>
              <a:off x="7467600" y="1905000"/>
              <a:ext cx="9906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DBSCAN</a:t>
              </a:r>
            </a:p>
          </p:txBody>
        </p:sp>
      </p:grpSp>
      <p:grpSp>
        <p:nvGrpSpPr>
          <p:cNvPr id="1500" name="Shape 1500"/>
          <p:cNvGrpSpPr/>
          <p:nvPr/>
        </p:nvGrpSpPr>
        <p:grpSpPr>
          <a:xfrm>
            <a:off x="4116387" y="3657600"/>
            <a:ext cx="4646613" cy="2731953"/>
            <a:chOff x="4116387" y="3657600"/>
            <a:chExt cx="4646613" cy="2731953"/>
          </a:xfrm>
        </p:grpSpPr>
        <p:pic>
          <p:nvPicPr>
            <p:cNvPr id="1501" name="Shape 150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116387" y="3657600"/>
              <a:ext cx="3621341" cy="27319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2" name="Shape 1502"/>
            <p:cNvSpPr txBox="1"/>
            <p:nvPr/>
          </p:nvSpPr>
          <p:spPr>
            <a:xfrm>
              <a:off x="7620000" y="4191000"/>
              <a:ext cx="1143000" cy="5175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Complete Link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Shape 1507"/>
          <p:cNvSpPr txBox="1">
            <a:spLocks noGrp="1"/>
          </p:cNvSpPr>
          <p:nvPr>
            <p:ph type="body" idx="1"/>
          </p:nvPr>
        </p:nvSpPr>
        <p:spPr>
          <a:xfrm>
            <a:off x="601579" y="2053389"/>
            <a:ext cx="7435516" cy="27953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r>
              <a:rPr lang="en-US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aspects should be considered for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r>
              <a:rPr lang="en-US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 validation? </a:t>
            </a:r>
            <a:endParaRPr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8" name="Shape 150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Different Aspects of Cluster Validation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Shape 1507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Determining the</a:t>
            </a:r>
            <a:r>
              <a:rPr lang="en-US" sz="2000" b="0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clustering tendency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a set of data, i.e., distinguishing whether non-random structure actually exists in the data.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Comparing the results of a cluster analysis to externally known results, e.g., to externally given class labels.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Evaluating how well the results of a cluster analysis fit the data 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reference to external information. 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Use only the data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Comparing the results of two different sets of cluster analyses to determine which is better.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Determining the ‘correct’ number of clusters.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2, 3, and 4, we can further distinguish whether we want to evaluate the entire clustering or just individual clusters.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8" name="Shape 150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Different Aspects of Cluster Validation</a:t>
            </a:r>
          </a:p>
        </p:txBody>
      </p:sp>
    </p:spTree>
    <p:extLst>
      <p:ext uri="{BB962C8B-B14F-4D97-AF65-F5344CB8AC3E}">
        <p14:creationId xmlns:p14="http://schemas.microsoft.com/office/powerpoint/2010/main" val="1216593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Shape 1519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matrices 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“Incidence” Matrix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row and one column for each data point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entry is 1 if the associated pair of points belong to the same cluster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entry is 0 if the associated pair of points belongs to different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the correlation between the two matrices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the matrices are symmetric, only the correlation between 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n(n-1) / 2 entries needs to be calculated.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correlation indicates that points that belong to the same cluster are close to each other.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a good measure for some density or contiguity based clusters.</a:t>
            </a:r>
          </a:p>
        </p:txBody>
      </p:sp>
      <p:sp>
        <p:nvSpPr>
          <p:cNvPr id="1520" name="Shape 152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Measuring Cluster Validity Via Correlation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99" y="990600"/>
            <a:ext cx="3056021" cy="15658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Shape 152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Measuring Cluster Validity Via Correlation</a:t>
            </a:r>
          </a:p>
        </p:txBody>
      </p:sp>
      <p:sp>
        <p:nvSpPr>
          <p:cNvPr id="1526" name="Shape 1526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Correlation of incidence and proximity matrices for the K-means clusterings of the following two data sets.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7" name="Shape 15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787" y="2667000"/>
            <a:ext cx="3621341" cy="2731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8" name="Shape 15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8787" y="2667000"/>
            <a:ext cx="3621341" cy="2731953"/>
          </a:xfrm>
          <a:prstGeom prst="rect">
            <a:avLst/>
          </a:prstGeom>
          <a:noFill/>
          <a:ln>
            <a:noFill/>
          </a:ln>
        </p:spPr>
      </p:pic>
      <p:sp>
        <p:nvSpPr>
          <p:cNvPr id="1529" name="Shape 1529"/>
          <p:cNvSpPr txBox="1"/>
          <p:nvPr/>
        </p:nvSpPr>
        <p:spPr>
          <a:xfrm>
            <a:off x="1373187" y="5867400"/>
            <a:ext cx="2362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 = -0.9235</a:t>
            </a:r>
          </a:p>
        </p:txBody>
      </p:sp>
      <p:sp>
        <p:nvSpPr>
          <p:cNvPr id="1530" name="Shape 1530"/>
          <p:cNvSpPr txBox="1"/>
          <p:nvPr/>
        </p:nvSpPr>
        <p:spPr>
          <a:xfrm>
            <a:off x="5030787" y="5867400"/>
            <a:ext cx="2362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 = -0.5810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Shape 1535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the similarity matrix with respect to cluster labels and inspect visually.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6" name="Shape 1536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Similarity Matrix for Cluster Validation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2002424"/>
            <a:ext cx="6858000" cy="413534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Shape 1535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the similarity matrix with respect to cluster labels and inspect visually.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6" name="Shape 1536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Similarity Matrix for Cluster Validation</a:t>
            </a:r>
          </a:p>
        </p:txBody>
      </p:sp>
      <p:pic>
        <p:nvPicPr>
          <p:cNvPr id="1537" name="Shape 15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284412"/>
            <a:ext cx="4228305" cy="3188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8" name="Shape 15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1000" y="2208212"/>
            <a:ext cx="4228305" cy="31888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1214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Shape 154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Similarity Matrix for Cluster Validation</a:t>
            </a:r>
          </a:p>
        </p:txBody>
      </p:sp>
      <p:sp>
        <p:nvSpPr>
          <p:cNvPr id="1544" name="Shape 1544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 in random data are not so crisp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5" name="Shape 15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2087562"/>
            <a:ext cx="3621341" cy="2731953"/>
          </a:xfrm>
          <a:prstGeom prst="rect">
            <a:avLst/>
          </a:prstGeom>
          <a:noFill/>
          <a:ln>
            <a:noFill/>
          </a:ln>
        </p:spPr>
      </p:pic>
      <p:sp>
        <p:nvSpPr>
          <p:cNvPr id="1546" name="Shape 1546"/>
          <p:cNvSpPr txBox="1"/>
          <p:nvPr/>
        </p:nvSpPr>
        <p:spPr>
          <a:xfrm>
            <a:off x="3429000" y="5287962"/>
            <a:ext cx="2895600" cy="4270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DBSCAN</a:t>
            </a:r>
          </a:p>
        </p:txBody>
      </p:sp>
      <p:pic>
        <p:nvPicPr>
          <p:cNvPr id="1547" name="Shape 15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5800" y="2087562"/>
            <a:ext cx="3621341" cy="2731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2" name="Shape 15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787" y="2011362"/>
            <a:ext cx="3621341" cy="2731953"/>
          </a:xfrm>
          <a:prstGeom prst="rect">
            <a:avLst/>
          </a:prstGeom>
          <a:noFill/>
          <a:ln>
            <a:noFill/>
          </a:ln>
        </p:spPr>
      </p:pic>
      <p:sp>
        <p:nvSpPr>
          <p:cNvPr id="1553" name="Shape 155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Similarity Matrix for Cluster Validation</a:t>
            </a:r>
          </a:p>
        </p:txBody>
      </p:sp>
      <p:sp>
        <p:nvSpPr>
          <p:cNvPr id="1554" name="Shape 1554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 in random data are not so crisp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5" name="Shape 1555"/>
          <p:cNvSpPr txBox="1"/>
          <p:nvPr/>
        </p:nvSpPr>
        <p:spPr>
          <a:xfrm>
            <a:off x="3505200" y="5211762"/>
            <a:ext cx="2895600" cy="4270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</a:t>
            </a:r>
          </a:p>
        </p:txBody>
      </p:sp>
      <p:pic>
        <p:nvPicPr>
          <p:cNvPr id="1556" name="Shape 15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3587" y="2006600"/>
            <a:ext cx="3621341" cy="2731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Shape 142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DBSCAN</a:t>
            </a:r>
          </a:p>
        </p:txBody>
      </p:sp>
      <p:sp>
        <p:nvSpPr>
          <p:cNvPr id="1424" name="Shape 1424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DBSCAN is a density-based algorithm.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Density = number of points within a specified radius (Eps)</a:t>
            </a:r>
          </a:p>
          <a:p>
            <a:pPr marL="2057400" marR="0" lvl="4" indent="-228600" algn="l" rtl="0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C7B9C"/>
              </a:buClr>
              <a:buSzPct val="12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point is a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core point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it has more than a specified number of points (MinPts) within Eps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are points that are at the interior of a cluster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border point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 fewer than MinPts within Eps, but is in the neighborhood of a core point</a:t>
            </a:r>
          </a:p>
          <a:p>
            <a:pPr marL="2057400" marR="0" lvl="4" indent="-228600" algn="l" rtl="0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noise point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any point that is not a core point or a border point.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Shape 156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Similarity Matrix for Cluster Validation</a:t>
            </a:r>
          </a:p>
        </p:txBody>
      </p:sp>
      <p:sp>
        <p:nvSpPr>
          <p:cNvPr id="1562" name="Shape 1562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 in random data are not so crisp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3" name="Shape 15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3587" y="2082800"/>
            <a:ext cx="3621341" cy="2731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4" name="Shape 15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8787" y="2082800"/>
            <a:ext cx="3621341" cy="2731953"/>
          </a:xfrm>
          <a:prstGeom prst="rect">
            <a:avLst/>
          </a:prstGeom>
          <a:noFill/>
          <a:ln>
            <a:noFill/>
          </a:ln>
        </p:spPr>
      </p:pic>
      <p:sp>
        <p:nvSpPr>
          <p:cNvPr id="1565" name="Shape 1565"/>
          <p:cNvSpPr txBox="1"/>
          <p:nvPr/>
        </p:nvSpPr>
        <p:spPr>
          <a:xfrm>
            <a:off x="3505200" y="5287962"/>
            <a:ext cx="2895600" cy="4270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Link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DBSCAN: Core, Border, and Noise Points</a:t>
            </a:r>
          </a:p>
        </p:txBody>
      </p:sp>
      <p:pic>
        <p:nvPicPr>
          <p:cNvPr id="1430" name="Shape 1430"/>
          <p:cNvPicPr preferRelativeResize="0"/>
          <p:nvPr/>
        </p:nvPicPr>
        <p:blipFill rotWithShape="1">
          <a:blip r:embed="rId3">
            <a:alphaModFix/>
          </a:blip>
          <a:srcRect b="4109"/>
          <a:stretch/>
        </p:blipFill>
        <p:spPr>
          <a:xfrm>
            <a:off x="762000" y="990600"/>
            <a:ext cx="7290208" cy="5255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Shape 143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DBSCAN Algorithm</a:t>
            </a:r>
          </a:p>
        </p:txBody>
      </p:sp>
      <p:sp>
        <p:nvSpPr>
          <p:cNvPr id="1436" name="Shape 1436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Eliminate noise points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clustering on the remaining points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11" y="2664417"/>
            <a:ext cx="9144000" cy="21387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Shape 144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DBSCAN: Core, Border and Noise Points</a:t>
            </a:r>
          </a:p>
        </p:txBody>
      </p:sp>
      <p:pic>
        <p:nvPicPr>
          <p:cNvPr id="1443" name="Shape 14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71600"/>
            <a:ext cx="4856446" cy="3652963"/>
          </a:xfrm>
          <a:prstGeom prst="rect">
            <a:avLst/>
          </a:prstGeom>
          <a:noFill/>
          <a:ln>
            <a:noFill/>
          </a:ln>
        </p:spPr>
      </p:pic>
      <p:sp>
        <p:nvSpPr>
          <p:cNvPr id="1444" name="Shape 1444"/>
          <p:cNvSpPr txBox="1"/>
          <p:nvPr/>
        </p:nvSpPr>
        <p:spPr>
          <a:xfrm>
            <a:off x="990600" y="5029200"/>
            <a:ext cx="2514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sp>
        <p:nvSpPr>
          <p:cNvPr id="1445" name="Shape 1445"/>
          <p:cNvSpPr txBox="1"/>
          <p:nvPr/>
        </p:nvSpPr>
        <p:spPr>
          <a:xfrm>
            <a:off x="5257800" y="5105400"/>
            <a:ext cx="2514600" cy="641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 types: </a:t>
            </a:r>
            <a:r>
              <a:rPr lang="en-US" sz="1800" b="1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core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1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border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noise</a:t>
            </a:r>
          </a:p>
        </p:txBody>
      </p:sp>
      <p:pic>
        <p:nvPicPr>
          <p:cNvPr id="1446" name="Shape 14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4800" y="1447800"/>
            <a:ext cx="4856446" cy="3652963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Shape 1447"/>
          <p:cNvSpPr txBox="1"/>
          <p:nvPr/>
        </p:nvSpPr>
        <p:spPr>
          <a:xfrm>
            <a:off x="2743200" y="5943600"/>
            <a:ext cx="3276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Eps = 10, MinPts =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Shape 145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DBSCAN Works Well</a:t>
            </a:r>
          </a:p>
        </p:txBody>
      </p:sp>
      <p:pic>
        <p:nvPicPr>
          <p:cNvPr id="1453" name="Shape 14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81087"/>
            <a:ext cx="4856446" cy="3652963"/>
          </a:xfrm>
          <a:prstGeom prst="rect">
            <a:avLst/>
          </a:prstGeom>
          <a:noFill/>
          <a:ln>
            <a:noFill/>
          </a:ln>
        </p:spPr>
      </p:pic>
      <p:sp>
        <p:nvSpPr>
          <p:cNvPr id="1454" name="Shape 1454"/>
          <p:cNvSpPr txBox="1"/>
          <p:nvPr/>
        </p:nvSpPr>
        <p:spPr>
          <a:xfrm>
            <a:off x="990600" y="4433887"/>
            <a:ext cx="2514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grpSp>
        <p:nvGrpSpPr>
          <p:cNvPr id="1455" name="Shape 1455"/>
          <p:cNvGrpSpPr/>
          <p:nvPr/>
        </p:nvGrpSpPr>
        <p:grpSpPr>
          <a:xfrm>
            <a:off x="4271962" y="1004887"/>
            <a:ext cx="4856446" cy="3871912"/>
            <a:chOff x="4271962" y="1004887"/>
            <a:chExt cx="4856446" cy="3871912"/>
          </a:xfrm>
        </p:grpSpPr>
        <p:pic>
          <p:nvPicPr>
            <p:cNvPr id="1456" name="Shape 145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271962" y="1004887"/>
              <a:ext cx="4856446" cy="36529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7" name="Shape 1457"/>
            <p:cNvSpPr txBox="1"/>
            <p:nvPr/>
          </p:nvSpPr>
          <p:spPr>
            <a:xfrm>
              <a:off x="5257800" y="4510087"/>
              <a:ext cx="25146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Clusters</a:t>
              </a:r>
            </a:p>
          </p:txBody>
        </p:sp>
      </p:grpSp>
      <p:sp>
        <p:nvSpPr>
          <p:cNvPr id="1458" name="Shape 1458"/>
          <p:cNvSpPr txBox="1"/>
          <p:nvPr/>
        </p:nvSpPr>
        <p:spPr>
          <a:xfrm>
            <a:off x="609600" y="5392737"/>
            <a:ext cx="6629400" cy="7794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Resistant to Noise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handle clusters of different shapes and sizes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810" y="1487905"/>
            <a:ext cx="8280400" cy="533400"/>
          </a:xfrm>
        </p:spPr>
        <p:txBody>
          <a:bodyPr/>
          <a:lstStyle/>
          <a:p>
            <a:r>
              <a:rPr lang="en-US" dirty="0" smtClean="0"/>
              <a:t>How do we choose Eps and </a:t>
            </a:r>
            <a:r>
              <a:rPr lang="en-US" dirty="0" err="1" smtClean="0"/>
              <a:t>MinPts</a:t>
            </a:r>
            <a:r>
              <a:rPr lang="en-US" dirty="0" smtClean="0"/>
              <a:t>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46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Shape 147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DBSCAN: Determining EPS and MinPts</a:t>
            </a:r>
          </a:p>
        </p:txBody>
      </p:sp>
      <p:sp>
        <p:nvSpPr>
          <p:cNvPr id="1479" name="Shape 1479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 is that for points in a cluster, their k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nearest neighbors are at roughly the same distance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Noise points have the k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nearest neighbor at farther distance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plot sorted distance of every point to its k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nearest neighbor</a:t>
            </a:r>
          </a:p>
        </p:txBody>
      </p:sp>
      <p:pic>
        <p:nvPicPr>
          <p:cNvPr id="1480" name="Shape 14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3505200"/>
            <a:ext cx="3644313" cy="2742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Shape 146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DBSCAN Does NOT Work Well</a:t>
            </a:r>
          </a:p>
        </p:txBody>
      </p:sp>
      <p:sp>
        <p:nvSpPr>
          <p:cNvPr id="1464" name="Shape 1464"/>
          <p:cNvSpPr txBox="1"/>
          <p:nvPr/>
        </p:nvSpPr>
        <p:spPr>
          <a:xfrm>
            <a:off x="1066800" y="3886200"/>
            <a:ext cx="2514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sp>
        <p:nvSpPr>
          <p:cNvPr id="1465" name="Shape 1465"/>
          <p:cNvSpPr/>
          <p:nvPr/>
        </p:nvSpPr>
        <p:spPr>
          <a:xfrm>
            <a:off x="3048000" y="22288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6" name="Shape 14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524000"/>
            <a:ext cx="3041777" cy="239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467" name="Shape 1467"/>
          <p:cNvSpPr/>
          <p:nvPr/>
        </p:nvSpPr>
        <p:spPr>
          <a:xfrm>
            <a:off x="3630612" y="27892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8" name="Shape 14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8200" y="1066800"/>
            <a:ext cx="3361810" cy="2281468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Shape 1469"/>
          <p:cNvSpPr txBox="1"/>
          <p:nvPr/>
        </p:nvSpPr>
        <p:spPr>
          <a:xfrm>
            <a:off x="4800600" y="3352800"/>
            <a:ext cx="2514600" cy="336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(MinPts=4, Eps=9.75).</a:t>
            </a:r>
            <a:r>
              <a:rPr lang="en-US" sz="9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470" name="Shape 1470"/>
          <p:cNvSpPr/>
          <p:nvPr/>
        </p:nvSpPr>
        <p:spPr>
          <a:xfrm>
            <a:off x="3630612" y="27892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1" name="Shape 14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24400" y="3733800"/>
            <a:ext cx="3361810" cy="2279885"/>
          </a:xfrm>
          <a:prstGeom prst="rect">
            <a:avLst/>
          </a:prstGeom>
          <a:noFill/>
          <a:ln>
            <a:noFill/>
          </a:ln>
        </p:spPr>
      </p:pic>
      <p:sp>
        <p:nvSpPr>
          <p:cNvPr id="1472" name="Shape 1472"/>
          <p:cNvSpPr txBox="1"/>
          <p:nvPr/>
        </p:nvSpPr>
        <p:spPr>
          <a:xfrm>
            <a:off x="4724400" y="6019800"/>
            <a:ext cx="2514600" cy="336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(MinPts=4, Eps=9.92)</a:t>
            </a:r>
          </a:p>
        </p:txBody>
      </p:sp>
      <p:sp>
        <p:nvSpPr>
          <p:cNvPr id="1473" name="Shape 1473"/>
          <p:cNvSpPr txBox="1"/>
          <p:nvPr/>
        </p:nvSpPr>
        <p:spPr>
          <a:xfrm>
            <a:off x="609600" y="5392737"/>
            <a:ext cx="3505200" cy="7794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Varying densities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High-dimensional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LC.BRev.FY97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FF00FF"/>
      </a:accent4>
      <a:accent5>
        <a:srgbClr val="00C0C0"/>
      </a:accent5>
      <a:accent6>
        <a:srgbClr val="FFFFFF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609</Words>
  <Application>Microsoft Macintosh PowerPoint</Application>
  <PresentationFormat>On-screen Show (4:3)</PresentationFormat>
  <Paragraphs>100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Noto Sans Symbols</vt:lpstr>
      <vt:lpstr>Tahoma</vt:lpstr>
      <vt:lpstr>Times New Roman</vt:lpstr>
      <vt:lpstr>Arial</vt:lpstr>
      <vt:lpstr>LC.BRev.FY97</vt:lpstr>
      <vt:lpstr>Data Mining Cluster Analysis: Basic Concepts  and Algorithms</vt:lpstr>
      <vt:lpstr>DBSCAN</vt:lpstr>
      <vt:lpstr>DBSCAN: Core, Border, and Noise Points</vt:lpstr>
      <vt:lpstr>DBSCAN Algorithm</vt:lpstr>
      <vt:lpstr>DBSCAN: Core, Border and Noise Points</vt:lpstr>
      <vt:lpstr>When DBSCAN Works Well</vt:lpstr>
      <vt:lpstr>How do we choose Eps and MinPts? </vt:lpstr>
      <vt:lpstr>DBSCAN: Determining EPS and MinPts</vt:lpstr>
      <vt:lpstr>When DBSCAN Does NOT Work Well</vt:lpstr>
      <vt:lpstr>Cluster Validity </vt:lpstr>
      <vt:lpstr>Clusters found in Random Data</vt:lpstr>
      <vt:lpstr>Different Aspects of Cluster Validation</vt:lpstr>
      <vt:lpstr>Different Aspects of Cluster Validation</vt:lpstr>
      <vt:lpstr>Measuring Cluster Validity Via Correlation</vt:lpstr>
      <vt:lpstr>Measuring Cluster Validity Via Correlation</vt:lpstr>
      <vt:lpstr>Using Similarity Matrix for Cluster Validation</vt:lpstr>
      <vt:lpstr>Using Similarity Matrix for Cluster Validation</vt:lpstr>
      <vt:lpstr>Using Similarity Matrix for Cluster Validation</vt:lpstr>
      <vt:lpstr>Using Similarity Matrix for Cluster Validation</vt:lpstr>
      <vt:lpstr>Using Similarity Matrix for Cluster Validation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Cluster Analysis: Basic Concepts  and Algorithms</dc:title>
  <cp:lastModifiedBy>Jingsai Liang</cp:lastModifiedBy>
  <cp:revision>7</cp:revision>
  <dcterms:modified xsi:type="dcterms:W3CDTF">2017-10-24T19:10:53Z</dcterms:modified>
</cp:coreProperties>
</file>