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59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73" r:id="rId14"/>
    <p:sldId id="272" r:id="rId15"/>
    <p:sldId id="274" r:id="rId16"/>
    <p:sldId id="275" r:id="rId17"/>
    <p:sldId id="276" r:id="rId18"/>
    <p:sldId id="280" r:id="rId19"/>
    <p:sldId id="277" r:id="rId20"/>
    <p:sldId id="278" r:id="rId21"/>
    <p:sldId id="281" r:id="rId22"/>
    <p:sldId id="282" r:id="rId23"/>
    <p:sldId id="283" r:id="rId24"/>
    <p:sldId id="284" r:id="rId25"/>
    <p:sldId id="285" r:id="rId26"/>
    <p:sldId id="286" r:id="rId27"/>
    <p:sldId id="265" r:id="rId28"/>
    <p:sldId id="287" r:id="rId29"/>
    <p:sldId id="266" r:id="rId30"/>
    <p:sldId id="264" r:id="rId31"/>
  </p:sldIdLst>
  <p:sldSz cx="9144000" cy="5143500" type="screen16x9"/>
  <p:notesSz cx="6858000" cy="9144000"/>
  <p:embeddedFontLst>
    <p:embeddedFont>
      <p:font typeface="Archivo" panose="020B0604020202020204" charset="0"/>
      <p:regular r:id="rId33"/>
      <p:bold r:id="rId34"/>
      <p:italic r:id="rId35"/>
      <p:boldItalic r:id="rId36"/>
    </p:embeddedFont>
    <p:embeddedFont>
      <p:font typeface="Archivo Black" panose="020B0604020202020204" charset="0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Liberatio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0027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20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69864ddc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69864ddc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44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69864dd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69864dd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38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54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472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08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04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05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69864dd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69864dd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279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3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08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69864ddc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69864ddc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54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89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879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336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69864ddc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69864ddc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165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69864dd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69864dd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8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48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50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69864ddc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69864ddc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004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10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69864ddc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69864ddc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76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f69864ddc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f69864ddc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743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69864ddc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69864ddc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6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f69864ddc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f69864ddc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9864dd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9864dd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38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9864dd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9864dd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96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9864dd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9864dd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2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69864ddc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69864ddc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79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69864ddc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69864ddc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26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318475" y="0"/>
            <a:ext cx="5825525" cy="5159988"/>
          </a:xfrm>
          <a:custGeom>
            <a:avLst/>
            <a:gdLst/>
            <a:ahLst/>
            <a:cxnLst/>
            <a:rect l="l" t="t" r="r" b="b"/>
            <a:pathLst>
              <a:path w="233021" h="207729" extrusionOk="0">
                <a:moveTo>
                  <a:pt x="29554" y="0"/>
                </a:moveTo>
                <a:lnTo>
                  <a:pt x="233021" y="0"/>
                </a:lnTo>
                <a:lnTo>
                  <a:pt x="233021" y="207729"/>
                </a:lnTo>
                <a:lnTo>
                  <a:pt x="0" y="207729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3226150" y="-100"/>
            <a:ext cx="1015800" cy="5160000"/>
          </a:xfrm>
          <a:prstGeom prst="parallelogram">
            <a:avLst>
              <a:gd name="adj" fmla="val 66402"/>
            </a:avLst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426850" y="2757925"/>
            <a:ext cx="419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  <a:latin typeface="Liberation Sans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5DB"/>
              </a:buClr>
              <a:buSzPts val="2100"/>
              <a:buNone/>
              <a:defRPr sz="2100">
                <a:solidFill>
                  <a:srgbClr val="0095DB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426900" y="2125300"/>
            <a:ext cx="4198800" cy="664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None/>
              <a:defRPr b="1">
                <a:solidFill>
                  <a:srgbClr val="FFFFFF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sym typeface="Archi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4426800" y="3611875"/>
            <a:ext cx="419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  <a:latin typeface="Liberation Sans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000" y="2038950"/>
            <a:ext cx="2344451" cy="9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latin typeface="Liberation Sans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Liberation Sans" panose="020B0604020202020204" pitchFamily="34" charset="0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87" name="Google Shape;87;p11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11377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Liberation Sans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Char char="●"/>
              <a:defRPr>
                <a:solidFill>
                  <a:srgbClr val="013979"/>
                </a:solidFill>
                <a:latin typeface="Liberation Sans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Char char="○"/>
              <a:defRPr>
                <a:solidFill>
                  <a:srgbClr val="013979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■"/>
              <a:defRPr>
                <a:solidFill>
                  <a:srgbClr val="013979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●"/>
              <a:defRPr>
                <a:solidFill>
                  <a:srgbClr val="013979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Char char="○"/>
              <a:defRPr>
                <a:solidFill>
                  <a:srgbClr val="013979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■"/>
              <a:defRPr>
                <a:solidFill>
                  <a:srgbClr val="013979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Char char="●"/>
              <a:defRPr>
                <a:solidFill>
                  <a:srgbClr val="013979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Char char="○"/>
              <a:defRPr>
                <a:solidFill>
                  <a:srgbClr val="013979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Char char="■"/>
              <a:defRPr>
                <a:solidFill>
                  <a:srgbClr val="013979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31" name="Google Shape;31;p4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Liberation Sans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Liberation Sans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40" name="Google Shape;40;p5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47" name="Google Shape;47;p6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Liberation Sans" panose="020B0604020202020204" pitchFamily="34" charset="0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54" name="Google Shape;54;p7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latin typeface="Liberation Sans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62" name="Google Shape;62;p8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>
                <a:latin typeface="Liberation Sans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Liberation Sans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>
                <a:latin typeface="Liberation Sans" panose="020B0604020202020204" pitchFamily="34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72" name="Google Shape;72;p9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Liberation Sans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-50" y="0"/>
            <a:ext cx="9144000" cy="227100"/>
          </a:xfrm>
          <a:prstGeom prst="rect">
            <a:avLst/>
          </a:prstGeom>
          <a:solidFill>
            <a:srgbClr val="009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50" y="0"/>
            <a:ext cx="9144000" cy="102300"/>
          </a:xfrm>
          <a:prstGeom prst="rect">
            <a:avLst/>
          </a:prstGeom>
          <a:solidFill>
            <a:srgbClr val="164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50" y="95855"/>
            <a:ext cx="3293570" cy="227107"/>
          </a:xfrm>
          <a:custGeom>
            <a:avLst/>
            <a:gdLst/>
            <a:ahLst/>
            <a:cxnLst/>
            <a:rect l="l" t="t" r="r" b="b"/>
            <a:pathLst>
              <a:path w="116535" h="12891" extrusionOk="0">
                <a:moveTo>
                  <a:pt x="116535" y="0"/>
                </a:moveTo>
                <a:lnTo>
                  <a:pt x="0" y="0"/>
                </a:lnTo>
                <a:lnTo>
                  <a:pt x="0" y="12891"/>
                </a:lnTo>
                <a:lnTo>
                  <a:pt x="109058" y="12891"/>
                </a:lnTo>
                <a:close/>
              </a:path>
            </a:pathLst>
          </a:custGeom>
          <a:solidFill>
            <a:srgbClr val="164194"/>
          </a:solidFill>
          <a:ln>
            <a:noFill/>
          </a:ln>
        </p:spPr>
      </p:sp>
      <p:sp>
        <p:nvSpPr>
          <p:cNvPr id="79" name="Google Shape;79;p10"/>
          <p:cNvSpPr/>
          <p:nvPr/>
        </p:nvSpPr>
        <p:spPr>
          <a:xfrm>
            <a:off x="-50" y="266388"/>
            <a:ext cx="1552675" cy="100625"/>
          </a:xfrm>
          <a:custGeom>
            <a:avLst/>
            <a:gdLst/>
            <a:ahLst/>
            <a:cxnLst/>
            <a:rect l="l" t="t" r="r" b="b"/>
            <a:pathLst>
              <a:path w="62107" h="4025" extrusionOk="0">
                <a:moveTo>
                  <a:pt x="62107" y="0"/>
                </a:moveTo>
                <a:lnTo>
                  <a:pt x="0" y="257"/>
                </a:lnTo>
                <a:lnTo>
                  <a:pt x="0" y="4025"/>
                </a:lnTo>
                <a:lnTo>
                  <a:pt x="58219" y="4025"/>
                </a:lnTo>
                <a:close/>
              </a:path>
            </a:pathLst>
          </a:custGeom>
          <a:solidFill>
            <a:srgbClr val="0095DB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2400"/>
              <a:buFont typeface="Archivo Black"/>
              <a:buNone/>
              <a:defRPr sz="24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Liberation Sans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Liberation Sans" panose="020B06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ldig.com/2020/07/se-esta-utilizando-aprendizaje-profundo-para-predecir-casos-criticos-de-covid-19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medicineslawandpolicy.org/2020/03/covid-19-and-the-come-back-of-compulsory-licensing/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4426850" y="2757925"/>
            <a:ext cx="419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PPGTI1007 LINGUAGENS DE DOMÍNIO ESPECÍFICO T01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/>
          </p:nvPr>
        </p:nvSpPr>
        <p:spPr>
          <a:xfrm>
            <a:off x="4426900" y="2125300"/>
            <a:ext cx="4198800" cy="6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CNL – COVID-19 </a:t>
            </a:r>
            <a:r>
              <a:rPr lang="pt-BR" dirty="0" err="1"/>
              <a:t>Notification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2"/>
          </p:nvPr>
        </p:nvSpPr>
        <p:spPr>
          <a:xfrm>
            <a:off x="4426800" y="3611875"/>
            <a:ext cx="4198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Cezar Miranda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Denis </a:t>
            </a:r>
            <a:r>
              <a:rPr lang="pt-BR" dirty="0" err="1"/>
              <a:t>Orozco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521490"/>
            <a:ext cx="8520600" cy="63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Literais / Tipos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1700" y="1223682"/>
            <a:ext cx="2808000" cy="1896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Diversos campos possuem valores possíveis pré-determinados.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Como uma regra geral, </a:t>
            </a:r>
            <a:r>
              <a:rPr lang="pt-BR" dirty="0">
                <a:highlight>
                  <a:srgbClr val="00FFFF"/>
                </a:highlight>
              </a:rPr>
              <a:t>onde houver espaços</a:t>
            </a:r>
            <a:r>
              <a:rPr lang="pt-BR" dirty="0"/>
              <a:t> será necessário utilizar aspas duplas. Isto também vale para datas, nomes, etc.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3F2A1A-E85E-4BC8-83F6-A96CAF48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82" y="356347"/>
            <a:ext cx="2167264" cy="33953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C0B920-326D-4D82-BBA9-DEBC57CE7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285"/>
          <a:stretch/>
        </p:blipFill>
        <p:spPr>
          <a:xfrm>
            <a:off x="712820" y="3500277"/>
            <a:ext cx="2005760" cy="15229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50EAC77-D237-4B50-B3B8-8B6901361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710" y="356347"/>
            <a:ext cx="2201879" cy="43702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06DC467-9394-4B40-986D-083FF8B11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850" y="3582835"/>
            <a:ext cx="1946283" cy="15229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C4B5AC6-9EB9-42DA-95B9-7240DFF84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850" y="416135"/>
            <a:ext cx="1850326" cy="312539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08BA7E5-7223-4807-ADF1-D81F2D9466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52"/>
          <a:stretch/>
        </p:blipFill>
        <p:spPr>
          <a:xfrm>
            <a:off x="2993140" y="3821909"/>
            <a:ext cx="2005760" cy="12012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/>
              <a:t>Operações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65500" y="948018"/>
            <a:ext cx="4045200" cy="143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</a:t>
            </a:r>
            <a:br>
              <a:rPr lang="pt-BR" dirty="0"/>
            </a:br>
            <a:r>
              <a:rPr lang="pt-BR" dirty="0"/>
              <a:t>(=)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20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 de variáveis é suportada.</a:t>
            </a:r>
            <a:br>
              <a:rPr lang="pt-BR" dirty="0"/>
            </a:br>
            <a:endParaRPr lang="pt-BR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latin typeface="Consolas" panose="020B0609020204030204" pitchFamily="49" charset="0"/>
              </a:rPr>
              <a:t>variavel</a:t>
            </a:r>
            <a:r>
              <a:rPr lang="pt-BR" dirty="0">
                <a:latin typeface="Consolas" panose="020B0609020204030204" pitchFamily="49" charset="0"/>
              </a:rPr>
              <a:t> =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515E8-A492-4534-A290-6B315BD0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729" y="2053107"/>
            <a:ext cx="352755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[{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RT-PCR,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"2020-12-03 14:24:32",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NEGATIVO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SOROLOGIA,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"2020-12-28 09:14:53",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REAGENTE,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igg: 8.0,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igm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0.4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20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 de variáveis é suportada.</a:t>
            </a:r>
            <a:br>
              <a:rPr lang="pt-BR" dirty="0"/>
            </a:b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/>
              <a:t>A linguagem reconhece o tipo das variáveis nas operações posteriores.</a:t>
            </a:r>
            <a:endParaRPr u="sng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latin typeface="Consolas" panose="020B0609020204030204" pitchFamily="49" charset="0"/>
              </a:rPr>
              <a:t>variavel</a:t>
            </a:r>
            <a:r>
              <a:rPr lang="pt-BR" dirty="0">
                <a:latin typeface="Consolas" panose="020B0609020204030204" pitchFamily="49" charset="0"/>
              </a:rPr>
              <a:t> =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515E8-A492-4534-A290-6B315BD0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729" y="2053107"/>
            <a:ext cx="352755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[{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RT-PCR,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"2020-12-03 14:24:32",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NEGATIVO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SOROLOGIA,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"2020-12-28 09:14:53",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REAGENTE,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igg: 8.0,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igm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0.4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43;p21">
            <a:extLst>
              <a:ext uri="{FF2B5EF4-FFF2-40B4-BE49-F238E27FC236}">
                <a16:creationId xmlns:a16="http://schemas.microsoft.com/office/drawing/2014/main" id="{12E91106-1467-4297-B6B0-5BEBC49C7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948018"/>
            <a:ext cx="4045200" cy="143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</a:t>
            </a:r>
            <a:br>
              <a:rPr lang="pt-BR" dirty="0"/>
            </a:br>
            <a:r>
              <a:rPr lang="pt-BR" dirty="0"/>
              <a:t>(=)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24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20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 de variáveis é suportada.</a:t>
            </a:r>
            <a:br>
              <a:rPr lang="pt-BR" dirty="0"/>
            </a:b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 dirty="0"/>
              <a:t>A linguagem reconhece o tipo das variáveis nas operações posteriores.</a:t>
            </a:r>
            <a:endParaRPr u="sng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 err="1">
                <a:latin typeface="Consolas" panose="020B0609020204030204" pitchFamily="49" charset="0"/>
              </a:rPr>
              <a:t>variavel</a:t>
            </a:r>
            <a:r>
              <a:rPr lang="pt-BR" dirty="0">
                <a:latin typeface="Consolas" panose="020B0609020204030204" pitchFamily="49" charset="0"/>
              </a:rPr>
              <a:t> =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515E8-A492-4534-A290-6B315BD0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729" y="2053107"/>
            <a:ext cx="3527559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[{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RT-PCR,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"2020-12-03 14:24:32",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NEGATIVO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SOROLOGIA,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"2020-12-28 09:14:53",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REAGENTE,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igg: 8.0,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igm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0.4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E5598F5-44B7-4BE0-A372-3A7927CBE7C7}"/>
              </a:ext>
            </a:extLst>
          </p:cNvPr>
          <p:cNvCxnSpPr>
            <a:cxnSpLocks/>
          </p:cNvCxnSpPr>
          <p:nvPr/>
        </p:nvCxnSpPr>
        <p:spPr>
          <a:xfrm>
            <a:off x="4498041" y="820271"/>
            <a:ext cx="961465" cy="30255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C563E5-1343-4E29-9692-EC54ED998D98}"/>
              </a:ext>
            </a:extLst>
          </p:cNvPr>
          <p:cNvSpPr txBox="1"/>
          <p:nvPr/>
        </p:nvSpPr>
        <p:spPr>
          <a:xfrm>
            <a:off x="2924047" y="406569"/>
            <a:ext cx="1701053" cy="71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indent="-317500" algn="ctr">
              <a:buClr>
                <a:srgbClr val="113772"/>
              </a:buClr>
              <a:buSzPts val="2100"/>
              <a:buFont typeface="Archivo"/>
              <a:buNone/>
              <a:defRPr sz="21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pt-BR" sz="1600" dirty="0"/>
              <a:t>Tipo é inferido e armazenado</a:t>
            </a:r>
            <a:endParaRPr lang="en-US" dirty="0"/>
          </a:p>
        </p:txBody>
      </p:sp>
      <p:sp>
        <p:nvSpPr>
          <p:cNvPr id="11" name="Google Shape;143;p21">
            <a:extLst>
              <a:ext uri="{FF2B5EF4-FFF2-40B4-BE49-F238E27FC236}">
                <a16:creationId xmlns:a16="http://schemas.microsoft.com/office/drawing/2014/main" id="{AF9D581B-0F64-4932-A9E3-4F6E36F88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948018"/>
            <a:ext cx="4045200" cy="143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Atribuição</a:t>
            </a:r>
            <a:br>
              <a:rPr lang="pt-BR" dirty="0"/>
            </a:br>
            <a:r>
              <a:rPr lang="pt-BR" dirty="0"/>
              <a:t>(=)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48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65500" y="890269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Concatenação</a:t>
            </a:r>
            <a:br>
              <a:rPr lang="pt-BR" dirty="0"/>
            </a:br>
            <a:r>
              <a:rPr lang="pt-BR" dirty="0"/>
              <a:t>(+)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534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Dados de outros objetos podem ser agregados ao Paciente.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Permite agregar exames, vacinas, sinais vitais, sintomas, comorbidades. Individualmente ou em listas.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paciente +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9D845-05CB-459C-9D2C-34B302F9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88" y="2056092"/>
            <a:ext cx="353329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[NEOPLASIA, NEFROPATIA]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PNEUMOPATIA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NEUROPATIA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OXFORD,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data : "2021-02-10 07:39:21",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dose: 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serial: 21329AS3292230A-AFF31,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34BC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2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2333064"/>
            <a:ext cx="4045200" cy="220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Dados de outros objetos podem ser agregados ao Paciente.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(tipos de dados são conferidos)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paciente + objeto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9D845-05CB-459C-9D2C-34B302F9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88" y="2056092"/>
            <a:ext cx="353329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[NEOPLASIA, NEFROPATIA]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PNEUMOPATIA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NEUROPATIA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OXFORD,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data : "2021-02-10 07:39:21",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dose: 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serial: 21329AS3292230A-AFF31,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34BC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paciente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examList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43;p21">
            <a:extLst>
              <a:ext uri="{FF2B5EF4-FFF2-40B4-BE49-F238E27FC236}">
                <a16:creationId xmlns:a16="http://schemas.microsoft.com/office/drawing/2014/main" id="{AB65D257-3F3C-4F65-BC65-0585E9C99643}"/>
              </a:ext>
            </a:extLst>
          </p:cNvPr>
          <p:cNvSpPr txBox="1">
            <a:spLocks/>
          </p:cNvSpPr>
          <p:nvPr/>
        </p:nvSpPr>
        <p:spPr>
          <a:xfrm>
            <a:off x="265500" y="890269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/>
              <a:t>Concatenação</a:t>
            </a:r>
            <a:br>
              <a:rPr lang="pt-BR"/>
            </a:br>
            <a:r>
              <a:rPr lang="pt-BR"/>
              <a:t>(+)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15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/>
              <a:t>Métodos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87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Considerações gerais sobre métodos com saída de dados</a:t>
            </a:r>
            <a:endParaRPr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9FA78CB3-57B4-4B1D-BD71-CAC21A933486}"/>
              </a:ext>
            </a:extLst>
          </p:cNvPr>
          <p:cNvSpPr txBox="1">
            <a:spLocks noGrp="1"/>
          </p:cNvSpPr>
          <p:nvPr/>
        </p:nvSpPr>
        <p:spPr>
          <a:xfrm>
            <a:off x="311700" y="1069040"/>
            <a:ext cx="8520600" cy="321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013979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Dados temporais são sempre exibidos na ordem cronológica, independente da ordem em que foram armazenados.</a:t>
            </a:r>
            <a:br>
              <a:rPr lang="pt-BR" dirty="0"/>
            </a:b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CPFs podem ser fornecidos com ou sem a máscara, e serão exibidos formatados. </a:t>
            </a:r>
            <a:br>
              <a:rPr lang="pt-BR" dirty="0"/>
            </a:b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Datas e horas serão formatadas no padrão “</a:t>
            </a:r>
            <a:r>
              <a:rPr lang="pt-BR" dirty="0" err="1"/>
              <a:t>dd</a:t>
            </a:r>
            <a:r>
              <a:rPr lang="pt-BR" dirty="0"/>
              <a:t>/mm/</a:t>
            </a:r>
            <a:r>
              <a:rPr lang="pt-BR" dirty="0" err="1"/>
              <a:t>yyyy</a:t>
            </a:r>
            <a:r>
              <a:rPr lang="pt-BR" dirty="0"/>
              <a:t> HH:MM:SS”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65500" y="948018"/>
            <a:ext cx="4045200" cy="1438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print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65500" y="1788460"/>
            <a:ext cx="4045200" cy="3260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Imprime um “extrato” com todos os dados do paciente.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parâmetro [data] é opcional e limita “até quando” são consideradas as informações temporais (exames, sintomas, sinais vitais, vacinas).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4939500" y="242047"/>
            <a:ext cx="3837000" cy="3395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print paciente [data]</a:t>
            </a: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br>
              <a:rPr lang="pt-BR" dirty="0">
                <a:latin typeface="Consolas" panose="020B0609020204030204" pitchFamily="49" charset="0"/>
              </a:rPr>
            </a:br>
            <a:endParaRPr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92501A-E7CE-4D8F-96AF-363BD3E1E5CD}"/>
              </a:ext>
            </a:extLst>
          </p:cNvPr>
          <p:cNvSpPr txBox="1"/>
          <p:nvPr/>
        </p:nvSpPr>
        <p:spPr>
          <a:xfrm>
            <a:off x="4939500" y="704266"/>
            <a:ext cx="457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------------------------------------------------------------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Paciente</a:t>
            </a:r>
            <a:r>
              <a:rPr lang="en-US" sz="1000" dirty="0">
                <a:latin typeface="Consolas" panose="020B0609020204030204" pitchFamily="49" charset="0"/>
              </a:rPr>
              <a:t>: Joao da Silva Biro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 de Nascimento: 12/07/1979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Comorbidades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DIABETES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CARDIOPATIA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Sinais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Vitais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TEMPERATURA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03/12/2020 14:02:17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leitura</a:t>
            </a:r>
            <a:r>
              <a:rPr lang="en-US" sz="1000" dirty="0">
                <a:latin typeface="Consolas" panose="020B0609020204030204" pitchFamily="49" charset="0"/>
              </a:rPr>
              <a:t>: 41.5C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OXIMETRIA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05/12/2020 14:06:55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leitura</a:t>
            </a:r>
            <a:r>
              <a:rPr lang="en-US" sz="1000" dirty="0">
                <a:latin typeface="Consolas" panose="020B0609020204030204" pitchFamily="49" charset="0"/>
              </a:rPr>
              <a:t>: 97%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Sintomas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FALTA DE AR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03/12/2020 14:02:17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Exames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TESTE RAPIDO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01/12/2020 10:12:04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resultado</a:t>
            </a:r>
            <a:r>
              <a:rPr lang="en-US" sz="1000" dirty="0">
                <a:latin typeface="Consolas" panose="020B0609020204030204" pitchFamily="49" charset="0"/>
              </a:rPr>
              <a:t>: NAO REAGENTE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vacinas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-------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Tipo: OXFORD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Data: 10/02/2021 07:39:21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dose: 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serial: 21329AS3292230A-AFF31</a:t>
            </a:r>
          </a:p>
          <a:p>
            <a:r>
              <a:rPr lang="en-US" sz="1000" dirty="0" err="1">
                <a:latin typeface="Consolas" panose="020B0609020204030204" pitchFamily="49" charset="0"/>
              </a:rPr>
              <a:t>lote</a:t>
            </a:r>
            <a:r>
              <a:rPr lang="en-US" sz="1000" dirty="0">
                <a:latin typeface="Consolas" panose="020B0609020204030204" pitchFamily="49" charset="0"/>
              </a:rPr>
              <a:t>: 34BC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3202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fundo azul&#10;&#10;Descrição gerada automaticamente com confiança baixa">
            <a:extLst>
              <a:ext uri="{FF2B5EF4-FFF2-40B4-BE49-F238E27FC236}">
                <a16:creationId xmlns:a16="http://schemas.microsoft.com/office/drawing/2014/main" id="{02E8015C-4058-4C97-8B77-5E0B366A6F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8429" y="633412"/>
            <a:ext cx="8724340" cy="4362170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Motivação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blurRad="139700" dist="101600" dir="2700000" algn="tl" rotWithShape="0">
              <a:schemeClr val="bg1"/>
            </a:outerShdw>
            <a:softEdge rad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CNL é uma DSL (</a:t>
            </a:r>
            <a:r>
              <a:rPr lang="pt-BR" i="1" dirty="0"/>
              <a:t>Domain </a:t>
            </a:r>
            <a:r>
              <a:rPr lang="pt-BR" i="1" dirty="0" err="1"/>
              <a:t>Specific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dirty="0"/>
              <a:t>) com o intuito de favorecer a interoperabilidade na notificação de casos de COVID-19.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Cenários de utilização vislumbrados:</a:t>
            </a:r>
            <a:endParaRPr dirty="0"/>
          </a:p>
          <a:p>
            <a:pPr lvl="1">
              <a:spcBef>
                <a:spcPts val="0"/>
              </a:spcBef>
              <a:buFont typeface="Archivo"/>
              <a:buChar char="■"/>
            </a:pPr>
            <a:r>
              <a:rPr lang="pt-BR" dirty="0">
                <a:latin typeface="Liberation Sans" panose="020B0604020202020204" pitchFamily="34" charset="0"/>
              </a:rPr>
              <a:t>Padronização para interoperabilidade entre diferentes sistemas, plataformas de saúde e mesmo países.</a:t>
            </a:r>
          </a:p>
          <a:p>
            <a:pPr lvl="1">
              <a:spcBef>
                <a:spcPts val="0"/>
              </a:spcBef>
              <a:buFont typeface="Archivo"/>
              <a:buChar char="■"/>
            </a:pPr>
            <a:endParaRPr lang="pt-BR" dirty="0">
              <a:latin typeface="Liberation Sans" panose="020B0604020202020204" pitchFamily="34" charset="0"/>
            </a:endParaRPr>
          </a:p>
          <a:p>
            <a:pPr lvl="1">
              <a:spcBef>
                <a:spcPts val="0"/>
              </a:spcBef>
              <a:buChar char="■"/>
            </a:pPr>
            <a:r>
              <a:rPr lang="pt-BR" dirty="0">
                <a:latin typeface="Liberation Sans" panose="020B0604020202020204" pitchFamily="34" charset="0"/>
              </a:rPr>
              <a:t>Fornecer uma estrutura de dados mais alto nível que possa ser utilizada na comunicação entre profissionais de saúde e profissionais de Tecnologia da Informação</a:t>
            </a:r>
            <a:endParaRPr dirty="0">
              <a:latin typeface="Liberation Sans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9288" y="587007"/>
            <a:ext cx="4045200" cy="840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comorbidade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319288" y="1427448"/>
            <a:ext cx="4045200" cy="894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Imprime apenas as comorbidades do paciente.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392270" y="80680"/>
            <a:ext cx="3384229" cy="106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comorbidade paciente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92501A-E7CE-4D8F-96AF-363BD3E1E5CD}"/>
              </a:ext>
            </a:extLst>
          </p:cNvPr>
          <p:cNvSpPr txBox="1"/>
          <p:nvPr/>
        </p:nvSpPr>
        <p:spPr>
          <a:xfrm>
            <a:off x="5580529" y="690460"/>
            <a:ext cx="29852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Comorbidades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IDOSO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DIABETES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CARDIOPATIA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NEOPLASIA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NEFROPATIA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PNEUMOPATIA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NEUROPATIA</a:t>
            </a:r>
          </a:p>
        </p:txBody>
      </p:sp>
      <p:sp>
        <p:nvSpPr>
          <p:cNvPr id="6" name="Google Shape;143;p21">
            <a:extLst>
              <a:ext uri="{FF2B5EF4-FFF2-40B4-BE49-F238E27FC236}">
                <a16:creationId xmlns:a16="http://schemas.microsoft.com/office/drawing/2014/main" id="{E0C72A60-5A63-4594-8099-712B46510157}"/>
              </a:ext>
            </a:extLst>
          </p:cNvPr>
          <p:cNvSpPr txBox="1">
            <a:spLocks/>
          </p:cNvSpPr>
          <p:nvPr/>
        </p:nvSpPr>
        <p:spPr>
          <a:xfrm>
            <a:off x="391006" y="2401604"/>
            <a:ext cx="4045200" cy="84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/>
              <a:t>sinal</a:t>
            </a:r>
          </a:p>
        </p:txBody>
      </p:sp>
      <p:sp>
        <p:nvSpPr>
          <p:cNvPr id="8" name="Google Shape;144;p21">
            <a:extLst>
              <a:ext uri="{FF2B5EF4-FFF2-40B4-BE49-F238E27FC236}">
                <a16:creationId xmlns:a16="http://schemas.microsoft.com/office/drawing/2014/main" id="{17209861-E95F-48E3-8DA2-F1B2B9FD32EC}"/>
              </a:ext>
            </a:extLst>
          </p:cNvPr>
          <p:cNvSpPr txBox="1">
            <a:spLocks/>
          </p:cNvSpPr>
          <p:nvPr/>
        </p:nvSpPr>
        <p:spPr>
          <a:xfrm>
            <a:off x="391006" y="3242045"/>
            <a:ext cx="4045200" cy="8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Imprime apenas os sinais vitais do paciente. O parâmetro [data] limita “até quando” são consideradas as informações.</a:t>
            </a:r>
          </a:p>
          <a:p>
            <a:pPr marL="0" indent="0"/>
            <a:endParaRPr lang="pt-BR" dirty="0"/>
          </a:p>
        </p:txBody>
      </p:sp>
      <p:sp>
        <p:nvSpPr>
          <p:cNvPr id="10" name="Google Shape;145;p21">
            <a:extLst>
              <a:ext uri="{FF2B5EF4-FFF2-40B4-BE49-F238E27FC236}">
                <a16:creationId xmlns:a16="http://schemas.microsoft.com/office/drawing/2014/main" id="{20E9C5A0-E2F2-40B8-A73B-A30687B7CB27}"/>
              </a:ext>
            </a:extLst>
          </p:cNvPr>
          <p:cNvSpPr txBox="1">
            <a:spLocks/>
          </p:cNvSpPr>
          <p:nvPr/>
        </p:nvSpPr>
        <p:spPr>
          <a:xfrm>
            <a:off x="5368765" y="2038260"/>
            <a:ext cx="3384229" cy="10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spcAft>
                <a:spcPts val="1600"/>
              </a:spcAft>
              <a:buFont typeface="Archivo"/>
              <a:buNone/>
            </a:pPr>
            <a:r>
              <a:rPr lang="pt-BR" dirty="0">
                <a:latin typeface="Consolas" panose="020B0609020204030204" pitchFamily="49" charset="0"/>
              </a:rPr>
              <a:t>sinal paciente [data]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B15CC-325A-4E21-9C93-429BB4E1769D}"/>
              </a:ext>
            </a:extLst>
          </p:cNvPr>
          <p:cNvSpPr txBox="1"/>
          <p:nvPr/>
        </p:nvSpPr>
        <p:spPr>
          <a:xfrm>
            <a:off x="5580529" y="2588955"/>
            <a:ext cx="27801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Sinais Vitais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TEMPERATURA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03/12/2020 14:02:17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leitura: 41.5C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OXIMETRIA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05/12/2020 14:06:55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leitura: 97%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TEMPERATURA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03/02/2021 14:02:17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leitura: 35.8C</a:t>
            </a:r>
          </a:p>
        </p:txBody>
      </p:sp>
    </p:spTree>
    <p:extLst>
      <p:ext uri="{BB962C8B-B14F-4D97-AF65-F5344CB8AC3E}">
        <p14:creationId xmlns:p14="http://schemas.microsoft.com/office/powerpoint/2010/main" val="273930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9288" y="448282"/>
            <a:ext cx="4045200" cy="840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sintoma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392270" y="80680"/>
            <a:ext cx="3509683" cy="106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latin typeface="Consolas" panose="020B0609020204030204" pitchFamily="49" charset="0"/>
              </a:rPr>
              <a:t>sintoma paciente [data]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92501A-E7CE-4D8F-96AF-363BD3E1E5CD}"/>
              </a:ext>
            </a:extLst>
          </p:cNvPr>
          <p:cNvSpPr txBox="1"/>
          <p:nvPr/>
        </p:nvSpPr>
        <p:spPr>
          <a:xfrm>
            <a:off x="5580529" y="690460"/>
            <a:ext cx="29852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Sintomas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FALTA DE AR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03/12/2020 14:02:17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FEBRE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08/12/2020 10:15:41</a:t>
            </a:r>
          </a:p>
        </p:txBody>
      </p:sp>
      <p:sp>
        <p:nvSpPr>
          <p:cNvPr id="6" name="Google Shape;143;p21">
            <a:extLst>
              <a:ext uri="{FF2B5EF4-FFF2-40B4-BE49-F238E27FC236}">
                <a16:creationId xmlns:a16="http://schemas.microsoft.com/office/drawing/2014/main" id="{E0C72A60-5A63-4594-8099-712B46510157}"/>
              </a:ext>
            </a:extLst>
          </p:cNvPr>
          <p:cNvSpPr txBox="1">
            <a:spLocks/>
          </p:cNvSpPr>
          <p:nvPr/>
        </p:nvSpPr>
        <p:spPr>
          <a:xfrm>
            <a:off x="391006" y="2571750"/>
            <a:ext cx="4045200" cy="6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/>
              <a:t>vacina</a:t>
            </a:r>
          </a:p>
        </p:txBody>
      </p:sp>
      <p:sp>
        <p:nvSpPr>
          <p:cNvPr id="8" name="Google Shape;144;p21">
            <a:extLst>
              <a:ext uri="{FF2B5EF4-FFF2-40B4-BE49-F238E27FC236}">
                <a16:creationId xmlns:a16="http://schemas.microsoft.com/office/drawing/2014/main" id="{17209861-E95F-48E3-8DA2-F1B2B9FD32EC}"/>
              </a:ext>
            </a:extLst>
          </p:cNvPr>
          <p:cNvSpPr txBox="1">
            <a:spLocks/>
          </p:cNvSpPr>
          <p:nvPr/>
        </p:nvSpPr>
        <p:spPr>
          <a:xfrm>
            <a:off x="391006" y="3242045"/>
            <a:ext cx="4045200" cy="89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Imprime apenas as vacinas. O parâmetro [data] limita “até quando” são consideradas as informações.</a:t>
            </a:r>
          </a:p>
          <a:p>
            <a:pPr marL="0" indent="0"/>
            <a:endParaRPr lang="pt-BR" dirty="0"/>
          </a:p>
        </p:txBody>
      </p:sp>
      <p:sp>
        <p:nvSpPr>
          <p:cNvPr id="10" name="Google Shape;145;p21">
            <a:extLst>
              <a:ext uri="{FF2B5EF4-FFF2-40B4-BE49-F238E27FC236}">
                <a16:creationId xmlns:a16="http://schemas.microsoft.com/office/drawing/2014/main" id="{20E9C5A0-E2F2-40B8-A73B-A30687B7CB27}"/>
              </a:ext>
            </a:extLst>
          </p:cNvPr>
          <p:cNvSpPr txBox="1">
            <a:spLocks/>
          </p:cNvSpPr>
          <p:nvPr/>
        </p:nvSpPr>
        <p:spPr>
          <a:xfrm>
            <a:off x="5368765" y="2038260"/>
            <a:ext cx="3586976" cy="10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spcAft>
                <a:spcPts val="1600"/>
              </a:spcAft>
              <a:buFont typeface="Archivo"/>
              <a:buNone/>
            </a:pPr>
            <a:r>
              <a:rPr lang="pt-BR" dirty="0">
                <a:latin typeface="Consolas" panose="020B0609020204030204" pitchFamily="49" charset="0"/>
              </a:rPr>
              <a:t>vacina paciente [data]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B15CC-325A-4E21-9C93-429BB4E1769D}"/>
              </a:ext>
            </a:extLst>
          </p:cNvPr>
          <p:cNvSpPr txBox="1"/>
          <p:nvPr/>
        </p:nvSpPr>
        <p:spPr>
          <a:xfrm>
            <a:off x="5580529" y="2588955"/>
            <a:ext cx="27801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vacinas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ASTRA-ZENACA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10/02/2021 07:39:21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dose: 2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serial: 238409D23098DA2-23A-ZZ0A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lote: 234D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OXFORD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10/02/2021 07:39:21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dose: 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serial: 21329AS3292230A-AFF31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lote: 34BC</a:t>
            </a:r>
          </a:p>
        </p:txBody>
      </p:sp>
      <p:sp>
        <p:nvSpPr>
          <p:cNvPr id="12" name="Google Shape;144;p21">
            <a:extLst>
              <a:ext uri="{FF2B5EF4-FFF2-40B4-BE49-F238E27FC236}">
                <a16:creationId xmlns:a16="http://schemas.microsoft.com/office/drawing/2014/main" id="{8C0A8C66-68C0-41EE-90DE-8CED4417A9BB}"/>
              </a:ext>
            </a:extLst>
          </p:cNvPr>
          <p:cNvSpPr txBox="1">
            <a:spLocks/>
          </p:cNvSpPr>
          <p:nvPr/>
        </p:nvSpPr>
        <p:spPr>
          <a:xfrm>
            <a:off x="391006" y="1062318"/>
            <a:ext cx="4045200" cy="154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Imprime apenas os sintomas. O parâmetro [data] limita “até quando” são consideradas as informações.</a:t>
            </a:r>
          </a:p>
          <a:p>
            <a:pPr marL="0" indent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161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21">
            <a:extLst>
              <a:ext uri="{FF2B5EF4-FFF2-40B4-BE49-F238E27FC236}">
                <a16:creationId xmlns:a16="http://schemas.microsoft.com/office/drawing/2014/main" id="{E0C72A60-5A63-4594-8099-712B46510157}"/>
              </a:ext>
            </a:extLst>
          </p:cNvPr>
          <p:cNvSpPr txBox="1">
            <a:spLocks/>
          </p:cNvSpPr>
          <p:nvPr/>
        </p:nvSpPr>
        <p:spPr>
          <a:xfrm>
            <a:off x="303600" y="690460"/>
            <a:ext cx="4045200" cy="6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/>
              <a:t>exame</a:t>
            </a:r>
          </a:p>
        </p:txBody>
      </p:sp>
      <p:sp>
        <p:nvSpPr>
          <p:cNvPr id="8" name="Google Shape;144;p21">
            <a:extLst>
              <a:ext uri="{FF2B5EF4-FFF2-40B4-BE49-F238E27FC236}">
                <a16:creationId xmlns:a16="http://schemas.microsoft.com/office/drawing/2014/main" id="{17209861-E95F-48E3-8DA2-F1B2B9FD32EC}"/>
              </a:ext>
            </a:extLst>
          </p:cNvPr>
          <p:cNvSpPr txBox="1">
            <a:spLocks/>
          </p:cNvSpPr>
          <p:nvPr/>
        </p:nvSpPr>
        <p:spPr>
          <a:xfrm>
            <a:off x="303600" y="1360754"/>
            <a:ext cx="4045200" cy="278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Imprime apenas os exames. O parâmetro [data] limita “até quando” são consideradas as informações.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O tipo “SOROLOGIA” obriga a informação de IgG e </a:t>
            </a:r>
            <a:r>
              <a:rPr lang="pt-BR" dirty="0" err="1"/>
              <a:t>IgM</a:t>
            </a:r>
            <a:r>
              <a:rPr lang="pt-BR" dirty="0"/>
              <a:t>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(Faz parte das validações de tipo de objeto).</a:t>
            </a:r>
          </a:p>
        </p:txBody>
      </p:sp>
      <p:sp>
        <p:nvSpPr>
          <p:cNvPr id="10" name="Google Shape;145;p21">
            <a:extLst>
              <a:ext uri="{FF2B5EF4-FFF2-40B4-BE49-F238E27FC236}">
                <a16:creationId xmlns:a16="http://schemas.microsoft.com/office/drawing/2014/main" id="{20E9C5A0-E2F2-40B8-A73B-A30687B7CB27}"/>
              </a:ext>
            </a:extLst>
          </p:cNvPr>
          <p:cNvSpPr txBox="1">
            <a:spLocks/>
          </p:cNvSpPr>
          <p:nvPr/>
        </p:nvSpPr>
        <p:spPr>
          <a:xfrm>
            <a:off x="5368765" y="626323"/>
            <a:ext cx="3586976" cy="10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spcAft>
                <a:spcPts val="1600"/>
              </a:spcAft>
              <a:buFont typeface="Archivo"/>
              <a:buNone/>
            </a:pPr>
            <a:r>
              <a:rPr lang="pt-BR" dirty="0">
                <a:latin typeface="Consolas" panose="020B0609020204030204" pitchFamily="49" charset="0"/>
              </a:rPr>
              <a:t>exame paciente [data]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B15CC-325A-4E21-9C93-429BB4E1769D}"/>
              </a:ext>
            </a:extLst>
          </p:cNvPr>
          <p:cNvSpPr txBox="1"/>
          <p:nvPr/>
        </p:nvSpPr>
        <p:spPr>
          <a:xfrm>
            <a:off x="5580529" y="1177018"/>
            <a:ext cx="278015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Exames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TESTE RAPIDO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01/12/2020 10:12:04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NAO REAGENTE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RT-PCR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03/12/2020 14:24:32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NEGATIVO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ANTICORPOS TOTAIS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12/12/2020 07:43:18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POSITIVO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SOROLOGIA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Data: 28/12/2020 09:14:53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REAGENTE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IgG: 8.0</a:t>
            </a:r>
          </a:p>
          <a:p>
            <a:r>
              <a:rPr lang="pt-BR" sz="1000" dirty="0" err="1">
                <a:latin typeface="Consolas" panose="020B0609020204030204" pitchFamily="49" charset="0"/>
              </a:rPr>
              <a:t>IgM</a:t>
            </a:r>
            <a:r>
              <a:rPr lang="pt-BR" sz="1000" dirty="0">
                <a:latin typeface="Consolas" panose="020B0609020204030204" pitchFamily="49" charset="0"/>
              </a:rPr>
              <a:t>: 0.4</a:t>
            </a:r>
          </a:p>
        </p:txBody>
      </p:sp>
    </p:spTree>
    <p:extLst>
      <p:ext uri="{BB962C8B-B14F-4D97-AF65-F5344CB8AC3E}">
        <p14:creationId xmlns:p14="http://schemas.microsoft.com/office/powerpoint/2010/main" val="322699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21">
            <a:extLst>
              <a:ext uri="{FF2B5EF4-FFF2-40B4-BE49-F238E27FC236}">
                <a16:creationId xmlns:a16="http://schemas.microsoft.com/office/drawing/2014/main" id="{E0C72A60-5A63-4594-8099-712B46510157}"/>
              </a:ext>
            </a:extLst>
          </p:cNvPr>
          <p:cNvSpPr txBox="1">
            <a:spLocks/>
          </p:cNvSpPr>
          <p:nvPr/>
        </p:nvSpPr>
        <p:spPr>
          <a:xfrm>
            <a:off x="303600" y="690460"/>
            <a:ext cx="4045200" cy="6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1" i="0" u="none" strike="noStrike" cap="none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94"/>
              </a:buClr>
              <a:buSzPts val="4200"/>
              <a:buFont typeface="Archivo Black"/>
              <a:buNone/>
              <a:defRPr sz="4200" b="0" i="0" u="none" strike="noStrike" cap="none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 err="1"/>
              <a:t>diganostico</a:t>
            </a:r>
            <a:endParaRPr lang="pt-BR" dirty="0"/>
          </a:p>
        </p:txBody>
      </p:sp>
      <p:sp>
        <p:nvSpPr>
          <p:cNvPr id="8" name="Google Shape;144;p21">
            <a:extLst>
              <a:ext uri="{FF2B5EF4-FFF2-40B4-BE49-F238E27FC236}">
                <a16:creationId xmlns:a16="http://schemas.microsoft.com/office/drawing/2014/main" id="{17209861-E95F-48E3-8DA2-F1B2B9FD32EC}"/>
              </a:ext>
            </a:extLst>
          </p:cNvPr>
          <p:cNvSpPr txBox="1">
            <a:spLocks/>
          </p:cNvSpPr>
          <p:nvPr/>
        </p:nvSpPr>
        <p:spPr>
          <a:xfrm>
            <a:off x="303600" y="1360754"/>
            <a:ext cx="4045200" cy="278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100"/>
              <a:buFont typeface="Archivo"/>
              <a:buNone/>
              <a:defRPr sz="21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pt-BR" dirty="0"/>
              <a:t>Calcula o diagnóstico do paciente com base nos dados de sinais vitais, exames e vacinas. </a:t>
            </a:r>
            <a:br>
              <a:rPr lang="pt-BR" dirty="0"/>
            </a:br>
            <a:endParaRPr lang="pt-BR" dirty="0"/>
          </a:p>
          <a:p>
            <a:pPr marL="0" indent="0"/>
            <a:r>
              <a:rPr lang="pt-BR" dirty="0"/>
              <a:t>O parâmetro [data] limita “até quando” são consideradas as informações, possibilitando calcular o diagnóstico do paciente em momentos passados.</a:t>
            </a:r>
          </a:p>
        </p:txBody>
      </p:sp>
      <p:sp>
        <p:nvSpPr>
          <p:cNvPr id="10" name="Google Shape;145;p21">
            <a:extLst>
              <a:ext uri="{FF2B5EF4-FFF2-40B4-BE49-F238E27FC236}">
                <a16:creationId xmlns:a16="http://schemas.microsoft.com/office/drawing/2014/main" id="{20E9C5A0-E2F2-40B8-A73B-A30687B7CB27}"/>
              </a:ext>
            </a:extLst>
          </p:cNvPr>
          <p:cNvSpPr txBox="1">
            <a:spLocks/>
          </p:cNvSpPr>
          <p:nvPr/>
        </p:nvSpPr>
        <p:spPr>
          <a:xfrm>
            <a:off x="4968829" y="1025608"/>
            <a:ext cx="4045200" cy="106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3772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1377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>
              <a:spcAft>
                <a:spcPts val="1600"/>
              </a:spcAft>
              <a:buFont typeface="Archivo"/>
              <a:buNone/>
            </a:pPr>
            <a:r>
              <a:rPr lang="pt-BR" dirty="0">
                <a:latin typeface="Consolas" panose="020B0609020204030204" pitchFamily="49" charset="0"/>
              </a:rPr>
              <a:t>diagnostico paciente [data]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B15CC-325A-4E21-9C93-429BB4E1769D}"/>
              </a:ext>
            </a:extLst>
          </p:cNvPr>
          <p:cNvSpPr txBox="1"/>
          <p:nvPr/>
        </p:nvSpPr>
        <p:spPr>
          <a:xfrm>
            <a:off x="5142459" y="1821051"/>
            <a:ext cx="36979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--------------------------------------------------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Paciente: Joao da Silva </a:t>
            </a:r>
            <a:r>
              <a:rPr lang="pt-BR" sz="1000" dirty="0" err="1">
                <a:latin typeface="Consolas" panose="020B0609020204030204" pitchFamily="49" charset="0"/>
              </a:rPr>
              <a:t>Biro</a:t>
            </a:r>
            <a:endParaRPr lang="pt-BR" sz="1000" dirty="0">
              <a:latin typeface="Consolas" panose="020B0609020204030204" pitchFamily="49" charset="0"/>
            </a:endParaRPr>
          </a:p>
          <a:p>
            <a:r>
              <a:rPr lang="pt-BR" sz="1000" dirty="0">
                <a:latin typeface="Consolas" panose="020B0609020204030204" pitchFamily="49" charset="0"/>
              </a:rPr>
              <a:t>CPF: 010.452.754-41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Diagnóstico: INFECCIOSO EM 12/12/2020 07:43:18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Dados do Exame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--------------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Tipo: ANTICORPOS TOTAIS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resultado: POSITIVO</a:t>
            </a:r>
          </a:p>
          <a:p>
            <a:endParaRPr lang="pt-BR" sz="1000" dirty="0">
              <a:latin typeface="Consolas" panose="020B0609020204030204" pitchFamily="49" charset="0"/>
            </a:endParaRPr>
          </a:p>
          <a:p>
            <a:r>
              <a:rPr lang="pt-BR" sz="1000" dirty="0">
                <a:latin typeface="Consolas" panose="020B0609020204030204" pitchFamily="49" charset="0"/>
              </a:rPr>
              <a:t>OXIMETRIA 97%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TEMPERATURA 41.5C (HIPERTERMIA)</a:t>
            </a:r>
          </a:p>
          <a:p>
            <a:r>
              <a:rPr lang="pt-BR" sz="1000" dirty="0">
                <a:latin typeface="Consolas" panose="020B0609020204030204" pitchFamily="49" charset="0"/>
              </a:rPr>
              <a:t>Estado Geral: GRAVÍSSIMO</a:t>
            </a:r>
          </a:p>
          <a:p>
            <a:endParaRPr lang="pt-BR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5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dirty="0"/>
              <a:t>Validação e Interpretação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39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Validação (</a:t>
            </a:r>
            <a:r>
              <a:rPr lang="pt-BR" dirty="0" err="1"/>
              <a:t>CNLValidatorListener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9FA78CB3-57B4-4B1D-BD71-CAC21A933486}"/>
              </a:ext>
            </a:extLst>
          </p:cNvPr>
          <p:cNvSpPr txBox="1">
            <a:spLocks noGrp="1"/>
          </p:cNvSpPr>
          <p:nvPr/>
        </p:nvSpPr>
        <p:spPr>
          <a:xfrm>
            <a:off x="311700" y="1069040"/>
            <a:ext cx="8520600" cy="321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013979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pt-BR" dirty="0"/>
              <a:t>A CNL: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Valida e infere os tipos de objetos válidos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Valida os pares obrigatórios e critica se há informações repetidas nos objetos</a:t>
            </a:r>
            <a:br>
              <a:rPr lang="pt-BR" dirty="0"/>
            </a:b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Valida os tipos de dados das variáveis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Valida os </a:t>
            </a:r>
            <a:r>
              <a:rPr lang="pt-BR"/>
              <a:t>operandos nas </a:t>
            </a:r>
            <a:r>
              <a:rPr lang="pt-BR" dirty="0"/>
              <a:t>operações e métodos.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08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Interpretação (</a:t>
            </a:r>
            <a:r>
              <a:rPr lang="pt-BR" dirty="0" err="1"/>
              <a:t>CNLTranslatorListener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9FA78CB3-57B4-4B1D-BD71-CAC21A933486}"/>
              </a:ext>
            </a:extLst>
          </p:cNvPr>
          <p:cNvSpPr txBox="1">
            <a:spLocks noGrp="1"/>
          </p:cNvSpPr>
          <p:nvPr/>
        </p:nvSpPr>
        <p:spPr>
          <a:xfrm>
            <a:off x="311700" y="1069040"/>
            <a:ext cx="8520600" cy="321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013979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pt-BR" dirty="0"/>
              <a:t>A CNL: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Gera código Python para execução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Possui uma biblioteca de métodos pré-definidos que é importada em tempo de execução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pt-BR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Tem uma economia de tamanho de código de cerca 400% em comparação com o código Python gerado.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938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/>
              <a:t>Demonstração</a:t>
            </a:r>
            <a:endParaRPr sz="8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Problemas e Limitações conhecidas</a:t>
            </a:r>
            <a:endParaRPr dirty="0"/>
          </a:p>
        </p:txBody>
      </p:sp>
      <p:sp>
        <p:nvSpPr>
          <p:cNvPr id="3" name="Google Shape;110;p15">
            <a:extLst>
              <a:ext uri="{FF2B5EF4-FFF2-40B4-BE49-F238E27FC236}">
                <a16:creationId xmlns:a16="http://schemas.microsoft.com/office/drawing/2014/main" id="{9FA78CB3-57B4-4B1D-BD71-CAC21A933486}"/>
              </a:ext>
            </a:extLst>
          </p:cNvPr>
          <p:cNvSpPr txBox="1">
            <a:spLocks noGrp="1"/>
          </p:cNvSpPr>
          <p:nvPr/>
        </p:nvSpPr>
        <p:spPr>
          <a:xfrm>
            <a:off x="311700" y="1069040"/>
            <a:ext cx="8520600" cy="321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0E3"/>
              </a:buClr>
              <a:buSzPts val="2000"/>
              <a:buFont typeface="Archivo"/>
              <a:buChar char="●"/>
              <a:defRPr sz="2000" b="0" i="0" u="none" strike="noStrike" cap="none">
                <a:solidFill>
                  <a:srgbClr val="013979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0E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3979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A0E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013979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*Problemas no reconhecimento de acentuação e caracteres especiais (ª, º).</a:t>
            </a: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dirty="0"/>
              <a:t>CPF não é validado entre paciente e outros objetos (sintomas, exames, sinais vitais, vacinas)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1676D9-E281-4482-BA6A-95062D81F5ED}"/>
              </a:ext>
            </a:extLst>
          </p:cNvPr>
          <p:cNvSpPr txBox="1"/>
          <p:nvPr/>
        </p:nvSpPr>
        <p:spPr>
          <a:xfrm>
            <a:off x="524436" y="4698475"/>
            <a:ext cx="8222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*Problemas não ocorrem na análise com o plugin ANTLR v4 do </a:t>
            </a:r>
            <a:r>
              <a:rPr lang="pt-BR" dirty="0" err="1">
                <a:solidFill>
                  <a:srgbClr val="002060"/>
                </a:solidFill>
              </a:rPr>
              <a:t>IntelliJ</a:t>
            </a:r>
            <a:r>
              <a:rPr lang="pt-BR" dirty="0">
                <a:solidFill>
                  <a:srgbClr val="002060"/>
                </a:solidFill>
              </a:rPr>
              <a:t>, mas ocorrem em execução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4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D889E7D-8E7E-4209-9F60-CE30838EE140}"/>
              </a:ext>
            </a:extLst>
          </p:cNvPr>
          <p:cNvSpPr txBox="1"/>
          <p:nvPr/>
        </p:nvSpPr>
        <p:spPr>
          <a:xfrm>
            <a:off x="1284194" y="826995"/>
            <a:ext cx="6750424" cy="21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164194"/>
              </a:buClr>
              <a:buSzPts val="12000"/>
              <a:buFont typeface="Archivo Black"/>
              <a:buNone/>
              <a:defRPr sz="8800" b="1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algn="ctr">
              <a:buClr>
                <a:srgbClr val="164194"/>
              </a:buClr>
              <a:buSzPts val="12000"/>
              <a:buFont typeface="Archivo Black"/>
              <a:buNone/>
              <a:defRPr sz="120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>
                <a:solidFill>
                  <a:schemeClr val="bg1"/>
                </a:solidFill>
                <a:sym typeface="Arial"/>
              </a:rPr>
              <a:t>Dúvidas?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Visão Geral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5;p25">
            <a:extLst>
              <a:ext uri="{FF2B5EF4-FFF2-40B4-BE49-F238E27FC236}">
                <a16:creationId xmlns:a16="http://schemas.microsoft.com/office/drawing/2014/main" id="{A51ED381-B924-48E0-AFA3-96EF06CA6967}"/>
              </a:ext>
            </a:extLst>
          </p:cNvPr>
          <p:cNvSpPr txBox="1">
            <a:spLocks/>
          </p:cNvSpPr>
          <p:nvPr/>
        </p:nvSpPr>
        <p:spPr>
          <a:xfrm>
            <a:off x="311708" y="1411941"/>
            <a:ext cx="5020051" cy="17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164194"/>
              </a:buClr>
              <a:buSzPts val="5200"/>
              <a:buFont typeface="Archivo Black"/>
              <a:buNone/>
              <a:defRPr sz="5200" b="1">
                <a:solidFill>
                  <a:srgbClr val="164194"/>
                </a:solidFill>
                <a:latin typeface="Liberation Sans" panose="020B0604020202020204" pitchFamily="34" charset="0"/>
                <a:ea typeface="Archivo Black"/>
                <a:cs typeface="Archivo Black"/>
                <a:sym typeface="Archivo Black"/>
              </a:defRPr>
            </a:lvl1pPr>
            <a:lvl2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algn="ctr">
              <a:buClr>
                <a:srgbClr val="164194"/>
              </a:buClr>
              <a:buSzPts val="5200"/>
              <a:buFont typeface="Archivo Black"/>
              <a:buNone/>
              <a:defRPr sz="5200">
                <a:solidFill>
                  <a:srgbClr val="16419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pt-BR" dirty="0"/>
              <a:t>Obrigado!</a:t>
            </a:r>
          </a:p>
        </p:txBody>
      </p:sp>
      <p:pic>
        <p:nvPicPr>
          <p:cNvPr id="6" name="Imagem 5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0EA2E76F-578F-4FE7-98C1-3B0F891A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71956" y="846455"/>
            <a:ext cx="390144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Stack</a:t>
            </a:r>
            <a:r>
              <a:rPr lang="pt-BR" dirty="0"/>
              <a:t> e Ferramentas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57872B-FD0C-4499-B1F1-94488B6B08F2}"/>
              </a:ext>
            </a:extLst>
          </p:cNvPr>
          <p:cNvSpPr txBox="1"/>
          <p:nvPr/>
        </p:nvSpPr>
        <p:spPr>
          <a:xfrm>
            <a:off x="2306170" y="2256352"/>
            <a:ext cx="4572000" cy="49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pt-BR" dirty="0"/>
              <a:t>A CNL foi desenvolvida utilizando ANTLv4, Java 8, Python 3.9 e utilizando as </a:t>
            </a:r>
            <a:r>
              <a:rPr lang="pt-BR" dirty="0" err="1"/>
              <a:t>IDEs</a:t>
            </a:r>
            <a:r>
              <a:rPr lang="pt-BR" dirty="0"/>
              <a:t> </a:t>
            </a:r>
            <a:r>
              <a:rPr lang="pt-BR" dirty="0" err="1"/>
              <a:t>IntelliJ</a:t>
            </a:r>
            <a:r>
              <a:rPr lang="pt-BR" dirty="0"/>
              <a:t> Idea e </a:t>
            </a:r>
            <a:r>
              <a:rPr lang="pt-BR" dirty="0" err="1"/>
              <a:t>PyCharm</a:t>
            </a:r>
            <a:r>
              <a:rPr lang="pt-BR" dirty="0"/>
              <a:t> da </a:t>
            </a:r>
            <a:r>
              <a:rPr lang="pt-BR" dirty="0" err="1"/>
              <a:t>JetBrains</a:t>
            </a:r>
            <a:r>
              <a:rPr lang="pt-BR" dirty="0"/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D4D859-56E3-4999-BE79-62F9124F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725" y="2889997"/>
            <a:ext cx="2095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java 8">
            <a:extLst>
              <a:ext uri="{FF2B5EF4-FFF2-40B4-BE49-F238E27FC236}">
                <a16:creationId xmlns:a16="http://schemas.microsoft.com/office/drawing/2014/main" id="{0FE1CF44-E7CB-47E2-9A07-9252C5CA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73" y="856711"/>
            <a:ext cx="2219763" cy="136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ython">
            <a:extLst>
              <a:ext uri="{FF2B5EF4-FFF2-40B4-BE49-F238E27FC236}">
                <a16:creationId xmlns:a16="http://schemas.microsoft.com/office/drawing/2014/main" id="{FED85A99-DCF2-4128-8594-30B57C21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74" y="753898"/>
            <a:ext cx="1430991" cy="143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intellij">
            <a:extLst>
              <a:ext uri="{FF2B5EF4-FFF2-40B4-BE49-F238E27FC236}">
                <a16:creationId xmlns:a16="http://schemas.microsoft.com/office/drawing/2014/main" id="{1819D2C5-D898-45E3-8101-BA65BFED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95" y="2807584"/>
            <a:ext cx="1963366" cy="19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pycharm">
            <a:extLst>
              <a:ext uri="{FF2B5EF4-FFF2-40B4-BE49-F238E27FC236}">
                <a16:creationId xmlns:a16="http://schemas.microsoft.com/office/drawing/2014/main" id="{C0B67EC7-5A82-4A03-96D2-C8978ACB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4" y="3073772"/>
            <a:ext cx="1430991" cy="143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4F3D1E-20AC-42C6-AA3D-B121768DF13E}"/>
              </a:ext>
            </a:extLst>
          </p:cNvPr>
          <p:cNvSpPr txBox="1"/>
          <p:nvPr/>
        </p:nvSpPr>
        <p:spPr>
          <a:xfrm>
            <a:off x="2311650" y="4446771"/>
            <a:ext cx="4572000" cy="50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9pPr>
          </a:lstStyle>
          <a:p>
            <a:r>
              <a:rPr lang="pt-BR" dirty="0"/>
              <a:t>Os tipos de dados reconhecidos pelo programa podem ser dos tipos Paciente, Sintoma, Sinal, Comorbidade, Exame, Vacina.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99D030-F300-423C-B624-D0DBAF71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9" y="1141212"/>
            <a:ext cx="4936812" cy="33055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2ED42E-A067-411A-9496-D8011D944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60"/>
          <a:stretch/>
        </p:blipFill>
        <p:spPr>
          <a:xfrm>
            <a:off x="5065771" y="1379894"/>
            <a:ext cx="4078229" cy="2563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4F3D1E-20AC-42C6-AA3D-B121768DF13E}"/>
              </a:ext>
            </a:extLst>
          </p:cNvPr>
          <p:cNvSpPr txBox="1"/>
          <p:nvPr/>
        </p:nvSpPr>
        <p:spPr>
          <a:xfrm>
            <a:off x="2311650" y="4446771"/>
            <a:ext cx="4572000" cy="50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9pPr>
          </a:lstStyle>
          <a:p>
            <a:r>
              <a:rPr lang="pt-BR" dirty="0"/>
              <a:t>Os tipos de dados reconhecidos pelo programa podem ser dos tipos Paciente, Sintoma, Sinal, Comorbidade, Exame, Vacina.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96478D-1D78-469B-9A05-CB9D2A670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75"/>
          <a:stretch/>
        </p:blipFill>
        <p:spPr>
          <a:xfrm>
            <a:off x="112975" y="1284195"/>
            <a:ext cx="4631808" cy="25482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82A728-B62C-4AD0-A03B-2F030EF034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02"/>
          <a:stretch/>
        </p:blipFill>
        <p:spPr>
          <a:xfrm>
            <a:off x="4753349" y="1265010"/>
            <a:ext cx="4277676" cy="25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4F3D1E-20AC-42C6-AA3D-B121768DF13E}"/>
              </a:ext>
            </a:extLst>
          </p:cNvPr>
          <p:cNvSpPr txBox="1"/>
          <p:nvPr/>
        </p:nvSpPr>
        <p:spPr>
          <a:xfrm>
            <a:off x="2311650" y="4446771"/>
            <a:ext cx="4572000" cy="50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9pPr>
          </a:lstStyle>
          <a:p>
            <a:r>
              <a:rPr lang="pt-BR" dirty="0"/>
              <a:t>Os tipos de dados reconhecidos pelo programa podem ser dos tipos Paciente, Sintoma, Sinal, Comorbidade, Exame, Vacina.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22CDDB-9FC5-49F6-8B2F-244CCF6A0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42"/>
          <a:stretch/>
        </p:blipFill>
        <p:spPr>
          <a:xfrm>
            <a:off x="2285999" y="1182117"/>
            <a:ext cx="4572001" cy="27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Dados*</a:t>
            </a:r>
            <a:endParaRPr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4F3D1E-20AC-42C6-AA3D-B121768DF13E}"/>
              </a:ext>
            </a:extLst>
          </p:cNvPr>
          <p:cNvSpPr txBox="1"/>
          <p:nvPr/>
        </p:nvSpPr>
        <p:spPr>
          <a:xfrm>
            <a:off x="2311650" y="4446771"/>
            <a:ext cx="4572000" cy="50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</a:defRPr>
            </a:lvl9pPr>
          </a:lstStyle>
          <a:p>
            <a:r>
              <a:rPr lang="pt-BR" dirty="0"/>
              <a:t>Listas de objetos são suportadas. 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AE6AB0-F142-4439-BAF4-F3D70724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153" y="1147199"/>
            <a:ext cx="4134971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sinais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[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OXIMETRIA,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"2020-12-05 14:06:55",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97%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TEMPERATURA,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"2020-12-03 14:02:17",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41.5C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cpf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010.452.754-41,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TEMPERATURA,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data : "2021-02-03 14:02:17",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leitura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35.8C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]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8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700" y="521490"/>
            <a:ext cx="8520600" cy="632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Tipos de Dados*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1700" y="1223682"/>
            <a:ext cx="4199788" cy="1896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Comorbidades são consideradas objetos também.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Listas de comorbidades são suportadas.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3F2A1A-E85E-4BC8-83F6-A96CAF48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77" y="1153501"/>
            <a:ext cx="2167264" cy="33953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4D2BA0-752D-43F7-9268-A66BD8BFD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977" y="2535186"/>
            <a:ext cx="1936376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IDOSO,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DIABETES,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CARDIOPATIA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DE0B89-EA48-4E30-BE7C-0344EE1C7DC6}"/>
              </a:ext>
            </a:extLst>
          </p:cNvPr>
          <p:cNvSpPr txBox="1"/>
          <p:nvPr/>
        </p:nvSpPr>
        <p:spPr>
          <a:xfrm>
            <a:off x="4101353" y="521490"/>
            <a:ext cx="561753" cy="402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None/>
              <a:defRPr sz="1200">
                <a:solidFill>
                  <a:srgbClr val="113772"/>
                </a:solidFill>
                <a:latin typeface="Liberation Sans" panose="020B0604020202020204" pitchFamily="34" charset="0"/>
                <a:ea typeface="Archivo"/>
                <a:cs typeface="Archivo"/>
                <a:sym typeface="Archivo"/>
              </a:defRPr>
            </a:lvl1pPr>
            <a:lvl2pPr marL="914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●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113772"/>
              </a:buClr>
              <a:buSzPts val="1200"/>
              <a:buFont typeface="Archivo"/>
              <a:buChar char="○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13772"/>
              </a:buClr>
              <a:buSzPts val="1200"/>
              <a:buFont typeface="Archivo"/>
              <a:buChar char="■"/>
              <a:defRPr sz="1200">
                <a:solidFill>
                  <a:srgbClr val="11377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pt-BR" sz="23900" dirty="0"/>
              <a:t>{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11530588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ersonalizada 2">
      <a:majorFont>
        <a:latin typeface="Liberation Sans"/>
        <a:ea typeface=""/>
        <a:cs typeface=""/>
      </a:majorFont>
      <a:minorFont>
        <a:latin typeface="Liberatio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0070C0"/>
          </a:solidFill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1593</Words>
  <Application>Microsoft Office PowerPoint</Application>
  <PresentationFormat>Apresentação na tela (16:9)</PresentationFormat>
  <Paragraphs>243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Liberation Sans</vt:lpstr>
      <vt:lpstr>Archivo</vt:lpstr>
      <vt:lpstr>Arial</vt:lpstr>
      <vt:lpstr>Archivo Black</vt:lpstr>
      <vt:lpstr>Consolas</vt:lpstr>
      <vt:lpstr>Simple Light</vt:lpstr>
      <vt:lpstr>CNL – COVID-19 Notification Language</vt:lpstr>
      <vt:lpstr>Motivação</vt:lpstr>
      <vt:lpstr>Visão Geral</vt:lpstr>
      <vt:lpstr>Stack e Ferramentas</vt:lpstr>
      <vt:lpstr>Tipos de Dados</vt:lpstr>
      <vt:lpstr>Tipos de Dados</vt:lpstr>
      <vt:lpstr>Tipos de Dados</vt:lpstr>
      <vt:lpstr>Tipos de Dados*</vt:lpstr>
      <vt:lpstr>Tipos de Dados*</vt:lpstr>
      <vt:lpstr>Literais / Tipos</vt:lpstr>
      <vt:lpstr>Operações</vt:lpstr>
      <vt:lpstr>Atribuição (=)</vt:lpstr>
      <vt:lpstr>Atribuição (=)</vt:lpstr>
      <vt:lpstr>Atribuição (=)</vt:lpstr>
      <vt:lpstr>Concatenação (+)</vt:lpstr>
      <vt:lpstr>Apresentação do PowerPoint</vt:lpstr>
      <vt:lpstr>Métodos</vt:lpstr>
      <vt:lpstr>Considerações gerais sobre métodos com saída de dados</vt:lpstr>
      <vt:lpstr>print</vt:lpstr>
      <vt:lpstr>comorbidade</vt:lpstr>
      <vt:lpstr>sintoma</vt:lpstr>
      <vt:lpstr>Apresentação do PowerPoint</vt:lpstr>
      <vt:lpstr>Apresentação do PowerPoint</vt:lpstr>
      <vt:lpstr>Validação e Interpretação</vt:lpstr>
      <vt:lpstr>Validação (CNLValidatorListener)</vt:lpstr>
      <vt:lpstr>Interpretação (CNLTranslatorListener)</vt:lpstr>
      <vt:lpstr>Demonstração</vt:lpstr>
      <vt:lpstr>Problemas e Limitações conhecidas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principal</dc:title>
  <dc:creator>Cezar Miranda</dc:creator>
  <cp:lastModifiedBy>Cezar Miranda</cp:lastModifiedBy>
  <cp:revision>16</cp:revision>
  <dcterms:modified xsi:type="dcterms:W3CDTF">2021-02-19T12:47:16Z</dcterms:modified>
</cp:coreProperties>
</file>