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35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46" r:id="rId25"/>
    <p:sldId id="310" r:id="rId26"/>
    <p:sldId id="335" r:id="rId27"/>
    <p:sldId id="358" r:id="rId2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2F4-E990-4592-A010-898244C15D9F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CA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CA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sri.com/t5/arcgis-enterprise-portal/what-is-the-overlap-between-different-utm-zones/m-p/310773/highlight/true" TargetMode="External"/><Relationship Id="rId2" Type="http://schemas.openxmlformats.org/officeDocument/2006/relationships/hyperlink" Target="https://gis.stackexchange.com/questions/151505/measuring-distances-when-crossing-utm-zones" TargetMode="Externa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Collar Cleaning User Guide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CA" sz="3200" b="0" strike="noStrike" spc="-1" dirty="0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9E1A48BC-673A-43AC-9D05-632AA28233F3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859F69D-FD79-486D-A12C-931743CD72E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cc program limitations (cc_v35)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028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Folder names can not contain “_” 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Folder names cannot contain a collar type 	e.g. Televilt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Multiple Sirtrack Formats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Need to resave CSV UTC date column in YYYY-MM-DD format</a:t>
            </a:r>
            <a:endParaRPr lang="en-CA" sz="1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Multiple Televilt Formats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Lotek: ignore original dateTimeGMT field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Instead use gmtDate, gmtTime</a:t>
            </a:r>
            <a:endParaRPr lang="en-CA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Hard coded Lat and Long checks may need to be tweaked based on study area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Check lat outside range [50,60] </a:t>
            </a:r>
            <a:r>
              <a:rPr lang="en-CA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 error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Check long outside range [-108,-97] </a:t>
            </a:r>
            <a:r>
              <a:rPr lang="en-CA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 warning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5576E8DF-A709-4904-82E1-7D44064933B5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789A2EA-F9B5-4938-86DB-AF9E77D82C1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4000" b="1" strike="noStrike" cap="all" spc="-1">
                <a:solidFill>
                  <a:srgbClr val="000000"/>
                </a:solidFill>
                <a:latin typeface="Calibri"/>
              </a:rPr>
              <a:t>2. Filter, clean &amp; Rarify Data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>
                <a:solidFill>
                  <a:srgbClr val="8B8B8B"/>
                </a:solidFill>
                <a:latin typeface="Calibri"/>
              </a:rPr>
              <a:t>The cleaned collar data _location and _analysis files may not match 1:1 given the slightly different rules in the cc program.</a:t>
            </a:r>
            <a:endParaRPr lang="en-CA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>
                <a:solidFill>
                  <a:srgbClr val="8B8B8B"/>
                </a:solidFill>
                <a:latin typeface="Calibri"/>
              </a:rPr>
              <a:t>This step will result in the _location files being further cleaned then filtered and rarified into 4 sub-folders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E644DD9D-99BE-4872-A43B-9A43AE765289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A6920F4-87C4-496E-93BE-0E4E06E3E06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Manual Edits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Manual Editing of the cleaned files may be necessary given the data collection methods adopted for the research projetc.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Case 1: Initial period after Collaring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Remove all rows up to the following day GMT time (&gt; 24 hours from local time of collaring)</a:t>
            </a: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Case 2: Mortality/Collar drop-off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Remove all rows on that same day – local time</a:t>
            </a: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4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1EB859E1-081B-4B6D-A654-5C70DA4FB1F6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DD2774F-961D-4C8A-8937-CD4C48FA185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Program: rarifyWloc_v5.R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Create: aaaControlFile.csv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Run program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Review and save R log into a file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Check folders (R1/R2all/R2even/R2odd)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8CA9856C-0C23-44D7-BBAA-4DCE845EE99C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99DBB22-21DA-44C6-9B56-18C259D755D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aaaControlFile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WolfID: select wolf id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FilterS: remove any reading &lt;= FilterS (seconds)    default  == 60s (deferred)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gen2Hall:  generate 2 hour rarified data using all points (flag (0 or 1))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gen2Heven:  generate 2 hour rarified data using even points (flag (0 or 1))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gen2Hodd:  generate 2 hour rarified data using odd points (flag (0 or 1))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Implied: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1HourLowS == 1800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1HourHiS == 2HourLowS = 5400</a:t>
            </a: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Dropped: Epsilon to detect Even/Odd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Only 12 points were affected by rounding with Epsilon == 15 minutes</a:t>
            </a: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en-CA" sz="14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27450DC9-E430-48D1-8C81-9938F0CE86D8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929E623-FED9-44D3-86B5-C3A29E64883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aaaControlFile – sample input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3C0C6C1-8B74-4C28-88C1-2AD39D6B042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A366731-7E8C-412D-B7B5-B09B987A1F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CA" sz="1200" b="0" strike="noStrike" spc="-1">
              <a:latin typeface="Times New Roman"/>
            </a:endParaRPr>
          </a:p>
        </p:txBody>
      </p:sp>
      <p:pic>
        <p:nvPicPr>
          <p:cNvPr id="190" name="Picture 2"/>
          <p:cNvPicPr/>
          <p:nvPr/>
        </p:nvPicPr>
        <p:blipFill>
          <a:blip r:embed="rId2"/>
          <a:stretch/>
        </p:blipFill>
        <p:spPr>
          <a:xfrm>
            <a:off x="1981080" y="1219320"/>
            <a:ext cx="3681000" cy="528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Folders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Folders Used: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R1: rarified to 1 hour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R2all: rarified to 2 hours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R2even: only even points, rarified to 2 hours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R2odd: only odd points, rarified to 2 hours</a:t>
            </a:r>
            <a:endParaRPr lang="en-CA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28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DC7C3AA5-2150-4B18-A03C-0E1E4BBD3FE1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BE09500-8DC3-4D69-8F6D-8DF24D402A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FILTER RULES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Orig == original lines read from file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Cleaned == Orig – (Lat/Long out of range)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Filtered == not implemented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SelectedEO == num of points (even or odd)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Rarified == 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num of points with step size &gt; rareLimits</a:t>
            </a:r>
            <a:endParaRPr lang="en-CA" sz="2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Flag == “.” iff location file == analysis file</a:t>
            </a:r>
            <a:endParaRPr lang="en-CA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5F3328EE-0F4B-436E-A525-4835F82505CC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DFB58C6-E2E8-4713-A2CC-0ABD5ECEF23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aaaRarityLog.csv – sample output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8E5D2445-BC5C-407F-891B-A0DCB2A60D15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F566BFB-DF5A-410A-96B7-0F19332F08A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CA" sz="1200" b="0" strike="noStrike" spc="-1">
              <a:latin typeface="Times New Roman"/>
            </a:endParaRPr>
          </a:p>
        </p:txBody>
      </p:sp>
      <p:pic>
        <p:nvPicPr>
          <p:cNvPr id="205" name="Picture 2"/>
          <p:cNvPicPr/>
          <p:nvPr/>
        </p:nvPicPr>
        <p:blipFill>
          <a:blip r:embed="rId2"/>
          <a:stretch/>
        </p:blipFill>
        <p:spPr>
          <a:xfrm>
            <a:off x="76320" y="1371600"/>
            <a:ext cx="8730000" cy="304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rarifyWloc: File Processing I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</a:rPr>
              <a:t>Read control file</a:t>
            </a:r>
            <a:endParaRPr lang="en-CA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</a:rPr>
              <a:t>For each input file (_location)</a:t>
            </a:r>
            <a:endParaRPr lang="en-CA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</a:rPr>
              <a:t>Determine Wolf ID</a:t>
            </a:r>
            <a:endParaRPr lang="en-CA" sz="16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</a:rPr>
              <a:t>Apply existing checks</a:t>
            </a:r>
            <a:endParaRPr lang="en-CA" sz="16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# Remove rows where Lat == 0  or  Long == 0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alldata[alldata$Latitude!=0,]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alldata[alldata$Longitude!=0,]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# remove NA rows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alldata[!is.na(alldata$Latitude),]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alldata[!is.na(alldata$Longitude),]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# remove out of range rows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alldata[alldata$Longitude &lt;= -97.0,]</a:t>
            </a:r>
            <a:endParaRPr lang="en-CA" sz="105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alldata = alldata[alldata$Longitude &gt;= -108.0,]</a:t>
            </a:r>
            <a:endParaRPr lang="en-CA" sz="105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</a:rPr>
              <a:t>Check _location and _analysis files are the same length</a:t>
            </a:r>
            <a:endParaRPr lang="en-CA" sz="16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CA" sz="1600" b="0" strike="noStrike" spc="-1">
                <a:solidFill>
                  <a:srgbClr val="000000"/>
                </a:solidFill>
                <a:latin typeface="Calibri"/>
              </a:rPr>
              <a:t>If filterS &lt;&gt; 0</a:t>
            </a:r>
            <a:endParaRPr lang="en-CA" sz="16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Apply  FilterS</a:t>
            </a:r>
            <a:endParaRPr lang="en-CA" sz="10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05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50" b="0" strike="noStrike" spc="-1">
                <a:solidFill>
                  <a:srgbClr val="000000"/>
                </a:solidFill>
                <a:latin typeface="Calibri"/>
              </a:rPr>
              <a:t>Create an OrigFixNum – so that the points can be traced back to the original points</a:t>
            </a:r>
            <a:endParaRPr lang="en-CA" sz="145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50" b="0" strike="noStrike" spc="-1">
                <a:solidFill>
                  <a:srgbClr val="000000"/>
                </a:solidFill>
                <a:latin typeface="Calibri"/>
              </a:rPr>
              <a:t>This is important because Cluster Analysis needs FixNum’s in strict numeric order</a:t>
            </a:r>
            <a:endParaRPr lang="en-CA" sz="145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45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FFEB71E-E1C2-4870-B005-1841A89D8FA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53A4175-D031-489A-92BF-0408A00694C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11" name="Rectangle 6"/>
          <p:cNvSpPr/>
          <p:nvPr/>
        </p:nvSpPr>
        <p:spPr>
          <a:xfrm>
            <a:off x="762120" y="4572720"/>
            <a:ext cx="7619400" cy="4669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2" name="TextBox 7"/>
          <p:cNvSpPr/>
          <p:nvPr/>
        </p:nvSpPr>
        <p:spPr>
          <a:xfrm>
            <a:off x="4967640" y="4734000"/>
            <a:ext cx="22914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Deferred – not needed</a:t>
            </a: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9" name="Rectangle 128"/>
          <p:cNvSpPr/>
          <p:nvPr/>
        </p:nvSpPr>
        <p:spPr>
          <a:xfrm>
            <a:off x="360000" y="3780000"/>
            <a:ext cx="8640000" cy="16200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0" name="Rectangle 129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1" name="Rectangle 130"/>
          <p:cNvSpPr/>
          <p:nvPr/>
        </p:nvSpPr>
        <p:spPr>
          <a:xfrm>
            <a:off x="360000" y="2817720"/>
            <a:ext cx="86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Sections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Processing GPS Data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Filter, Clean and Rarify Data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Cluster Generation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Merging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Matching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FFFC744C-4FF2-4793-AC0B-86DF4A9159C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D0BF92E-3763-48EC-98B7-376027E61E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00000" y="162000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Collar Cleaning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300000" y="281772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Warren Wolf Algorithm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00000" y="396000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Cluster Processing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rarifyWloc: File Processing II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For each input file (_location, _analysis)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Rarify 1 hour</a:t>
            </a:r>
            <a:endParaRPr lang="en-CA" sz="14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200" b="0" strike="noStrike" spc="-1">
                <a:solidFill>
                  <a:srgbClr val="000000"/>
                </a:solidFill>
                <a:latin typeface="Calibri"/>
              </a:rPr>
              <a:t>Use 1HLowS as limit</a:t>
            </a:r>
            <a:endParaRPr lang="en-CA" sz="12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50" b="0" strike="noStrike" spc="-1">
                <a:solidFill>
                  <a:srgbClr val="000000"/>
                </a:solidFill>
                <a:latin typeface="Calibri"/>
              </a:rPr>
              <a:t>Write R1 files</a:t>
            </a:r>
            <a:endParaRPr lang="en-CA" sz="105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If gen2Hall</a:t>
            </a:r>
            <a:endParaRPr lang="en-CA" sz="14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Rarify to 2H using  2HourLowS as lower bound</a:t>
            </a:r>
            <a:endParaRPr lang="en-CA" sz="10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Write R2all   files</a:t>
            </a:r>
            <a:endParaRPr lang="en-CA" sz="1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If gen2Heven</a:t>
            </a:r>
            <a:endParaRPr lang="en-CA" sz="14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Select even hours</a:t>
            </a:r>
            <a:endParaRPr lang="en-CA" sz="10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Rarify to 2H using  2HourLowS as lower bound</a:t>
            </a:r>
            <a:endParaRPr lang="en-CA" sz="10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Write R2even  files</a:t>
            </a:r>
            <a:endParaRPr lang="en-CA" sz="1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If gen2Hodd_f</a:t>
            </a:r>
            <a:endParaRPr lang="en-CA" sz="14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Select odd hours</a:t>
            </a:r>
            <a:endParaRPr lang="en-CA" sz="10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Rarify to 2H using 2HourLowS as lower bound</a:t>
            </a:r>
            <a:endParaRPr lang="en-CA" sz="10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1000" b="0" strike="noStrike" spc="-1">
                <a:solidFill>
                  <a:srgbClr val="000000"/>
                </a:solidFill>
                <a:latin typeface="Calibri"/>
              </a:rPr>
              <a:t>Write R2odd   files</a:t>
            </a:r>
            <a:endParaRPr lang="en-CA" sz="1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0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21D3FD3A-F265-49DD-A46E-D264284526B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C4599B-DAB7-486B-B652-22A6BD61066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checkWloc_v1: Check the Rarified Files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312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Program checks: Id, Lat, Long</a:t>
            </a:r>
            <a:endParaRPr lang="en-CA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Run program</a:t>
            </a:r>
            <a:endParaRPr lang="en-CA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Review and save R log in a file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C6ED0921-8F83-473F-AE3A-433012C59152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CDBBDE5-062E-4FD2-9EE2-E40617DCD61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23" name="Text Placeholder 7"/>
          <p:cNvSpPr/>
          <p:nvPr/>
        </p:nvSpPr>
        <p:spPr>
          <a:xfrm>
            <a:off x="609480" y="4572000"/>
            <a:ext cx="7771680" cy="149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6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 an extra check we want to ensure that the corresponding location and analysis files match exactly </a:t>
            </a: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TBC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2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UTC – is the Universal Coordinated Time</a:t>
            </a:r>
          </a:p>
          <a:p>
            <a:r>
              <a:rPr lang="en-CA" dirty="0"/>
              <a:t>GMT – is a time zone in England</a:t>
            </a:r>
          </a:p>
          <a:p>
            <a:r>
              <a:rPr lang="en-CA" dirty="0"/>
              <a:t>UTC  == GMT w.r.t. actual time</a:t>
            </a:r>
          </a:p>
          <a:p>
            <a:r>
              <a:rPr lang="en-CA" dirty="0"/>
              <a:t>DST</a:t>
            </a:r>
          </a:p>
          <a:p>
            <a:pPr lvl="1"/>
            <a:r>
              <a:rPr lang="en-CA" sz="1400" dirty="0"/>
              <a:t>In regions where daylight saving time is used, it commences on the second Sunday of March, and standard time restarts on the first Sunday in November.</a:t>
            </a:r>
          </a:p>
          <a:p>
            <a:r>
              <a:rPr lang="en-CA" dirty="0"/>
              <a:t>Local Time – may be affected by DST</a:t>
            </a:r>
          </a:p>
          <a:p>
            <a:r>
              <a:rPr lang="en-CA" dirty="0"/>
              <a:t>LMT: not commonly used</a:t>
            </a:r>
          </a:p>
          <a:p>
            <a:pPr lvl="1"/>
            <a:r>
              <a:rPr lang="en-CA" dirty="0"/>
              <a:t>Keep headers the same and assume LMT == </a:t>
            </a:r>
            <a:r>
              <a:rPr lang="en-CA" dirty="0" err="1"/>
              <a:t>LocalTime</a:t>
            </a:r>
            <a:r>
              <a:rPr lang="en-CA" dirty="0"/>
              <a:t> (LT)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2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Definitions: Long/</a:t>
            </a:r>
            <a:r>
              <a:rPr lang="en-CA" dirty="0" err="1"/>
              <a:t>Lat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CA" dirty="0"/>
          </a:p>
          <a:p>
            <a:r>
              <a:rPr lang="en-CA" b="1" dirty="0"/>
              <a:t>Longitude</a:t>
            </a:r>
            <a:r>
              <a:rPr lang="en-CA" dirty="0"/>
              <a:t> == </a:t>
            </a:r>
            <a:r>
              <a:rPr lang="en-CA" b="1" dirty="0"/>
              <a:t>Easting</a:t>
            </a:r>
            <a:r>
              <a:rPr lang="en-CA" dirty="0"/>
              <a:t>    == </a:t>
            </a:r>
            <a:r>
              <a:rPr lang="en-CA" b="1" dirty="0"/>
              <a:t>X</a:t>
            </a:r>
            <a:r>
              <a:rPr lang="en-CA" dirty="0"/>
              <a:t> axis   </a:t>
            </a:r>
          </a:p>
          <a:p>
            <a:r>
              <a:rPr lang="en-CA" b="1" dirty="0"/>
              <a:t>Latitude</a:t>
            </a:r>
            <a:r>
              <a:rPr lang="en-CA" dirty="0"/>
              <a:t>    == </a:t>
            </a:r>
            <a:r>
              <a:rPr lang="en-CA" b="1" dirty="0"/>
              <a:t>Northing</a:t>
            </a:r>
            <a:r>
              <a:rPr lang="en-CA" dirty="0"/>
              <a:t> == </a:t>
            </a:r>
            <a:r>
              <a:rPr lang="en-CA" b="1" dirty="0"/>
              <a:t>Y</a:t>
            </a:r>
            <a:r>
              <a:rPr lang="en-CA" dirty="0"/>
              <a:t> axis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r>
              <a:rPr lang="en-CA" b="1" dirty="0"/>
              <a:t>Easting</a:t>
            </a:r>
            <a:r>
              <a:rPr lang="en-CA" dirty="0"/>
              <a:t>   refers to the eastward-measured distance   (or the x-coordinate), </a:t>
            </a:r>
            <a:br>
              <a:rPr lang="en-CA" b="1" dirty="0"/>
            </a:br>
            <a:endParaRPr lang="en-CA" dirty="0"/>
          </a:p>
          <a:p>
            <a:r>
              <a:rPr lang="en-CA" b="1" dirty="0"/>
              <a:t>Northing</a:t>
            </a:r>
            <a:r>
              <a:rPr lang="en-CA" dirty="0"/>
              <a:t> refers to the northward-measured distance (or the y-coordinate). 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Easting and Northing</a:t>
            </a:r>
            <a:r>
              <a:rPr lang="en-CA" dirty="0"/>
              <a:t> coordinates are commonly measured in metres from a horizontal datum.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r>
              <a:rPr lang="en-CA" b="1" dirty="0"/>
              <a:t>Latitude</a:t>
            </a:r>
            <a:r>
              <a:rPr lang="en-CA" dirty="0"/>
              <a:t> measures angular distance from the equator to a point north or south of the equator.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Longitude</a:t>
            </a:r>
            <a:r>
              <a:rPr lang="en-CA" dirty="0"/>
              <a:t> is an angular measure of east/west from the Prime Meridian. </a:t>
            </a:r>
            <a:br>
              <a:rPr lang="en-CA" b="1" dirty="0"/>
            </a:br>
            <a:endParaRPr lang="en-CA" dirty="0"/>
          </a:p>
          <a:p>
            <a:r>
              <a:rPr lang="en-CA" b="1" dirty="0"/>
              <a:t>Latitude</a:t>
            </a:r>
            <a:r>
              <a:rPr lang="en-CA" dirty="0"/>
              <a:t> values increase or decrease along the vertical axis, the </a:t>
            </a:r>
            <a:r>
              <a:rPr lang="en-CA" b="1" dirty="0"/>
              <a:t>Y</a:t>
            </a:r>
            <a:r>
              <a:rPr lang="en-CA" dirty="0"/>
              <a:t> axis. 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Longitude</a:t>
            </a:r>
            <a:r>
              <a:rPr lang="en-CA" dirty="0"/>
              <a:t> changes value along the horizontal access, the </a:t>
            </a:r>
            <a:r>
              <a:rPr lang="en-CA" b="1" dirty="0"/>
              <a:t>X</a:t>
            </a:r>
            <a:r>
              <a:rPr lang="en-CA" dirty="0"/>
              <a:t> axis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63"/>
            <a:ext cx="8229600" cy="1143000"/>
          </a:xfrm>
        </p:spPr>
        <p:txBody>
          <a:bodyPr/>
          <a:lstStyle/>
          <a:p>
            <a:r>
              <a:rPr lang="en-CA" dirty="0"/>
              <a:t>Crossing UTM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CA" sz="1200" dirty="0">
                <a:hlinkClick r:id="rId2"/>
              </a:rPr>
              <a:t>https://gis.stackexchange.com/questions/151505/measuring-distances-when-crossing-utm-zones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>
                <a:hlinkClick r:id="rId3"/>
              </a:rPr>
              <a:t>https://community.esri.com/t5/arcgis-enterprise-portal/what-is-the-overlap-between-different-utm-zones/m-p/310773/highlight/true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Using UTM 14 for UTM 15 locations or vice versa has a worst case error of less than 1 meter</a:t>
            </a:r>
          </a:p>
          <a:p>
            <a:endParaRPr lang="en-CA" sz="1200" dirty="0"/>
          </a:p>
          <a:p>
            <a:pPr lvl="1"/>
            <a:r>
              <a:rPr lang="en-CA" sz="800" dirty="0"/>
              <a:t>Not an issue for Cluster Matching where the tolerances are on the order of 10 to 20 meters</a:t>
            </a:r>
          </a:p>
          <a:p>
            <a:endParaRPr lang="en-CA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4000" b="1" strike="noStrike" cap="all" spc="-1">
                <a:solidFill>
                  <a:srgbClr val="000000"/>
                </a:solidFill>
                <a:latin typeface="Calibri"/>
              </a:rPr>
              <a:t>1. Processing GPS Data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025AB2B2-E9FE-4E02-90E4-60150277A6D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AE31011-36F5-487E-ABEF-6B1BADBF6D1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51DE60B-3F59-4DB2-4C53-DC62BAB5AF91}"/>
              </a:ext>
            </a:extLst>
          </p:cNvPr>
          <p:cNvSpPr txBox="1">
            <a:spLocks/>
          </p:cNvSpPr>
          <p:nvPr/>
        </p:nvSpPr>
        <p:spPr>
          <a:xfrm>
            <a:off x="76200" y="1371600"/>
            <a:ext cx="8839199" cy="2590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Main Programs: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cc_v35			Collar Cleaning: raw </a:t>
            </a:r>
            <a:r>
              <a:rPr lang="en-CA" sz="2000" dirty="0" err="1">
                <a:solidFill>
                  <a:schemeClr val="tx1">
                    <a:tint val="75000"/>
                  </a:schemeClr>
                </a:solidFill>
              </a:rPr>
              <a:t>gps</a:t>
            </a: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 readings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rarify_Wloc_v5		Rarify </a:t>
            </a:r>
            <a:r>
              <a:rPr lang="en-CA" sz="2000" dirty="0" err="1">
                <a:solidFill>
                  <a:schemeClr val="tx1">
                    <a:tint val="75000"/>
                  </a:schemeClr>
                </a:solidFill>
              </a:rPr>
              <a:t>gps</a:t>
            </a: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 locations (1 hour, 2 hour, even, odd)</a:t>
            </a:r>
          </a:p>
          <a:p>
            <a:pPr marL="0" indent="0">
              <a:spcBef>
                <a:spcPct val="20000"/>
              </a:spcBef>
              <a:buNone/>
            </a:pPr>
            <a:endParaRPr lang="en-CA" sz="2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Check Programs: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CA" sz="2000" dirty="0">
                <a:solidFill>
                  <a:schemeClr val="tx1">
                    <a:tint val="75000"/>
                  </a:schemeClr>
                </a:solidFill>
              </a:rPr>
              <a:t>check_Wloc_v1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4000" b="1" strike="noStrike" cap="all" spc="-1">
                <a:solidFill>
                  <a:srgbClr val="000000"/>
                </a:solidFill>
                <a:latin typeface="Calibri"/>
              </a:rPr>
              <a:t>Processing GPs DATA</a:t>
            </a:r>
            <a:br/>
            <a:r>
              <a:rPr lang="en-CA" sz="4000" b="1" strike="noStrike" cap="all" spc="-1">
                <a:solidFill>
                  <a:srgbClr val="000000"/>
                </a:solidFill>
                <a:latin typeface="Calibri"/>
              </a:rPr>
              <a:t>aka </a:t>
            </a:r>
            <a:r>
              <a:rPr lang="en-CA" sz="4000" b="1" i="1" strike="noStrike" cap="all" spc="-1">
                <a:solidFill>
                  <a:srgbClr val="000000"/>
                </a:solidFill>
                <a:latin typeface="Calibri"/>
              </a:rPr>
              <a:t>Collar Cleaning</a:t>
            </a:r>
            <a:endParaRPr lang="en-CA" sz="40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3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8B8B8B"/>
                </a:solidFill>
                <a:latin typeface="Calibri"/>
              </a:rPr>
              <a:t>Processing of GPS data is brand specific.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8B8B8B"/>
                </a:solidFill>
                <a:latin typeface="Calibri"/>
              </a:rPr>
              <a:t>The user location where the download </a:t>
            </a:r>
            <a:r>
              <a:rPr lang="en-CA" sz="2000" b="0" strike="noStrike" spc="-1" dirty="0" err="1">
                <a:solidFill>
                  <a:srgbClr val="8B8B8B"/>
                </a:solidFill>
                <a:latin typeface="Calibri"/>
              </a:rPr>
              <a:t>ocurred</a:t>
            </a:r>
            <a:r>
              <a:rPr lang="en-CA" sz="2000" b="0" strike="noStrike" spc="-1" dirty="0">
                <a:solidFill>
                  <a:srgbClr val="8B8B8B"/>
                </a:solidFill>
                <a:latin typeface="Calibri"/>
              </a:rPr>
              <a:t> and the time of year (DST or not) can affect local time processing for some models.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 dirty="0">
                <a:solidFill>
                  <a:srgbClr val="8B8B8B"/>
                </a:solidFill>
                <a:latin typeface="Calibri"/>
              </a:rPr>
              <a:t>It is recommended that the user keep a log of When/Where the collar data is downloaded.</a:t>
            </a:r>
            <a:endParaRPr lang="en-CA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CA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106F6D81-7069-4C81-89D1-72190D2FDA78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A62F20F-209C-4552-8DDF-E3D9CECA61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Folder Organization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8880" cy="487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9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Programs assume a hierarchy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CA" sz="2400" b="0" strike="noStrike" spc="-1">
                <a:solidFill>
                  <a:srgbClr val="000000"/>
                </a:solidFill>
                <a:latin typeface="Calibri"/>
              </a:rPr>
              <a:t>C/D/E</a:t>
            </a:r>
            <a:endParaRPr lang="en-CA" sz="2400" b="0" strike="noStrike" spc="-1"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</a:rPr>
              <a:t>Wolf-Projects</a:t>
            </a:r>
            <a:endParaRPr lang="en-CA" sz="2000" b="0" strike="noStrike" spc="-1"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Data</a:t>
            </a:r>
            <a:endParaRPr lang="en-CA" sz="1800" b="0" strike="noStrike" spc="-1"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locdataAll-CCv31</a:t>
            </a:r>
            <a:endParaRPr lang="en-CA" sz="1800" b="0" strike="noStrike" spc="-1">
              <a:latin typeface="Arial"/>
            </a:endParaRPr>
          </a:p>
          <a:p>
            <a:pPr marL="2514600" lvl="5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Original  (cleaned collar data all in the same folder)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cc program will generate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CA" sz="2400" b="0" strike="noStrike" spc="-1">
                <a:solidFill>
                  <a:srgbClr val="000000"/>
                </a:solidFill>
                <a:latin typeface="Calibri"/>
              </a:rPr>
              <a:t>“&lt;filename&gt;_analysis” as input to cluster program</a:t>
            </a:r>
            <a:endParaRPr lang="en-CA" sz="2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CA" sz="2400" b="0" strike="noStrike" spc="-1">
                <a:solidFill>
                  <a:srgbClr val="000000"/>
                </a:solidFill>
                <a:latin typeface="Calibri"/>
              </a:rPr>
              <a:t>“&lt;filename&gt;_location” as input to merge programs</a:t>
            </a:r>
            <a:endParaRPr lang="en-CA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If original files are organized within sub-folders then csvCopy.py program can be used</a:t>
            </a:r>
            <a:endParaRPr lang="en-CA" sz="2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Note: change the path names to flatten all of the collar files to a single folder</a:t>
            </a:r>
            <a:endParaRPr lang="en-CA" sz="28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B5D60F8D-7A81-4F11-B0AA-1480175C386A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099A221-F93F-4D5F-802E-A0DB2CF1A33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cc_v35.py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cc == CollarClean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Note: if the files are edited with Excel versus notepad++ it is important to set the column formats of any date columns to YYYY-MM-DD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To run program:  (Python 2.7.15)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Copy program into folder containing raw csv files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Open with IDLE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Run Module</a:t>
            </a:r>
            <a:endParaRPr lang="en-CA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Review and keep log file generated</a:t>
            </a:r>
            <a:endParaRPr lang="en-CA" sz="18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Change Date Range if necessary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# Global variables for date range selection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# default to no selection    		-  program always checks for date range file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daterange_parsed= False  		-  if external date range file parsed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daterange_flag  = False       		-  if external date range defined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daterange_start = "2016-01-01“   	- default, can be overridden by external file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daterange_end   = "2018-12-31“	- default, can be overridden by external file</a:t>
            </a:r>
            <a:endParaRPr lang="en-CA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endParaRPr lang="en-CA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CA" sz="14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3A50F4F-4960-4225-9B72-70E1026B3305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52E1AF2-C81E-4C31-AD85-9E5813E33F1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cc_v35.py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</a:rPr>
              <a:t># Date adjustment flags – important issue</a:t>
            </a:r>
            <a:endParaRPr lang="en-CA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televiltDSTpresent = 1   # set to 1 if the file was </a:t>
            </a:r>
            <a:r>
              <a:rPr lang="en-CA" sz="1400" b="1" i="1" strike="noStrike" spc="-1">
                <a:solidFill>
                  <a:srgbClr val="000000"/>
                </a:solidFill>
                <a:latin typeface="Calibri"/>
              </a:rPr>
              <a:t>downloaded</a:t>
            </a: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 during DST</a:t>
            </a: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televiltDSTremove  = 1  # set to 1 to remove DST</a:t>
            </a:r>
            <a:endParaRPr lang="en-CA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if (televiltDSTpresent == 1):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DST Present'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if (televiltDSTremove == 1):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DST Removed'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else: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DST NOT Removed'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    print '   &gt;&gt;&gt; '          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else: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DST NOT Present'</a:t>
            </a:r>
            <a:endParaRPr lang="en-CA" sz="9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900" b="0" strike="noStrike" spc="-1">
                <a:solidFill>
                  <a:srgbClr val="000000"/>
                </a:solidFill>
                <a:latin typeface="Calibri"/>
              </a:rPr>
              <a:t>        print '   &gt;&gt;&gt; ' </a:t>
            </a:r>
            <a:endParaRPr lang="en-CA" sz="9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B0E9556C-B493-45A2-A97A-721BA7E6A0B6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649771D-C1DD-4C1C-8478-F1C74AFC7C7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Time Terminology</a:t>
            </a:r>
            <a:endParaRPr lang="en-CA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000"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UTC – is the Universal Coordinated Time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GMT – is a time zone in England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UTC  == GMT w.r.t. actual time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DST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lang="en-CA" sz="1400" b="0" strike="noStrike" spc="-1">
                <a:solidFill>
                  <a:srgbClr val="000000"/>
                </a:solidFill>
                <a:latin typeface="Calibri"/>
              </a:rPr>
              <a:t>In regions where daylight saving time is used, it commences on the second Sunday of March, and standard time restarts on the first Sunday in November.</a:t>
            </a:r>
            <a:endParaRPr lang="en-CA" sz="1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Local Time – may be affected by DST</a:t>
            </a:r>
            <a:endParaRPr lang="en-CA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LMT: not commonly used</a:t>
            </a:r>
            <a:endParaRPr lang="en-CA" sz="32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Keep headers the same and assume LMT == LocalTime (LT)</a:t>
            </a:r>
            <a:endParaRPr lang="en-CA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CA" sz="28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99DF1C48-831A-443A-B07B-3DF67EBCC2E8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CA52EDE-522A-497F-8963-F9F12416E0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Date/Time Fields – cc_v35</a:t>
            </a:r>
            <a:endParaRPr lang="en-CA" sz="4400" b="0" strike="noStrike" spc="-1">
              <a:latin typeface="Arial"/>
            </a:endParaRPr>
          </a:p>
        </p:txBody>
      </p:sp>
      <p:graphicFrame>
        <p:nvGraphicFramePr>
          <p:cNvPr id="155" name="Content Placeholder 6"/>
          <p:cNvGraphicFramePr/>
          <p:nvPr/>
        </p:nvGraphicFramePr>
        <p:xfrm>
          <a:off x="457200" y="1600200"/>
          <a:ext cx="8457480" cy="3398040"/>
        </p:xfrm>
        <a:graphic>
          <a:graphicData uri="http://schemas.openxmlformats.org/drawingml/2006/table">
            <a:tbl>
              <a:tblPr/>
              <a:tblGrid>
                <a:gridCol w="89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0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Collar Type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Date/Time Local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Local DST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Date/Time GMT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Date/Time  in _Location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YYYY-MM-DD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Date/Time in _Analysis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(Input to Cluster Analysis)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MM/DD/YYYY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Note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ATS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Lotek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Sirtrack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Televilt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(based on  date and location  of actual download)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(no DST)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(no DST)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LOCATION MATTERS!</a:t>
                      </a: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CA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This code assumes download in same timezone as collar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Telonics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CA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lang="en-CA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93759AF-6387-4024-BE29-A4EA868A3168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549B274-8290-44BF-B3D6-924CFD048D6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9" name="TextBox 2"/>
          <p:cNvSpPr/>
          <p:nvPr/>
        </p:nvSpPr>
        <p:spPr>
          <a:xfrm>
            <a:off x="1842840" y="5574240"/>
            <a:ext cx="2266920" cy="3643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Set flags in cc program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60" name="Straight Arrow Connector 8"/>
          <p:cNvSpPr/>
          <p:nvPr/>
        </p:nvSpPr>
        <p:spPr>
          <a:xfrm flipV="1">
            <a:off x="4124520" y="4266360"/>
            <a:ext cx="751680" cy="14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237774</TotalTime>
  <Words>1743</Words>
  <Application>Microsoft Office PowerPoint</Application>
  <PresentationFormat>On-screen Show (4:3)</PresentationFormat>
  <Paragraphs>319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Collar Cleaning User Guide</vt:lpstr>
      <vt:lpstr>Sections</vt:lpstr>
      <vt:lpstr>1. Processing GPS Data</vt:lpstr>
      <vt:lpstr>Processing GPs DATA aka Collar Cleaning</vt:lpstr>
      <vt:lpstr>Folder Organization</vt:lpstr>
      <vt:lpstr>cc_v35.py</vt:lpstr>
      <vt:lpstr>cc_v35.py</vt:lpstr>
      <vt:lpstr>Time Terminology</vt:lpstr>
      <vt:lpstr>Date/Time Fields – cc_v35</vt:lpstr>
      <vt:lpstr>cc program limitations (cc_v35)</vt:lpstr>
      <vt:lpstr>2. Filter, clean &amp; Rarify Data</vt:lpstr>
      <vt:lpstr>Manual Edits</vt:lpstr>
      <vt:lpstr>Program: rarifyWloc_v5.R</vt:lpstr>
      <vt:lpstr>aaaControlFile</vt:lpstr>
      <vt:lpstr>aaaControlFile – sample input</vt:lpstr>
      <vt:lpstr>Folders</vt:lpstr>
      <vt:lpstr>FILTER RULES</vt:lpstr>
      <vt:lpstr>aaaRarityLog.csv – sample output</vt:lpstr>
      <vt:lpstr>rarifyWloc: File Processing I</vt:lpstr>
      <vt:lpstr>rarifyWloc: File Processing II</vt:lpstr>
      <vt:lpstr>checkWloc_v1: Check the Rarified Files</vt:lpstr>
      <vt:lpstr>Definitions</vt:lpstr>
      <vt:lpstr>Time Terminology</vt:lpstr>
      <vt:lpstr>Definitions: Long/Lat</vt:lpstr>
      <vt:lpstr>Crossing UTM Zones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 Programming Plan</dc:title>
  <dc:subject/>
  <dc:creator>johnpr</dc:creator>
  <dc:description/>
  <cp:lastModifiedBy>John Prokopenko</cp:lastModifiedBy>
  <cp:revision>217</cp:revision>
  <cp:lastPrinted>2021-09-19T04:09:14Z</cp:lastPrinted>
  <dcterms:created xsi:type="dcterms:W3CDTF">2006-08-16T00:00:00Z</dcterms:created>
  <dcterms:modified xsi:type="dcterms:W3CDTF">2024-04-23T03:31:44Z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111</vt:i4>
  </property>
</Properties>
</file>