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06" r:id="rId4"/>
    <p:sldId id="308" r:id="rId5"/>
    <p:sldId id="290" r:id="rId6"/>
    <p:sldId id="292" r:id="rId7"/>
    <p:sldId id="300" r:id="rId8"/>
    <p:sldId id="328" r:id="rId9"/>
    <p:sldId id="327" r:id="rId10"/>
    <p:sldId id="336" r:id="rId11"/>
    <p:sldId id="418" r:id="rId12"/>
    <p:sldId id="330" r:id="rId13"/>
    <p:sldId id="332" r:id="rId14"/>
    <p:sldId id="331" r:id="rId15"/>
    <p:sldId id="334" r:id="rId16"/>
    <p:sldId id="333" r:id="rId17"/>
    <p:sldId id="419" r:id="rId18"/>
    <p:sldId id="281" r:id="rId19"/>
    <p:sldId id="397" r:id="rId20"/>
    <p:sldId id="415" r:id="rId21"/>
    <p:sldId id="413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508" autoAdjust="0"/>
  </p:normalViewPr>
  <p:slideViewPr>
    <p:cSldViewPr>
      <p:cViewPr varScale="1">
        <p:scale>
          <a:sx n="150" d="100"/>
          <a:sy n="150" d="100"/>
        </p:scale>
        <p:origin x="220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7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10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9D58FBA-9DC4-4E22-A84C-C18512DB84D7}" type="datetimeFigureOut">
              <a:rPr lang="en-CA" smtClean="0"/>
              <a:t>2024-04-22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23BF6265-696F-4D30-BD7A-D09B49BCF6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13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12F4-E990-4592-A010-898244C15D9F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41A3C-7C8A-4534-887E-BD0E597D507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2171-B320-4850-839D-8BFCFF231F9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8618-EA35-4572-9DD9-0782AD58190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1045-6CF5-47EE-9C75-C6A83A5E3175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1220-F305-4F4C-B1C6-6F630AF61DD2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824F-C288-4A0D-8A15-7E5604EE5009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AE566-0EBD-403C-A25C-5718DADA685E}" type="datetime1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AF96-189E-47AB-BD55-E34A1D53096E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4B4C-2A5A-4973-91E1-38E0CD66CD53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2B11-0A58-45C4-8748-0BA2FF9D456E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Cluster Processing</a:t>
            </a:r>
            <a:br>
              <a:rPr lang="en-CA" dirty="0"/>
            </a:br>
            <a:r>
              <a:rPr lang="en-CA" dirty="0"/>
              <a:t>User Guide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559B-51C5-480F-909A-16FACCDE32D9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7994C0-9CE5-BA63-2633-36EEDE890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75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Merged Location File: Sample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8991600" cy="207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9521" y="3505200"/>
            <a:ext cx="8001000" cy="2893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 err="1"/>
              <a:t>Rfolder</a:t>
            </a:r>
            <a:r>
              <a:rPr lang="en-CA" sz="1400" dirty="0"/>
              <a:t>: 		which </a:t>
            </a:r>
            <a:r>
              <a:rPr lang="en-CA" sz="1400" dirty="0" err="1"/>
              <a:t>rarification</a:t>
            </a:r>
            <a:r>
              <a:rPr lang="en-CA" sz="1400" dirty="0"/>
              <a:t> folder</a:t>
            </a:r>
          </a:p>
          <a:p>
            <a:r>
              <a:rPr lang="en-CA" sz="1400" dirty="0" err="1"/>
              <a:t>FnameLoc</a:t>
            </a:r>
            <a:r>
              <a:rPr lang="en-CA" sz="1400" dirty="0"/>
              <a:t>:  		source Location file</a:t>
            </a:r>
          </a:p>
          <a:p>
            <a:r>
              <a:rPr lang="en-CA" sz="1400" dirty="0" err="1"/>
              <a:t>FnameClu</a:t>
            </a:r>
            <a:r>
              <a:rPr lang="en-CA" sz="1400" dirty="0"/>
              <a:t>: 		source Cluster file</a:t>
            </a:r>
          </a:p>
          <a:p>
            <a:r>
              <a:rPr lang="en-CA" sz="1400" dirty="0" err="1"/>
              <a:t>Findex</a:t>
            </a:r>
            <a:r>
              <a:rPr lang="en-CA" sz="1400" dirty="0"/>
              <a:t>: 		which file if multiple files for a single Wolf</a:t>
            </a:r>
          </a:p>
          <a:p>
            <a:r>
              <a:rPr lang="en-CA" sz="1400" dirty="0" err="1"/>
              <a:t>CluCentID</a:t>
            </a:r>
            <a:r>
              <a:rPr lang="en-CA" sz="1400" dirty="0"/>
              <a:t>: 		cross reference to </a:t>
            </a:r>
            <a:r>
              <a:rPr lang="en-CA" sz="1400" dirty="0" err="1"/>
              <a:t>CentID</a:t>
            </a:r>
            <a:r>
              <a:rPr lang="en-CA" sz="1400" dirty="0"/>
              <a:t> from merged Cluster file</a:t>
            </a:r>
          </a:p>
          <a:p>
            <a:r>
              <a:rPr lang="en-CA" sz="1400" dirty="0" err="1"/>
              <a:t>CluFirstPt</a:t>
            </a:r>
            <a:r>
              <a:rPr lang="en-CA" sz="1400" dirty="0"/>
              <a:t>: 		1 if first point in Cluster</a:t>
            </a:r>
          </a:p>
          <a:p>
            <a:r>
              <a:rPr lang="en-CA" sz="1400" dirty="0" err="1"/>
              <a:t>CluLastPt</a:t>
            </a:r>
            <a:r>
              <a:rPr lang="en-CA" sz="1400" dirty="0"/>
              <a:t>: 		1 if last point in Cluster</a:t>
            </a:r>
          </a:p>
          <a:p>
            <a:r>
              <a:rPr lang="en-CA" sz="1400" dirty="0" err="1"/>
              <a:t>CluInnerPt</a:t>
            </a:r>
            <a:r>
              <a:rPr lang="en-CA" sz="1400" dirty="0"/>
              <a:t>: 		1 if inner point in Cluster</a:t>
            </a:r>
          </a:p>
          <a:p>
            <a:r>
              <a:rPr lang="en-CA" sz="1400" dirty="0" err="1"/>
              <a:t>CluAwayPt</a:t>
            </a:r>
            <a:r>
              <a:rPr lang="en-CA" sz="1400" dirty="0"/>
              <a:t> : 		&gt;1 if first point in Cluster</a:t>
            </a:r>
          </a:p>
          <a:p>
            <a:r>
              <a:rPr lang="en-CA" sz="1400" dirty="0" err="1"/>
              <a:t>CluFirstRowID</a:t>
            </a:r>
            <a:r>
              <a:rPr lang="en-CA" sz="1400" dirty="0"/>
              <a:t>: 	</a:t>
            </a:r>
            <a:r>
              <a:rPr lang="en-CA" sz="1400" dirty="0" err="1"/>
              <a:t>rowID</a:t>
            </a:r>
            <a:r>
              <a:rPr lang="en-CA" sz="1400" dirty="0"/>
              <a:t> of first   </a:t>
            </a:r>
            <a:r>
              <a:rPr lang="en-CA" sz="1400" dirty="0" err="1"/>
              <a:t>pt</a:t>
            </a:r>
            <a:r>
              <a:rPr lang="en-CA" sz="1400" dirty="0"/>
              <a:t> in merged Cluster file</a:t>
            </a:r>
          </a:p>
          <a:p>
            <a:r>
              <a:rPr lang="en-CA" sz="1400" dirty="0" err="1"/>
              <a:t>CluLastRowID</a:t>
            </a:r>
            <a:r>
              <a:rPr lang="en-CA" sz="1400" dirty="0"/>
              <a:t>: 	</a:t>
            </a:r>
            <a:r>
              <a:rPr lang="en-CA" sz="1400" dirty="0" err="1"/>
              <a:t>rowID</a:t>
            </a:r>
            <a:r>
              <a:rPr lang="en-CA" sz="1400" dirty="0"/>
              <a:t> of last   </a:t>
            </a:r>
            <a:r>
              <a:rPr lang="en-CA" sz="1400" dirty="0" err="1"/>
              <a:t>pt</a:t>
            </a:r>
            <a:r>
              <a:rPr lang="en-CA" sz="1400" dirty="0"/>
              <a:t> in merged Cluster file</a:t>
            </a:r>
          </a:p>
          <a:p>
            <a:r>
              <a:rPr lang="en-CA" sz="1400" dirty="0" err="1"/>
              <a:t>CluInnerRowID</a:t>
            </a:r>
            <a:r>
              <a:rPr lang="en-CA" sz="1400" dirty="0"/>
              <a:t>: 	</a:t>
            </a:r>
            <a:r>
              <a:rPr lang="en-CA" sz="1400" dirty="0" err="1"/>
              <a:t>rowID</a:t>
            </a:r>
            <a:r>
              <a:rPr lang="en-CA" sz="1400" dirty="0"/>
              <a:t> of inner </a:t>
            </a:r>
            <a:r>
              <a:rPr lang="en-CA" sz="1400" dirty="0" err="1"/>
              <a:t>pt</a:t>
            </a:r>
            <a:r>
              <a:rPr lang="en-CA" sz="1400" dirty="0"/>
              <a:t> in merged Cluster file</a:t>
            </a:r>
          </a:p>
          <a:p>
            <a:r>
              <a:rPr lang="en-CA" sz="1400" dirty="0" err="1"/>
              <a:t>CluAwayRowID</a:t>
            </a:r>
            <a:r>
              <a:rPr lang="en-CA" sz="1400" dirty="0"/>
              <a:t>: 	</a:t>
            </a:r>
            <a:r>
              <a:rPr lang="en-CA" sz="1400" dirty="0" err="1"/>
              <a:t>rowID</a:t>
            </a:r>
            <a:r>
              <a:rPr lang="en-CA" sz="1400" dirty="0"/>
              <a:t> of away </a:t>
            </a:r>
            <a:r>
              <a:rPr lang="en-CA" sz="1400" dirty="0" err="1"/>
              <a:t>pt</a:t>
            </a:r>
            <a:r>
              <a:rPr lang="en-CA" sz="1400" dirty="0"/>
              <a:t> in merged Cluster file (only the last one found is recorded)</a:t>
            </a:r>
          </a:p>
        </p:txBody>
      </p:sp>
    </p:spTree>
    <p:extLst>
      <p:ext uri="{BB962C8B-B14F-4D97-AF65-F5344CB8AC3E}">
        <p14:creationId xmlns:p14="http://schemas.microsoft.com/office/powerpoint/2010/main" val="3825176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MATCHING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6200" y="1371600"/>
            <a:ext cx="8839199" cy="259080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Main Programs:</a:t>
            </a:r>
          </a:p>
          <a:p>
            <a:r>
              <a:rPr lang="en-CA" dirty="0"/>
              <a:t>matchWsites_v8		match: generated clusters (WWA) and investigated sites</a:t>
            </a:r>
          </a:p>
          <a:p>
            <a:r>
              <a:rPr lang="en-CA" dirty="0"/>
              <a:t>joinWsites_v2.R     		join: generated clusters and investigated sites</a:t>
            </a:r>
          </a:p>
          <a:p>
            <a:r>
              <a:rPr lang="en-CA" dirty="0"/>
              <a:t>cluMatch_v30.R		match: clusters across multiple wolves (MW)</a:t>
            </a:r>
          </a:p>
          <a:p>
            <a:endParaRPr lang="en-CA" dirty="0"/>
          </a:p>
          <a:p>
            <a:r>
              <a:rPr lang="en-CA" dirty="0"/>
              <a:t>Check Programs:</a:t>
            </a:r>
          </a:p>
          <a:p>
            <a:r>
              <a:rPr lang="en-CA" dirty="0"/>
              <a:t>checkInvestigated_v1.R	check raw investigated site file for consistency</a:t>
            </a:r>
          </a:p>
          <a:p>
            <a:r>
              <a:rPr lang="en-CA" dirty="0"/>
              <a:t>checkMWdata_v7.R    	check for consistent multi-wolf clusters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7FC-E750-4750-A595-48FFDD74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078"/>
            <a:ext cx="8229600" cy="1143000"/>
          </a:xfrm>
        </p:spPr>
        <p:txBody>
          <a:bodyPr/>
          <a:lstStyle/>
          <a:p>
            <a:r>
              <a:rPr lang="en-US" dirty="0"/>
              <a:t>Matching &amp; Joining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F92C-EA90-4BBD-9AEC-980CDB9B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8358-4E5B-43E1-87D4-DFD64D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4994-A5A8-40DC-84F5-20969034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142415-93FC-40BB-9FD7-374BD3F94571}"/>
              </a:ext>
            </a:extLst>
          </p:cNvPr>
          <p:cNvSpPr/>
          <p:nvPr/>
        </p:nvSpPr>
        <p:spPr>
          <a:xfrm>
            <a:off x="457200" y="1335772"/>
            <a:ext cx="19812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Investigated Sites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8C867B-004B-489D-BDFA-6247DDB9BAD3}"/>
              </a:ext>
            </a:extLst>
          </p:cNvPr>
          <p:cNvSpPr/>
          <p:nvPr/>
        </p:nvSpPr>
        <p:spPr>
          <a:xfrm>
            <a:off x="545805" y="3429000"/>
            <a:ext cx="1981200" cy="1143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Merged Clusters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E015C-2FAE-4D5F-A989-F9B276836794}"/>
              </a:ext>
            </a:extLst>
          </p:cNvPr>
          <p:cNvSpPr/>
          <p:nvPr/>
        </p:nvSpPr>
        <p:spPr>
          <a:xfrm>
            <a:off x="3276600" y="1258436"/>
            <a:ext cx="2514600" cy="17895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 Program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C2DF22-5968-4261-9187-8B34D4A132DE}"/>
              </a:ext>
            </a:extLst>
          </p:cNvPr>
          <p:cNvSpPr/>
          <p:nvPr/>
        </p:nvSpPr>
        <p:spPr>
          <a:xfrm>
            <a:off x="3581400" y="2507780"/>
            <a:ext cx="1981200" cy="533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Tolerance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7A2DC-2323-442A-917E-8D7E378F4BD2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2438400" y="1907272"/>
            <a:ext cx="838200" cy="24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CD2A06-A615-426B-8228-496C14E18338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527005" y="2693420"/>
            <a:ext cx="673395" cy="130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F9AAAE-6162-40D2-B679-665A029731F9}"/>
              </a:ext>
            </a:extLst>
          </p:cNvPr>
          <p:cNvSpPr/>
          <p:nvPr/>
        </p:nvSpPr>
        <p:spPr>
          <a:xfrm>
            <a:off x="6686107" y="2034861"/>
            <a:ext cx="1981200" cy="11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Matched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E6E0C9-665C-4DC5-BE72-24D48F36B380}"/>
              </a:ext>
            </a:extLst>
          </p:cNvPr>
          <p:cNvCxnSpPr>
            <a:stCxn id="11" idx="3"/>
            <a:endCxn id="17" idx="2"/>
          </p:cNvCxnSpPr>
          <p:nvPr/>
        </p:nvCxnSpPr>
        <p:spPr>
          <a:xfrm>
            <a:off x="5791200" y="2153218"/>
            <a:ext cx="894907" cy="4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A8D6F68-1244-46B6-A9E6-6A04AEEAA938}"/>
              </a:ext>
            </a:extLst>
          </p:cNvPr>
          <p:cNvSpPr/>
          <p:nvPr/>
        </p:nvSpPr>
        <p:spPr>
          <a:xfrm>
            <a:off x="3314700" y="4000500"/>
            <a:ext cx="2514600" cy="17895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 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85CF40-7B20-442A-89D0-C0D38E1E4716}"/>
              </a:ext>
            </a:extLst>
          </p:cNvPr>
          <p:cNvCxnSpPr>
            <a:stCxn id="9" idx="5"/>
          </p:cNvCxnSpPr>
          <p:nvPr/>
        </p:nvCxnSpPr>
        <p:spPr>
          <a:xfrm>
            <a:off x="2148260" y="2311384"/>
            <a:ext cx="1356940" cy="1651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412D35-C6CB-4AC3-A8C7-FCD783945594}"/>
              </a:ext>
            </a:extLst>
          </p:cNvPr>
          <p:cNvCxnSpPr>
            <a:stCxn id="10" idx="6"/>
          </p:cNvCxnSpPr>
          <p:nvPr/>
        </p:nvCxnSpPr>
        <p:spPr>
          <a:xfrm>
            <a:off x="2527005" y="4000500"/>
            <a:ext cx="749595" cy="70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A88176-FA97-4A88-A9C4-9F84FD44B99F}"/>
              </a:ext>
            </a:extLst>
          </p:cNvPr>
          <p:cNvCxnSpPr>
            <a:stCxn id="17" idx="3"/>
          </p:cNvCxnSpPr>
          <p:nvPr/>
        </p:nvCxnSpPr>
        <p:spPr>
          <a:xfrm flipH="1">
            <a:off x="5829300" y="3010473"/>
            <a:ext cx="1146947" cy="171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FF86E82-C6CB-4469-9128-A89DB99A9867}"/>
              </a:ext>
            </a:extLst>
          </p:cNvPr>
          <p:cNvSpPr/>
          <p:nvPr/>
        </p:nvSpPr>
        <p:spPr>
          <a:xfrm>
            <a:off x="6705600" y="4397375"/>
            <a:ext cx="19812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A09B8E-3370-45F7-9C17-F7FB48EC2A4B}"/>
              </a:ext>
            </a:extLst>
          </p:cNvPr>
          <p:cNvCxnSpPr>
            <a:stCxn id="24" idx="3"/>
            <a:endCxn id="31" idx="2"/>
          </p:cNvCxnSpPr>
          <p:nvPr/>
        </p:nvCxnSpPr>
        <p:spPr>
          <a:xfrm>
            <a:off x="5829300" y="4895282"/>
            <a:ext cx="876300" cy="73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265BC53-207A-FF66-91A4-06D9EE116E70}"/>
              </a:ext>
            </a:extLst>
          </p:cNvPr>
          <p:cNvSpPr/>
          <p:nvPr/>
        </p:nvSpPr>
        <p:spPr>
          <a:xfrm>
            <a:off x="602270" y="637578"/>
            <a:ext cx="1691060" cy="416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checkInvestigated</a:t>
            </a:r>
            <a:endParaRPr lang="en-CA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98B8C2-6CD7-AA09-693E-1F454DA9251C}"/>
              </a:ext>
            </a:extLst>
          </p:cNvPr>
          <p:cNvCxnSpPr>
            <a:stCxn id="9" idx="0"/>
            <a:endCxn id="3" idx="2"/>
          </p:cNvCxnSpPr>
          <p:nvPr/>
        </p:nvCxnSpPr>
        <p:spPr>
          <a:xfrm flipV="1">
            <a:off x="1447800" y="1054406"/>
            <a:ext cx="0" cy="28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7FC-E750-4750-A595-48FFDD7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201-0204-4FED-B27F-4D4ACF45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match program takes several inputs</a:t>
            </a:r>
          </a:p>
          <a:p>
            <a:pPr lvl="1"/>
            <a:r>
              <a:rPr lang="en-US" dirty="0"/>
              <a:t>Edit the program before running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Cluster Tolerance (tolerance in meters added to buffer)</a:t>
            </a:r>
          </a:p>
          <a:p>
            <a:r>
              <a:rPr lang="en-US" sz="2200" dirty="0" err="1"/>
              <a:t>cluster_tolerance</a:t>
            </a:r>
            <a:r>
              <a:rPr lang="en-US" sz="2200" dirty="0"/>
              <a:t> = 5</a:t>
            </a:r>
          </a:p>
          <a:p>
            <a:r>
              <a:rPr lang="en-US" sz="2200" dirty="0" err="1"/>
              <a:t>cluster_tolerance</a:t>
            </a:r>
            <a:r>
              <a:rPr lang="en-US" sz="2200" dirty="0"/>
              <a:t> = 0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Investigation File</a:t>
            </a:r>
          </a:p>
          <a:p>
            <a:r>
              <a:rPr lang="en-US" sz="2200" dirty="0" err="1"/>
              <a:t>investFile</a:t>
            </a:r>
            <a:r>
              <a:rPr lang="en-US" sz="2200" dirty="0"/>
              <a:t> = "InvestigatedPoints0131_cleaned20180614.csv"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Merged MikeCluster2 File"</a:t>
            </a:r>
          </a:p>
          <a:p>
            <a:r>
              <a:rPr lang="en-US" sz="2500" dirty="0" err="1"/>
              <a:t>groupFile</a:t>
            </a:r>
            <a:r>
              <a:rPr lang="en-US" sz="2500" dirty="0"/>
              <a:t> = "mergedMC2-locdataAll-CCv31-BLEND_1111111x11111111xx1111x1111xxx.csv"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Results Directory</a:t>
            </a:r>
          </a:p>
          <a:p>
            <a:r>
              <a:rPr lang="en-US" dirty="0" err="1"/>
              <a:t>resultsDir</a:t>
            </a:r>
            <a:r>
              <a:rPr lang="en-US" dirty="0"/>
              <a:t> = "locdataAll-CCv31/Results"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F92C-EA90-4BBD-9AEC-980CDB9B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8358-4E5B-43E1-87D4-DFD64D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4994-A5A8-40DC-84F5-20969034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64E7-7268-4B9B-B1FF-8E58826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9ECD-3960-4300-962E-8CF15AE9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/>
              <a:t>Run the program (matchWsites_v8.R)</a:t>
            </a:r>
          </a:p>
          <a:p>
            <a:r>
              <a:rPr lang="en-US" dirty="0"/>
              <a:t>Check the results folder, should see a file along the lines of:</a:t>
            </a:r>
          </a:p>
          <a:p>
            <a:pPr lvl="1"/>
            <a:r>
              <a:rPr lang="en-US" sz="1400" dirty="0"/>
              <a:t>Matched-CTM25-mergedMC2-locdataAll-CCv31-BLEND_ooeoeeexoeoooeoexxoeoexeoooxxx.csv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885F-7D4A-43CC-BC4D-7C2C5A1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62E3-2102-4668-BE30-7CC75058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8995-A632-4E6C-8CB7-5C00AAF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3DFCF-86DC-438C-890D-10E85A3748ED}"/>
              </a:ext>
            </a:extLst>
          </p:cNvPr>
          <p:cNvSpPr txBox="1"/>
          <p:nvPr/>
        </p:nvSpPr>
        <p:spPr>
          <a:xfrm>
            <a:off x="609600" y="4419600"/>
            <a:ext cx="548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Matched, Tolerance Used, Name of merged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FBBE9-6BEE-4CB7-AF4D-B898730153B9}"/>
              </a:ext>
            </a:extLst>
          </p:cNvPr>
          <p:cNvCxnSpPr/>
          <p:nvPr/>
        </p:nvCxnSpPr>
        <p:spPr>
          <a:xfrm flipV="1">
            <a:off x="1447800" y="3505200"/>
            <a:ext cx="0" cy="918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DB3CE3-C685-4FC9-AB37-BB2DC3FA7B0E}"/>
              </a:ext>
            </a:extLst>
          </p:cNvPr>
          <p:cNvCxnSpPr/>
          <p:nvPr/>
        </p:nvCxnSpPr>
        <p:spPr>
          <a:xfrm flipH="1" flipV="1">
            <a:off x="2286000" y="3429000"/>
            <a:ext cx="6096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B0A7D-8DCD-4B37-9126-9F91CF3C495E}"/>
              </a:ext>
            </a:extLst>
          </p:cNvPr>
          <p:cNvSpPr/>
          <p:nvPr/>
        </p:nvSpPr>
        <p:spPr>
          <a:xfrm>
            <a:off x="2514600" y="3200400"/>
            <a:ext cx="6019796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C8DEDB-BC08-47D7-9607-0AE9C668118B}"/>
              </a:ext>
            </a:extLst>
          </p:cNvPr>
          <p:cNvCxnSpPr/>
          <p:nvPr/>
        </p:nvCxnSpPr>
        <p:spPr>
          <a:xfrm flipV="1">
            <a:off x="4343400" y="35052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7FC-E750-4750-A595-48FFDD74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0201-0204-4FED-B27F-4D4ACF45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983162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The join program takes several inputs</a:t>
            </a:r>
          </a:p>
          <a:p>
            <a:pPr lvl="1"/>
            <a:r>
              <a:rPr lang="en-US" dirty="0"/>
              <a:t>Edit the program before running</a:t>
            </a:r>
          </a:p>
          <a:p>
            <a:r>
              <a:rPr lang="en-US" dirty="0"/>
              <a:t>##### Change the following names as required #####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Results directory   to use</a:t>
            </a:r>
          </a:p>
          <a:p>
            <a:r>
              <a:rPr lang="en-US" dirty="0"/>
              <a:t># Investigation  file to use</a:t>
            </a:r>
          </a:p>
          <a:p>
            <a:r>
              <a:rPr lang="en-US" dirty="0"/>
              <a:t># Merged Cluster file to use</a:t>
            </a:r>
          </a:p>
          <a:p>
            <a:r>
              <a:rPr lang="en-US" dirty="0"/>
              <a:t># Cluster Tolerance to use to create name for Matched file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Results Directory</a:t>
            </a:r>
          </a:p>
          <a:p>
            <a:r>
              <a:rPr lang="en-US" dirty="0" err="1"/>
              <a:t>resultsDir</a:t>
            </a:r>
            <a:r>
              <a:rPr lang="en-US" dirty="0"/>
              <a:t> = "locdataAll-CCv31/Results"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Investigation File</a:t>
            </a:r>
          </a:p>
          <a:p>
            <a:r>
              <a:rPr lang="en-US" dirty="0" err="1"/>
              <a:t>investFile</a:t>
            </a:r>
            <a:r>
              <a:rPr lang="en-US" dirty="0"/>
              <a:t> = "InvestigatedPoints0131_cleaned20180614.csv"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Merged MikeCluster2 File</a:t>
            </a:r>
          </a:p>
          <a:p>
            <a:r>
              <a:rPr lang="en-US" dirty="0" err="1"/>
              <a:t>groupFile</a:t>
            </a:r>
            <a:r>
              <a:rPr lang="en-US" dirty="0"/>
              <a:t> = "mergedMC2-locdataAll-CCv31-BLEND_ooeoeeexoeoooeoexxoeoexeoooxxx.csv"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Cluster Tolerance (tolerance in meters added to buffer)</a:t>
            </a:r>
          </a:p>
          <a:p>
            <a:r>
              <a:rPr lang="en-US" dirty="0"/>
              <a:t>#</a:t>
            </a:r>
          </a:p>
          <a:p>
            <a:r>
              <a:rPr lang="en-US" dirty="0" err="1"/>
              <a:t>cluster_tolerance</a:t>
            </a:r>
            <a:r>
              <a:rPr lang="en-US" dirty="0"/>
              <a:t> = 0</a:t>
            </a:r>
          </a:p>
          <a:p>
            <a:r>
              <a:rPr lang="en-US" dirty="0"/>
              <a:t>#</a:t>
            </a:r>
            <a:r>
              <a:rPr lang="en-US" dirty="0" err="1"/>
              <a:t>cluster_tolerance</a:t>
            </a:r>
            <a:r>
              <a:rPr lang="en-US" dirty="0"/>
              <a:t> = 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F92C-EA90-4BBD-9AEC-980CDB9B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8358-4E5B-43E1-87D4-DFD64D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4994-A5A8-40DC-84F5-20969034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0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64E7-7268-4B9B-B1FF-8E588265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39ECD-3960-4300-962E-8CF15AE9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r>
              <a:rPr lang="en-US" dirty="0"/>
              <a:t>Run the program (joinWsites_v2.R)</a:t>
            </a:r>
          </a:p>
          <a:p>
            <a:r>
              <a:rPr lang="en-US" dirty="0"/>
              <a:t>Check the results folder, should see a file along the lines of:</a:t>
            </a:r>
          </a:p>
          <a:p>
            <a:r>
              <a:rPr lang="en-US" sz="1400" dirty="0"/>
              <a:t>Join-Matched-CTM25-mergedMC2-locdataAll-CCv31-BLEND_ooeoeeexoeoooeoexxoeoexeoooxxx.csv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885F-7D4A-43CC-BC4D-7C2C5A1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62E3-2102-4668-BE30-7CC75058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8995-A632-4E6C-8CB7-5C00AAFF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3DFCF-86DC-438C-890D-10E85A3748ED}"/>
              </a:ext>
            </a:extLst>
          </p:cNvPr>
          <p:cNvSpPr txBox="1"/>
          <p:nvPr/>
        </p:nvSpPr>
        <p:spPr>
          <a:xfrm>
            <a:off x="609600" y="4419600"/>
            <a:ext cx="807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Indicates the Join of the Matched file with the Merged Cluster and Investigated Sites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FBBE9-6BEE-4CB7-AF4D-B898730153B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914400" y="3468152"/>
            <a:ext cx="1143000" cy="102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B0A7D-8DCD-4B37-9126-9F91CF3C495E}"/>
              </a:ext>
            </a:extLst>
          </p:cNvPr>
          <p:cNvSpPr/>
          <p:nvPr/>
        </p:nvSpPr>
        <p:spPr>
          <a:xfrm>
            <a:off x="609600" y="3239552"/>
            <a:ext cx="609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D7FC-E750-4750-A595-48FFDD74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078"/>
            <a:ext cx="8229600" cy="1143000"/>
          </a:xfrm>
        </p:spPr>
        <p:txBody>
          <a:bodyPr/>
          <a:lstStyle/>
          <a:p>
            <a:r>
              <a:rPr lang="en-US" dirty="0"/>
              <a:t>Multi-Wolf Cluster Matching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F92C-EA90-4BBD-9AEC-980CDB9B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18358-4E5B-43E1-87D4-DFD64D8A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F4994-A5A8-40DC-84F5-20969034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142415-93FC-40BB-9FD7-374BD3F94571}"/>
              </a:ext>
            </a:extLst>
          </p:cNvPr>
          <p:cNvSpPr/>
          <p:nvPr/>
        </p:nvSpPr>
        <p:spPr>
          <a:xfrm>
            <a:off x="2765648" y="1050470"/>
            <a:ext cx="1981200" cy="1143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Edits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E015C-2FAE-4D5F-A989-F9B276836794}"/>
              </a:ext>
            </a:extLst>
          </p:cNvPr>
          <p:cNvSpPr/>
          <p:nvPr/>
        </p:nvSpPr>
        <p:spPr>
          <a:xfrm>
            <a:off x="2498948" y="2719388"/>
            <a:ext cx="2514600" cy="178956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cluMatch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7A2DC-2323-442A-917E-8D7E378F4BD2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3756248" y="2193470"/>
            <a:ext cx="0" cy="52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CD2A06-A615-426B-8228-496C14E18338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2209800" y="3614170"/>
            <a:ext cx="28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F9AAAE-6162-40D2-B679-665A029731F9}"/>
              </a:ext>
            </a:extLst>
          </p:cNvPr>
          <p:cNvSpPr/>
          <p:nvPr/>
        </p:nvSpPr>
        <p:spPr>
          <a:xfrm>
            <a:off x="5562600" y="1129774"/>
            <a:ext cx="1981200" cy="11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Matched_Clusters</a:t>
            </a:r>
            <a:endParaRPr lang="en-US" sz="1200" dirty="0"/>
          </a:p>
          <a:p>
            <a:pPr algn="ctr"/>
            <a:r>
              <a:rPr lang="en-US" sz="1200" dirty="0"/>
              <a:t>(sorted Inv ID)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D8EBF0-6436-7109-E322-A2CB270D754C}"/>
              </a:ext>
            </a:extLst>
          </p:cNvPr>
          <p:cNvSpPr/>
          <p:nvPr/>
        </p:nvSpPr>
        <p:spPr>
          <a:xfrm>
            <a:off x="228600" y="3042670"/>
            <a:ext cx="1981200" cy="114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Joined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503C4D-B9C3-94DB-ADDD-15254E30F0A3}"/>
              </a:ext>
            </a:extLst>
          </p:cNvPr>
          <p:cNvSpPr/>
          <p:nvPr/>
        </p:nvSpPr>
        <p:spPr>
          <a:xfrm>
            <a:off x="5568950" y="2449624"/>
            <a:ext cx="1981200" cy="11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Matched_Clusters</a:t>
            </a:r>
            <a:endParaRPr lang="en-US" sz="1200" dirty="0"/>
          </a:p>
          <a:p>
            <a:pPr algn="ctr"/>
            <a:r>
              <a:rPr lang="en-US" sz="1200" dirty="0"/>
              <a:t>(sorted </a:t>
            </a:r>
            <a:r>
              <a:rPr lang="en-US" sz="1200" dirty="0" err="1"/>
              <a:t>Clu</a:t>
            </a:r>
            <a:r>
              <a:rPr lang="en-US" sz="1200" dirty="0"/>
              <a:t> ID)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059853D-8DB4-8304-7400-06601C96BCF4}"/>
              </a:ext>
            </a:extLst>
          </p:cNvPr>
          <p:cNvSpPr/>
          <p:nvPr/>
        </p:nvSpPr>
        <p:spPr>
          <a:xfrm>
            <a:off x="5638800" y="3769474"/>
            <a:ext cx="1981200" cy="11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Clusters</a:t>
            </a:r>
          </a:p>
          <a:p>
            <a:pPr algn="ctr"/>
            <a:r>
              <a:rPr lang="en-US" sz="1200" dirty="0"/>
              <a:t>[Matched, </a:t>
            </a:r>
            <a:r>
              <a:rPr lang="en-US" sz="1200" dirty="0" err="1"/>
              <a:t>Clu_Only</a:t>
            </a:r>
            <a:r>
              <a:rPr lang="en-US" sz="1200" dirty="0"/>
              <a:t>, </a:t>
            </a:r>
          </a:p>
          <a:p>
            <a:pPr algn="ctr"/>
            <a:r>
              <a:rPr lang="en-US" sz="1200" dirty="0" err="1"/>
              <a:t>Inv_Only</a:t>
            </a:r>
            <a:r>
              <a:rPr lang="en-US" sz="1200" dirty="0"/>
              <a:t>]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F56AF8-2CE2-AC17-66F2-10438B65A2C3}"/>
              </a:ext>
            </a:extLst>
          </p:cNvPr>
          <p:cNvSpPr/>
          <p:nvPr/>
        </p:nvSpPr>
        <p:spPr>
          <a:xfrm>
            <a:off x="5689600" y="5089324"/>
            <a:ext cx="1981200" cy="1143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Sum by Wolf Statistics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B0AC0150-CAFA-F52A-BDA9-D26357498DA4}"/>
              </a:ext>
            </a:extLst>
          </p:cNvPr>
          <p:cNvSpPr/>
          <p:nvPr/>
        </p:nvSpPr>
        <p:spPr>
          <a:xfrm>
            <a:off x="5289550" y="1082965"/>
            <a:ext cx="387350" cy="5102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FF584C-BE67-4AF6-64E8-76733BA3FAE7}"/>
              </a:ext>
            </a:extLst>
          </p:cNvPr>
          <p:cNvCxnSpPr>
            <a:cxnSpLocks/>
          </p:cNvCxnSpPr>
          <p:nvPr/>
        </p:nvCxnSpPr>
        <p:spPr>
          <a:xfrm>
            <a:off x="5013548" y="3634240"/>
            <a:ext cx="28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AE9D59-21C9-3C8B-037F-8281E65ED9CD}"/>
              </a:ext>
            </a:extLst>
          </p:cNvPr>
          <p:cNvSpPr/>
          <p:nvPr/>
        </p:nvSpPr>
        <p:spPr>
          <a:xfrm>
            <a:off x="7550150" y="3352646"/>
            <a:ext cx="1462460" cy="4168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checkMWdata</a:t>
            </a:r>
            <a:endParaRPr lang="en-CA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B07D183-DDC4-276D-F82A-C64B8F424B60}"/>
              </a:ext>
            </a:extLst>
          </p:cNvPr>
          <p:cNvCxnSpPr>
            <a:stCxn id="34" idx="6"/>
            <a:endCxn id="39" idx="0"/>
          </p:cNvCxnSpPr>
          <p:nvPr/>
        </p:nvCxnSpPr>
        <p:spPr>
          <a:xfrm>
            <a:off x="7550150" y="3021124"/>
            <a:ext cx="731230" cy="33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4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CA" sz="9600" dirty="0"/>
              <a:t>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(for Reference Only)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CA" dirty="0"/>
              <a:t>Step Duration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1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CA" sz="1800" dirty="0"/>
              <a:t>Each species has a set of valid Step Durations which are checked with the round(</a:t>
            </a:r>
            <a:r>
              <a:rPr lang="en-CA" sz="1800" dirty="0" err="1"/>
              <a:t>step_duration</a:t>
            </a:r>
            <a:r>
              <a:rPr lang="en-CA" sz="1800" dirty="0"/>
              <a:t>) function.</a:t>
            </a:r>
          </a:p>
          <a:p>
            <a:endParaRPr lang="en-CA" sz="1800" dirty="0"/>
          </a:p>
          <a:p>
            <a:r>
              <a:rPr lang="en-CA" sz="1800" dirty="0"/>
              <a:t>Wolf – Valid Step Durations (hours) = (1, 2)</a:t>
            </a:r>
          </a:p>
          <a:p>
            <a:pPr lvl="1"/>
            <a:r>
              <a:rPr lang="en-CA" sz="1400" dirty="0"/>
              <a:t>0.5 &lt;  </a:t>
            </a:r>
            <a:r>
              <a:rPr lang="en-CA" sz="1400" dirty="0" err="1"/>
              <a:t>step_duration</a:t>
            </a:r>
            <a:r>
              <a:rPr lang="en-CA" sz="1400" dirty="0"/>
              <a:t> &lt;= 2.5</a:t>
            </a:r>
          </a:p>
          <a:p>
            <a:pPr lvl="1"/>
            <a:endParaRPr lang="en-CA" sz="1400" dirty="0"/>
          </a:p>
          <a:p>
            <a:r>
              <a:rPr lang="en-CA" sz="1800" dirty="0"/>
              <a:t>Deer – Valid Step Durations (hours) = (0.3, 2, 4)</a:t>
            </a:r>
          </a:p>
          <a:p>
            <a:pPr lvl="1"/>
            <a:r>
              <a:rPr lang="en-CA" sz="1400" dirty="0"/>
              <a:t>0.25 &lt;  </a:t>
            </a:r>
            <a:r>
              <a:rPr lang="en-CA" sz="1400" dirty="0" err="1"/>
              <a:t>step_duration</a:t>
            </a:r>
            <a:r>
              <a:rPr lang="en-CA" sz="1400" dirty="0"/>
              <a:t>  &lt; 0.35 </a:t>
            </a:r>
            <a:r>
              <a:rPr lang="en-CA" sz="1400" dirty="0">
                <a:sym typeface="Wingdings" pitchFamily="2" charset="2"/>
              </a:rPr>
              <a:t> </a:t>
            </a:r>
            <a:r>
              <a:rPr lang="en-CA" sz="1400" dirty="0" err="1">
                <a:sym typeface="Wingdings" pitchFamily="2" charset="2"/>
              </a:rPr>
              <a:t>rarified</a:t>
            </a:r>
            <a:r>
              <a:rPr lang="en-CA" sz="1400" dirty="0">
                <a:sym typeface="Wingdings" pitchFamily="2" charset="2"/>
              </a:rPr>
              <a:t> to 1 hour </a:t>
            </a:r>
            <a:endParaRPr lang="en-CA" sz="1400" dirty="0"/>
          </a:p>
          <a:p>
            <a:pPr lvl="1"/>
            <a:r>
              <a:rPr lang="en-CA" sz="1400" dirty="0"/>
              <a:t>1.50 &lt;  </a:t>
            </a:r>
            <a:r>
              <a:rPr lang="en-CA" sz="1400" dirty="0" err="1"/>
              <a:t>step_duration</a:t>
            </a:r>
            <a:r>
              <a:rPr lang="en-CA" sz="1400" dirty="0"/>
              <a:t>  &lt;= 2.50</a:t>
            </a:r>
          </a:p>
          <a:p>
            <a:pPr lvl="1"/>
            <a:r>
              <a:rPr lang="en-CA" sz="1400" dirty="0"/>
              <a:t>3.50 &lt;  </a:t>
            </a:r>
            <a:r>
              <a:rPr lang="en-CA" sz="1400" dirty="0" err="1"/>
              <a:t>step_duration</a:t>
            </a:r>
            <a:r>
              <a:rPr lang="en-CA" sz="1400" dirty="0"/>
              <a:t>  &lt;= 4.50</a:t>
            </a:r>
          </a:p>
          <a:p>
            <a:pPr lvl="1"/>
            <a:endParaRPr lang="en-CA" sz="1400" dirty="0"/>
          </a:p>
          <a:p>
            <a:r>
              <a:rPr lang="en-CA" sz="1800" dirty="0"/>
              <a:t>Moose – Valid Step Durations (hours) = (2)</a:t>
            </a:r>
          </a:p>
          <a:p>
            <a:pPr lvl="1"/>
            <a:r>
              <a:rPr lang="en-CA" sz="1400" dirty="0"/>
              <a:t>1.5 &lt; </a:t>
            </a:r>
            <a:r>
              <a:rPr lang="en-CA" sz="1400" dirty="0" err="1"/>
              <a:t>step_duration</a:t>
            </a:r>
            <a:r>
              <a:rPr lang="en-CA" sz="1400" dirty="0"/>
              <a:t> &lt;= 2.5</a:t>
            </a:r>
          </a:p>
          <a:p>
            <a:pPr lvl="1"/>
            <a:endParaRPr lang="en-CA" sz="1400" dirty="0"/>
          </a:p>
          <a:p>
            <a:r>
              <a:rPr lang="en-CA" sz="1800" dirty="0"/>
              <a:t>Elk – Valid Step Durations (hours) = (2)</a:t>
            </a:r>
          </a:p>
          <a:p>
            <a:pPr lvl="1"/>
            <a:r>
              <a:rPr lang="en-CA" sz="1400" dirty="0"/>
              <a:t>1.5 &lt; </a:t>
            </a:r>
            <a:r>
              <a:rPr lang="en-CA" sz="1400" dirty="0" err="1"/>
              <a:t>step_duration</a:t>
            </a:r>
            <a:r>
              <a:rPr lang="en-CA" sz="1400" dirty="0"/>
              <a:t> &lt;= 2.5</a:t>
            </a:r>
          </a:p>
          <a:p>
            <a:endParaRPr lang="en-CA" sz="1800" dirty="0"/>
          </a:p>
          <a:p>
            <a:endParaRPr lang="en-CA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9" name="Rectangle 128"/>
          <p:cNvSpPr/>
          <p:nvPr/>
        </p:nvSpPr>
        <p:spPr>
          <a:xfrm>
            <a:off x="360000" y="3780000"/>
            <a:ext cx="8640000" cy="16200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0" name="Rectangle 129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1" name="Rectangle 130"/>
          <p:cNvSpPr/>
          <p:nvPr/>
        </p:nvSpPr>
        <p:spPr>
          <a:xfrm>
            <a:off x="360000" y="2817720"/>
            <a:ext cx="86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Sections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Processing GPS Data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Filter, Clean and Rarify Data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Cluster Generation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Merging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Matching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FFFC744C-4FF2-4793-AC0B-86DF4A9159C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D0BF92E-3763-48EC-98B7-376027E61E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00000" y="162000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Collar Cleaning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300000" y="281772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Warren Wolf Algorithm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00000" y="396000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Cluster Processing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1" y="543261"/>
            <a:ext cx="6557963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/>
          </a:bodyPr>
          <a:lstStyle/>
          <a:p>
            <a:r>
              <a:rPr lang="en-CA" sz="1800" dirty="0"/>
              <a:t>Sample Directory Structure 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612" y="1487586"/>
            <a:ext cx="2273188" cy="4038600"/>
          </a:xfrm>
          <a:noFill/>
        </p:spPr>
        <p:txBody>
          <a:bodyPr>
            <a:normAutofit/>
          </a:bodyPr>
          <a:lstStyle/>
          <a:p>
            <a:r>
              <a:rPr lang="en-CA" sz="1200" dirty="0"/>
              <a:t>Original files</a:t>
            </a:r>
          </a:p>
          <a:p>
            <a:r>
              <a:rPr lang="en-CA" sz="1200" dirty="0"/>
              <a:t>After cc_v31</a:t>
            </a:r>
          </a:p>
          <a:p>
            <a:endParaRPr lang="en-CA" sz="1200" dirty="0"/>
          </a:p>
          <a:p>
            <a:r>
              <a:rPr lang="en-CA" sz="1200" dirty="0" err="1"/>
              <a:t>Rarified</a:t>
            </a:r>
            <a:r>
              <a:rPr lang="en-CA" sz="1200" dirty="0"/>
              <a:t> Files </a:t>
            </a:r>
          </a:p>
          <a:p>
            <a:r>
              <a:rPr lang="en-CA" sz="1200" dirty="0"/>
              <a:t>R1</a:t>
            </a:r>
          </a:p>
          <a:p>
            <a:r>
              <a:rPr lang="en-CA" sz="1200" dirty="0"/>
              <a:t>R2all, R2even and r2odd</a:t>
            </a:r>
          </a:p>
          <a:p>
            <a:endParaRPr lang="en-CA" sz="1200" dirty="0"/>
          </a:p>
          <a:p>
            <a:r>
              <a:rPr lang="en-CA" sz="1200" dirty="0"/>
              <a:t>All Results</a:t>
            </a:r>
          </a:p>
          <a:p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Control file for </a:t>
            </a:r>
            <a:r>
              <a:rPr lang="en-CA" sz="1200" dirty="0" err="1"/>
              <a:t>rarification</a:t>
            </a:r>
            <a:endParaRPr lang="en-CA" sz="1200" dirty="0"/>
          </a:p>
        </p:txBody>
      </p:sp>
      <p:sp>
        <p:nvSpPr>
          <p:cNvPr id="7" name="Rectangle 6"/>
          <p:cNvSpPr/>
          <p:nvPr/>
        </p:nvSpPr>
        <p:spPr>
          <a:xfrm>
            <a:off x="49901" y="1524000"/>
            <a:ext cx="87130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67" y="2085048"/>
            <a:ext cx="9009133" cy="8867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8666" y="3023724"/>
            <a:ext cx="9009133" cy="429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9687" y="3657600"/>
            <a:ext cx="9009133" cy="9144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196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533400"/>
          </a:xfrm>
        </p:spPr>
        <p:txBody>
          <a:bodyPr>
            <a:normAutofit/>
          </a:bodyPr>
          <a:lstStyle/>
          <a:p>
            <a:r>
              <a:rPr lang="en-CA" sz="1800" dirty="0"/>
              <a:t>Sample Directory Structure II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612" y="1487586"/>
            <a:ext cx="2273188" cy="4038600"/>
          </a:xfrm>
          <a:noFill/>
        </p:spPr>
        <p:txBody>
          <a:bodyPr>
            <a:normAutofit/>
          </a:bodyPr>
          <a:lstStyle/>
          <a:p>
            <a:r>
              <a:rPr lang="en-CA" sz="1400" dirty="0"/>
              <a:t>Common Clusters</a:t>
            </a:r>
          </a:p>
          <a:p>
            <a:endParaRPr lang="en-CA" sz="1400" dirty="0"/>
          </a:p>
          <a:p>
            <a:r>
              <a:rPr lang="en-CA" sz="1400" dirty="0"/>
              <a:t>Step files</a:t>
            </a:r>
          </a:p>
          <a:p>
            <a:r>
              <a:rPr lang="en-CA" sz="1400" dirty="0"/>
              <a:t>Between kills, Kill, Total</a:t>
            </a:r>
          </a:p>
          <a:p>
            <a:r>
              <a:rPr lang="en-CA" sz="1400" dirty="0"/>
              <a:t>Location files (</a:t>
            </a:r>
            <a:r>
              <a:rPr lang="en-CA" sz="1400" dirty="0" err="1"/>
              <a:t>ttk</a:t>
            </a:r>
            <a:r>
              <a:rPr lang="en-CA" sz="1400" dirty="0"/>
              <a:t>, etc.)</a:t>
            </a:r>
          </a:p>
          <a:p>
            <a:r>
              <a:rPr lang="en-CA" sz="1400" dirty="0"/>
              <a:t>K = Kill Locations</a:t>
            </a:r>
          </a:p>
          <a:p>
            <a:r>
              <a:rPr lang="en-CA" sz="1400" dirty="0" err="1"/>
              <a:t>ClusterMatch</a:t>
            </a:r>
            <a:r>
              <a:rPr lang="en-CA" sz="1400" dirty="0"/>
              <a:t>_ </a:t>
            </a:r>
            <a:r>
              <a:rPr lang="en-CA" sz="1400" dirty="0" err="1"/>
              <a:t>SZcleaningMod</a:t>
            </a:r>
            <a:r>
              <a:rPr lang="en-CA" sz="1400" dirty="0"/>
              <a:t>  is used</a:t>
            </a:r>
          </a:p>
          <a:p>
            <a:r>
              <a:rPr lang="en-CA" sz="1400" dirty="0"/>
              <a:t>Original Join-Match and blended location and cluster files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" y="914400"/>
            <a:ext cx="6731899" cy="462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9901" y="1524000"/>
            <a:ext cx="8713099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67" y="2085048"/>
            <a:ext cx="9009133" cy="4295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/>
          <p:cNvSpPr/>
          <p:nvPr/>
        </p:nvSpPr>
        <p:spPr>
          <a:xfrm>
            <a:off x="49901" y="2566524"/>
            <a:ext cx="9009133" cy="4295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58666" y="3023724"/>
            <a:ext cx="9009133" cy="429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58667" y="3505200"/>
            <a:ext cx="9009133" cy="762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3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MERGING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Programs:</a:t>
            </a:r>
          </a:p>
          <a:p>
            <a:r>
              <a:rPr lang="en-CA" dirty="0"/>
              <a:t>mergelocW_v7.R		merges location files</a:t>
            </a:r>
          </a:p>
          <a:p>
            <a:r>
              <a:rPr lang="en-CA" dirty="0"/>
              <a:t>mergeMC2_v3.R    	merges mikecluster2 files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CA" dirty="0"/>
              <a:t>Overview of directory structure</a:t>
            </a:r>
          </a:p>
          <a:p>
            <a:r>
              <a:rPr lang="en-CA" dirty="0"/>
              <a:t>Key programs written in R</a:t>
            </a:r>
          </a:p>
          <a:p>
            <a:r>
              <a:rPr lang="en-CA" dirty="0"/>
              <a:t>Tags added to each line to enable bi-directional tracing:</a:t>
            </a:r>
          </a:p>
          <a:p>
            <a:pPr lvl="1"/>
            <a:r>
              <a:rPr lang="en-CA" dirty="0" err="1"/>
              <a:t>Rfolder</a:t>
            </a:r>
            <a:r>
              <a:rPr lang="en-CA" dirty="0"/>
              <a:t>: which folder rows taken from</a:t>
            </a:r>
          </a:p>
          <a:p>
            <a:pPr lvl="1"/>
            <a:r>
              <a:rPr lang="en-CA" dirty="0" err="1"/>
              <a:t>Findex</a:t>
            </a:r>
            <a:r>
              <a:rPr lang="en-CA" dirty="0"/>
              <a:t>: F[</a:t>
            </a:r>
            <a:r>
              <a:rPr lang="en-CA" dirty="0" err="1"/>
              <a:t>ile</a:t>
            </a:r>
            <a:r>
              <a:rPr lang="en-CA" dirty="0"/>
              <a:t>] Index - multiple files for the same </a:t>
            </a:r>
            <a:r>
              <a:rPr lang="en-CA" dirty="0" err="1"/>
              <a:t>WolfID</a:t>
            </a:r>
            <a:r>
              <a:rPr lang="en-CA" dirty="0"/>
              <a:t> are numbered 1,2…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Rarify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5979" y="18288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 Collar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4779" y="1524000"/>
            <a:ext cx="1066800" cy="1447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CC</a:t>
            </a:r>
          </a:p>
          <a:p>
            <a:pPr algn="ctr"/>
            <a:r>
              <a:rPr lang="en-CA" dirty="0"/>
              <a:t>(Collar Clean)</a:t>
            </a:r>
          </a:p>
          <a:p>
            <a:pPr algn="ctr"/>
            <a:r>
              <a:rPr lang="en-CA" dirty="0" err="1"/>
              <a:t>Prog</a:t>
            </a:r>
            <a:r>
              <a:rPr lang="en-CA" dirty="0"/>
              <a:t>(</a:t>
            </a:r>
            <a:r>
              <a:rPr lang="en-CA" dirty="0" err="1"/>
              <a:t>Py</a:t>
            </a:r>
            <a:r>
              <a:rPr lang="en-CA" dirty="0"/>
              <a:t>)</a:t>
            </a:r>
          </a:p>
        </p:txBody>
      </p:sp>
      <p:cxnSp>
        <p:nvCxnSpPr>
          <p:cNvPr id="10" name="Straight Arrow Connector 9"/>
          <p:cNvCxnSpPr>
            <a:stCxn id="7" idx="6"/>
            <a:endCxn id="8" idx="1"/>
          </p:cNvCxnSpPr>
          <p:nvPr/>
        </p:nvCxnSpPr>
        <p:spPr>
          <a:xfrm>
            <a:off x="1521379" y="22479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56289" y="2223153"/>
            <a:ext cx="1372911" cy="6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_Analysis</a:t>
            </a:r>
          </a:p>
        </p:txBody>
      </p:sp>
      <p:cxnSp>
        <p:nvCxnSpPr>
          <p:cNvPr id="13" name="Straight Arrow Connector 12"/>
          <p:cNvCxnSpPr>
            <a:stCxn id="8" idx="3"/>
            <a:endCxn id="11" idx="2"/>
          </p:cNvCxnSpPr>
          <p:nvPr/>
        </p:nvCxnSpPr>
        <p:spPr>
          <a:xfrm>
            <a:off x="3121579" y="2247900"/>
            <a:ext cx="534710" cy="3019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731179" y="1104900"/>
            <a:ext cx="1298021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_Location</a:t>
            </a:r>
          </a:p>
        </p:txBody>
      </p:sp>
      <p:cxnSp>
        <p:nvCxnSpPr>
          <p:cNvPr id="17" name="Straight Arrow Connector 16"/>
          <p:cNvCxnSpPr>
            <a:stCxn id="8" idx="3"/>
            <a:endCxn id="15" idx="2"/>
          </p:cNvCxnSpPr>
          <p:nvPr/>
        </p:nvCxnSpPr>
        <p:spPr>
          <a:xfrm flipV="1">
            <a:off x="3121579" y="1428750"/>
            <a:ext cx="609600" cy="81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054779" y="4038600"/>
            <a:ext cx="1066800" cy="1447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WWA*</a:t>
            </a:r>
          </a:p>
          <a:p>
            <a:pPr algn="ctr"/>
            <a:r>
              <a:rPr lang="en-CA" dirty="0" err="1"/>
              <a:t>Prog</a:t>
            </a:r>
            <a:r>
              <a:rPr lang="en-CA" dirty="0"/>
              <a:t>(</a:t>
            </a:r>
            <a:r>
              <a:rPr lang="en-CA" dirty="0" err="1"/>
              <a:t>Py</a:t>
            </a:r>
            <a:r>
              <a:rPr lang="en-CA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00" y="4267200"/>
            <a:ext cx="18684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*Warren Wolf Algorithm</a:t>
            </a:r>
          </a:p>
          <a:p>
            <a:r>
              <a:rPr lang="en-CA" sz="1200" dirty="0"/>
              <a:t>(Cluster Analysis)</a:t>
            </a:r>
          </a:p>
          <a:p>
            <a:endParaRPr lang="en-CA" sz="1200" dirty="0"/>
          </a:p>
          <a:p>
            <a:r>
              <a:rPr lang="en-CA" sz="1200" dirty="0"/>
              <a:t>Warren_wolf_algorithm.py</a:t>
            </a:r>
          </a:p>
          <a:p>
            <a:endParaRPr lang="en-CA" sz="1200" dirty="0"/>
          </a:p>
        </p:txBody>
      </p:sp>
      <p:sp>
        <p:nvSpPr>
          <p:cNvPr id="27" name="Rectangle 26"/>
          <p:cNvSpPr/>
          <p:nvPr/>
        </p:nvSpPr>
        <p:spPr>
          <a:xfrm>
            <a:off x="3814500" y="2847529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For Analysis</a:t>
            </a:r>
          </a:p>
        </p:txBody>
      </p:sp>
      <p:cxnSp>
        <p:nvCxnSpPr>
          <p:cNvPr id="29" name="Straight Arrow Connector 28"/>
          <p:cNvCxnSpPr>
            <a:stCxn id="37" idx="4"/>
            <a:endCxn id="24" idx="0"/>
          </p:cNvCxnSpPr>
          <p:nvPr/>
        </p:nvCxnSpPr>
        <p:spPr>
          <a:xfrm flipH="1">
            <a:off x="2588179" y="2762250"/>
            <a:ext cx="5527121" cy="127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724057" y="4038600"/>
            <a:ext cx="1454921" cy="498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-</a:t>
            </a:r>
            <a:r>
              <a:rPr lang="en-CA" sz="1200" dirty="0" err="1"/>
              <a:t>mikecluster</a:t>
            </a:r>
            <a:endParaRPr lang="en-CA" sz="1200" dirty="0"/>
          </a:p>
        </p:txBody>
      </p:sp>
      <p:sp>
        <p:nvSpPr>
          <p:cNvPr id="31" name="Oval 30"/>
          <p:cNvSpPr/>
          <p:nvPr/>
        </p:nvSpPr>
        <p:spPr>
          <a:xfrm>
            <a:off x="3731179" y="4962573"/>
            <a:ext cx="1454921" cy="498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-mikecluster2</a:t>
            </a:r>
          </a:p>
        </p:txBody>
      </p:sp>
      <p:cxnSp>
        <p:nvCxnSpPr>
          <p:cNvPr id="33" name="Straight Connector 32"/>
          <p:cNvCxnSpPr>
            <a:stCxn id="24" idx="3"/>
            <a:endCxn id="30" idx="2"/>
          </p:cNvCxnSpPr>
          <p:nvPr/>
        </p:nvCxnSpPr>
        <p:spPr>
          <a:xfrm flipV="1">
            <a:off x="3121579" y="4288051"/>
            <a:ext cx="602478" cy="474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3"/>
          </p:cNvCxnSpPr>
          <p:nvPr/>
        </p:nvCxnSpPr>
        <p:spPr>
          <a:xfrm>
            <a:off x="3121579" y="4762500"/>
            <a:ext cx="602478" cy="449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87223" y="3054231"/>
            <a:ext cx="1372911" cy="6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 err="1"/>
              <a:t>DateRange</a:t>
            </a:r>
            <a:endParaRPr lang="en-CA" sz="1200" dirty="0"/>
          </a:p>
        </p:txBody>
      </p:sp>
      <p:cxnSp>
        <p:nvCxnSpPr>
          <p:cNvPr id="48" name="Straight Arrow Connector 47"/>
          <p:cNvCxnSpPr>
            <a:stCxn id="46" idx="6"/>
            <a:endCxn id="8" idx="2"/>
          </p:cNvCxnSpPr>
          <p:nvPr/>
        </p:nvCxnSpPr>
        <p:spPr>
          <a:xfrm flipV="1">
            <a:off x="1560134" y="2971800"/>
            <a:ext cx="1028045" cy="409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753968" y="3657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Deprecated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778181" y="53340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Clusters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15000" y="927752"/>
            <a:ext cx="1066800" cy="1948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Rarify Files</a:t>
            </a:r>
          </a:p>
          <a:p>
            <a:pPr algn="ctr"/>
            <a:r>
              <a:rPr lang="en-CA" dirty="0"/>
              <a:t>(same name under sub-folders)</a:t>
            </a:r>
          </a:p>
        </p:txBody>
      </p:sp>
      <p:cxnSp>
        <p:nvCxnSpPr>
          <p:cNvPr id="12" name="Straight Arrow Connector 11"/>
          <p:cNvCxnSpPr>
            <a:stCxn id="15" idx="6"/>
          </p:cNvCxnSpPr>
          <p:nvPr/>
        </p:nvCxnSpPr>
        <p:spPr>
          <a:xfrm>
            <a:off x="5029200" y="142875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0" idx="2"/>
          </p:cNvCxnSpPr>
          <p:nvPr/>
        </p:nvCxnSpPr>
        <p:spPr>
          <a:xfrm flipV="1">
            <a:off x="6781800" y="1314450"/>
            <a:ext cx="608290" cy="16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315200" y="2108853"/>
            <a:ext cx="1600200" cy="6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_Analysis</a:t>
            </a:r>
          </a:p>
        </p:txBody>
      </p:sp>
      <p:sp>
        <p:nvSpPr>
          <p:cNvPr id="40" name="Oval 39"/>
          <p:cNvSpPr/>
          <p:nvPr/>
        </p:nvSpPr>
        <p:spPr>
          <a:xfrm>
            <a:off x="7390090" y="990600"/>
            <a:ext cx="152531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_Location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029200" y="2590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7" idx="2"/>
          </p:cNvCxnSpPr>
          <p:nvPr/>
        </p:nvCxnSpPr>
        <p:spPr>
          <a:xfrm flipV="1">
            <a:off x="6778517" y="2435552"/>
            <a:ext cx="536683" cy="1298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14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/>
              <a:t>Directory Structure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1131794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Raw Collar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462" y="2151726"/>
            <a:ext cx="1066800" cy="1447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CC</a:t>
            </a:r>
          </a:p>
          <a:p>
            <a:pPr algn="ctr"/>
            <a:r>
              <a:rPr lang="en-CA" dirty="0"/>
              <a:t>(Collar Clean)</a:t>
            </a:r>
          </a:p>
          <a:p>
            <a:pPr algn="ctr"/>
            <a:r>
              <a:rPr lang="en-CA" dirty="0" err="1"/>
              <a:t>Prog</a:t>
            </a:r>
            <a:r>
              <a:rPr lang="en-CA" dirty="0"/>
              <a:t>(</a:t>
            </a:r>
            <a:r>
              <a:rPr lang="en-CA" dirty="0" err="1"/>
              <a:t>Py</a:t>
            </a:r>
            <a:r>
              <a:rPr lang="en-CA" dirty="0"/>
              <a:t>)</a:t>
            </a: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>
          <a:xfrm>
            <a:off x="647700" y="1969994"/>
            <a:ext cx="101162" cy="181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410784" y="2917888"/>
            <a:ext cx="1372911" cy="653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_Analysis</a:t>
            </a:r>
          </a:p>
        </p:txBody>
      </p:sp>
      <p:cxnSp>
        <p:nvCxnSpPr>
          <p:cNvPr id="13" name="Straight Arrow Connector 12"/>
          <p:cNvCxnSpPr>
            <a:stCxn id="8" idx="3"/>
            <a:endCxn id="11" idx="2"/>
          </p:cNvCxnSpPr>
          <p:nvPr/>
        </p:nvCxnSpPr>
        <p:spPr>
          <a:xfrm>
            <a:off x="1282262" y="2875626"/>
            <a:ext cx="128522" cy="368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402438" y="1967249"/>
            <a:ext cx="1298021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_Location</a:t>
            </a:r>
          </a:p>
        </p:txBody>
      </p:sp>
      <p:cxnSp>
        <p:nvCxnSpPr>
          <p:cNvPr id="17" name="Straight Arrow Connector 16"/>
          <p:cNvCxnSpPr>
            <a:stCxn id="8" idx="3"/>
            <a:endCxn id="15" idx="2"/>
          </p:cNvCxnSpPr>
          <p:nvPr/>
        </p:nvCxnSpPr>
        <p:spPr>
          <a:xfrm flipV="1">
            <a:off x="1282262" y="2291099"/>
            <a:ext cx="120176" cy="5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856230" y="3812776"/>
            <a:ext cx="1066800" cy="1447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WWA*</a:t>
            </a:r>
          </a:p>
          <a:p>
            <a:pPr algn="ctr"/>
            <a:r>
              <a:rPr lang="en-CA" dirty="0" err="1"/>
              <a:t>Prog</a:t>
            </a:r>
            <a:r>
              <a:rPr lang="en-CA" dirty="0"/>
              <a:t>(</a:t>
            </a:r>
            <a:r>
              <a:rPr lang="en-CA" dirty="0" err="1"/>
              <a:t>Py</a:t>
            </a:r>
            <a:r>
              <a:rPr lang="en-CA" dirty="0"/>
              <a:t>)</a:t>
            </a:r>
          </a:p>
        </p:txBody>
      </p:sp>
      <p:cxnSp>
        <p:nvCxnSpPr>
          <p:cNvPr id="29" name="Straight Arrow Connector 28"/>
          <p:cNvCxnSpPr>
            <a:endCxn id="24" idx="3"/>
          </p:cNvCxnSpPr>
          <p:nvPr/>
        </p:nvCxnSpPr>
        <p:spPr>
          <a:xfrm flipH="1">
            <a:off x="3923030" y="2651443"/>
            <a:ext cx="191770" cy="1885233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72200" y="5260575"/>
            <a:ext cx="1066800" cy="123481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Merge Programs</a:t>
            </a:r>
          </a:p>
          <a:p>
            <a:pPr algn="ctr"/>
            <a:endParaRPr lang="en-CA" dirty="0"/>
          </a:p>
        </p:txBody>
      </p:sp>
      <p:sp>
        <p:nvSpPr>
          <p:cNvPr id="38" name="Rectangle 37"/>
          <p:cNvSpPr/>
          <p:nvPr/>
        </p:nvSpPr>
        <p:spPr>
          <a:xfrm>
            <a:off x="3017500" y="1475331"/>
            <a:ext cx="744261" cy="1948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Rarify</a:t>
            </a:r>
            <a:endParaRPr lang="en-CA" dirty="0"/>
          </a:p>
        </p:txBody>
      </p:sp>
      <p:cxnSp>
        <p:nvCxnSpPr>
          <p:cNvPr id="12" name="Straight Arrow Connector 11"/>
          <p:cNvCxnSpPr>
            <a:stCxn id="15" idx="6"/>
            <a:endCxn id="38" idx="1"/>
          </p:cNvCxnSpPr>
          <p:nvPr/>
        </p:nvCxnSpPr>
        <p:spPr>
          <a:xfrm>
            <a:off x="2700459" y="2291099"/>
            <a:ext cx="317041" cy="1586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0" idx="2"/>
          </p:cNvCxnSpPr>
          <p:nvPr/>
        </p:nvCxnSpPr>
        <p:spPr>
          <a:xfrm flipV="1">
            <a:off x="6705600" y="2929934"/>
            <a:ext cx="608290" cy="1686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313890" y="2606084"/>
            <a:ext cx="1525310" cy="647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_Location</a:t>
            </a:r>
          </a:p>
        </p:txBody>
      </p:sp>
      <p:cxnSp>
        <p:nvCxnSpPr>
          <p:cNvPr id="42" name="Straight Arrow Connector 41"/>
          <p:cNvCxnSpPr>
            <a:stCxn id="11" idx="6"/>
            <a:endCxn id="38" idx="1"/>
          </p:cNvCxnSpPr>
          <p:nvPr/>
        </p:nvCxnSpPr>
        <p:spPr>
          <a:xfrm flipV="1">
            <a:off x="2783695" y="2449730"/>
            <a:ext cx="233805" cy="794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490930" y="5454674"/>
            <a:ext cx="1454921" cy="498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Selected files to merge (even/odd)</a:t>
            </a:r>
          </a:p>
        </p:txBody>
      </p:sp>
      <p:cxnSp>
        <p:nvCxnSpPr>
          <p:cNvPr id="9" name="Straight Arrow Connector 8"/>
          <p:cNvCxnSpPr>
            <a:endCxn id="36" idx="3"/>
          </p:cNvCxnSpPr>
          <p:nvPr/>
        </p:nvCxnSpPr>
        <p:spPr>
          <a:xfrm flipH="1">
            <a:off x="7239000" y="5771493"/>
            <a:ext cx="1729071" cy="106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114800" y="927751"/>
            <a:ext cx="4876800" cy="389119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5" name="Rounded Rectangle 74"/>
          <p:cNvSpPr/>
          <p:nvPr/>
        </p:nvSpPr>
        <p:spPr>
          <a:xfrm>
            <a:off x="4287368" y="1301273"/>
            <a:ext cx="1048882" cy="20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6" name="Rounded Rectangle 75"/>
          <p:cNvSpPr/>
          <p:nvPr/>
        </p:nvSpPr>
        <p:spPr>
          <a:xfrm>
            <a:off x="5428118" y="1301273"/>
            <a:ext cx="1048882" cy="20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ounded Rectangle 76"/>
          <p:cNvSpPr/>
          <p:nvPr/>
        </p:nvSpPr>
        <p:spPr>
          <a:xfrm>
            <a:off x="6571118" y="1301273"/>
            <a:ext cx="1048882" cy="20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Rounded Rectangle 77"/>
          <p:cNvSpPr/>
          <p:nvPr/>
        </p:nvSpPr>
        <p:spPr>
          <a:xfrm>
            <a:off x="7714118" y="1301273"/>
            <a:ext cx="1048882" cy="2057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TextBox 78"/>
          <p:cNvSpPr txBox="1"/>
          <p:nvPr/>
        </p:nvSpPr>
        <p:spPr>
          <a:xfrm>
            <a:off x="4514671" y="1397005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589280" y="139700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R2all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631653" y="1396120"/>
            <a:ext cx="727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R2even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788218" y="1409546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R2odd</a:t>
            </a:r>
          </a:p>
        </p:txBody>
      </p:sp>
      <p:cxnSp>
        <p:nvCxnSpPr>
          <p:cNvPr id="84" name="Straight Arrow Connector 83"/>
          <p:cNvCxnSpPr>
            <a:stCxn id="38" idx="3"/>
          </p:cNvCxnSpPr>
          <p:nvPr/>
        </p:nvCxnSpPr>
        <p:spPr>
          <a:xfrm>
            <a:off x="3761761" y="2449730"/>
            <a:ext cx="353039" cy="201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34640" y="1803900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_Location</a:t>
            </a:r>
          </a:p>
        </p:txBody>
      </p:sp>
      <p:sp>
        <p:nvSpPr>
          <p:cNvPr id="88" name="Oval 87"/>
          <p:cNvSpPr/>
          <p:nvPr/>
        </p:nvSpPr>
        <p:spPr>
          <a:xfrm>
            <a:off x="5522662" y="1846497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_Location</a:t>
            </a:r>
          </a:p>
        </p:txBody>
      </p:sp>
      <p:sp>
        <p:nvSpPr>
          <p:cNvPr id="89" name="Oval 88"/>
          <p:cNvSpPr/>
          <p:nvPr/>
        </p:nvSpPr>
        <p:spPr>
          <a:xfrm>
            <a:off x="6629400" y="1834673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_Location</a:t>
            </a:r>
          </a:p>
        </p:txBody>
      </p:sp>
      <p:sp>
        <p:nvSpPr>
          <p:cNvPr id="90" name="Oval 89"/>
          <p:cNvSpPr/>
          <p:nvPr/>
        </p:nvSpPr>
        <p:spPr>
          <a:xfrm>
            <a:off x="7732462" y="1812775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_Location</a:t>
            </a:r>
          </a:p>
        </p:txBody>
      </p:sp>
      <p:sp>
        <p:nvSpPr>
          <p:cNvPr id="91" name="Oval 90"/>
          <p:cNvSpPr/>
          <p:nvPr/>
        </p:nvSpPr>
        <p:spPr>
          <a:xfrm>
            <a:off x="4343400" y="2227378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_Analysis</a:t>
            </a:r>
          </a:p>
        </p:txBody>
      </p:sp>
      <p:sp>
        <p:nvSpPr>
          <p:cNvPr id="92" name="Oval 91"/>
          <p:cNvSpPr/>
          <p:nvPr/>
        </p:nvSpPr>
        <p:spPr>
          <a:xfrm>
            <a:off x="5531422" y="2269975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_Analysis</a:t>
            </a:r>
          </a:p>
        </p:txBody>
      </p:sp>
      <p:sp>
        <p:nvSpPr>
          <p:cNvPr id="93" name="Oval 92"/>
          <p:cNvSpPr/>
          <p:nvPr/>
        </p:nvSpPr>
        <p:spPr>
          <a:xfrm>
            <a:off x="6638160" y="2258151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_Analysis</a:t>
            </a:r>
          </a:p>
        </p:txBody>
      </p:sp>
      <p:sp>
        <p:nvSpPr>
          <p:cNvPr id="94" name="Oval 93"/>
          <p:cNvSpPr/>
          <p:nvPr/>
        </p:nvSpPr>
        <p:spPr>
          <a:xfrm>
            <a:off x="7741222" y="2236253"/>
            <a:ext cx="954338" cy="3266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_Analysis</a:t>
            </a:r>
          </a:p>
        </p:txBody>
      </p:sp>
      <p:sp>
        <p:nvSpPr>
          <p:cNvPr id="96" name="Oval 95"/>
          <p:cNvSpPr/>
          <p:nvPr/>
        </p:nvSpPr>
        <p:spPr>
          <a:xfrm>
            <a:off x="4247758" y="2667658"/>
            <a:ext cx="1086242" cy="371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mikecluster2</a:t>
            </a:r>
          </a:p>
        </p:txBody>
      </p:sp>
      <p:sp>
        <p:nvSpPr>
          <p:cNvPr id="97" name="Oval 96"/>
          <p:cNvSpPr/>
          <p:nvPr/>
        </p:nvSpPr>
        <p:spPr>
          <a:xfrm>
            <a:off x="5390758" y="2672873"/>
            <a:ext cx="1086242" cy="371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mikecluster2</a:t>
            </a:r>
          </a:p>
        </p:txBody>
      </p:sp>
      <p:sp>
        <p:nvSpPr>
          <p:cNvPr id="98" name="Oval 97"/>
          <p:cNvSpPr/>
          <p:nvPr/>
        </p:nvSpPr>
        <p:spPr>
          <a:xfrm>
            <a:off x="6533758" y="2672873"/>
            <a:ext cx="1086242" cy="371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mikecluster2</a:t>
            </a:r>
          </a:p>
        </p:txBody>
      </p:sp>
      <p:sp>
        <p:nvSpPr>
          <p:cNvPr id="99" name="Oval 98"/>
          <p:cNvSpPr/>
          <p:nvPr/>
        </p:nvSpPr>
        <p:spPr>
          <a:xfrm>
            <a:off x="7752958" y="2672873"/>
            <a:ext cx="1086242" cy="3714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mikecluster2</a:t>
            </a:r>
          </a:p>
        </p:txBody>
      </p:sp>
      <p:cxnSp>
        <p:nvCxnSpPr>
          <p:cNvPr id="101" name="Straight Arrow Connector 100"/>
          <p:cNvCxnSpPr>
            <a:endCxn id="36" idx="0"/>
          </p:cNvCxnSpPr>
          <p:nvPr/>
        </p:nvCxnSpPr>
        <p:spPr>
          <a:xfrm flipH="1">
            <a:off x="6705600" y="4818950"/>
            <a:ext cx="12086" cy="441625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219379" y="3673579"/>
            <a:ext cx="1143000" cy="4989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Merged…</a:t>
            </a:r>
          </a:p>
        </p:txBody>
      </p:sp>
      <p:sp>
        <p:nvSpPr>
          <p:cNvPr id="133" name="Oval 132"/>
          <p:cNvSpPr/>
          <p:nvPr/>
        </p:nvSpPr>
        <p:spPr>
          <a:xfrm>
            <a:off x="7181458" y="3684324"/>
            <a:ext cx="1143000" cy="49890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Merged…</a:t>
            </a:r>
          </a:p>
        </p:txBody>
      </p:sp>
      <p:cxnSp>
        <p:nvCxnSpPr>
          <p:cNvPr id="137" name="Straight Connector 136"/>
          <p:cNvCxnSpPr>
            <a:stCxn id="133" idx="4"/>
          </p:cNvCxnSpPr>
          <p:nvPr/>
        </p:nvCxnSpPr>
        <p:spPr>
          <a:xfrm>
            <a:off x="7752958" y="4183226"/>
            <a:ext cx="323587" cy="12714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8054326" y="3358673"/>
            <a:ext cx="184233" cy="3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219379" y="3521498"/>
            <a:ext cx="4543621" cy="10151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181458" y="3358673"/>
            <a:ext cx="254310" cy="382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820569" y="3347928"/>
            <a:ext cx="0" cy="32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17581" y="934455"/>
            <a:ext cx="1164019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1Hr </a:t>
            </a:r>
            <a:r>
              <a:rPr lang="en-CA" sz="1200" dirty="0" err="1"/>
              <a:t>Rarified</a:t>
            </a:r>
            <a:r>
              <a:rPr lang="en-CA" sz="1200" dirty="0"/>
              <a:t> using all Points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57800" y="944978"/>
            <a:ext cx="11430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2Hr </a:t>
            </a:r>
            <a:r>
              <a:rPr lang="en-CA" sz="1200" dirty="0" err="1"/>
              <a:t>Rarified</a:t>
            </a:r>
            <a:r>
              <a:rPr lang="en-CA" sz="1200" dirty="0"/>
              <a:t> using all Points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34960" y="951393"/>
            <a:ext cx="126416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2Hr </a:t>
            </a:r>
            <a:r>
              <a:rPr lang="en-CA" sz="1200" dirty="0" err="1"/>
              <a:t>Rarified</a:t>
            </a:r>
            <a:r>
              <a:rPr lang="en-CA" sz="1200" dirty="0"/>
              <a:t> using even Points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8218" y="945930"/>
            <a:ext cx="1279581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2Hr </a:t>
            </a:r>
            <a:r>
              <a:rPr lang="en-CA" sz="1200" dirty="0" err="1"/>
              <a:t>Rarified</a:t>
            </a:r>
            <a:r>
              <a:rPr lang="en-CA" sz="1200" dirty="0"/>
              <a:t> using odd Points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76953" y="4192214"/>
            <a:ext cx="149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Results Folder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ED443-F001-3CE3-2504-F959A432F1F0}"/>
              </a:ext>
            </a:extLst>
          </p:cNvPr>
          <p:cNvSpPr txBox="1"/>
          <p:nvPr/>
        </p:nvSpPr>
        <p:spPr>
          <a:xfrm>
            <a:off x="7883194" y="6001751"/>
            <a:ext cx="825770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900" dirty="0" err="1"/>
              <a:t>MergeCtrlFile</a:t>
            </a:r>
            <a:endParaRPr lang="en-CA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68893-7099-C0C9-E3BE-F3A7585A9DA5}"/>
              </a:ext>
            </a:extLst>
          </p:cNvPr>
          <p:cNvSpPr txBox="1"/>
          <p:nvPr/>
        </p:nvSpPr>
        <p:spPr>
          <a:xfrm>
            <a:off x="6355688" y="6054436"/>
            <a:ext cx="82577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900" dirty="0" err="1"/>
              <a:t>mergelocW</a:t>
            </a:r>
            <a:endParaRPr lang="en-CA" sz="900" dirty="0"/>
          </a:p>
          <a:p>
            <a:r>
              <a:rPr lang="en-CA" sz="900" dirty="0"/>
              <a:t>mergeMC2</a:t>
            </a:r>
          </a:p>
        </p:txBody>
      </p:sp>
    </p:spTree>
    <p:extLst>
      <p:ext uri="{BB962C8B-B14F-4D97-AF65-F5344CB8AC3E}">
        <p14:creationId xmlns:p14="http://schemas.microsoft.com/office/powerpoint/2010/main" val="351524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531"/>
            <a:ext cx="8229600" cy="1143000"/>
          </a:xfrm>
        </p:spPr>
        <p:txBody>
          <a:bodyPr/>
          <a:lstStyle/>
          <a:p>
            <a:r>
              <a:rPr lang="en-CA" dirty="0"/>
              <a:t>Sample: </a:t>
            </a:r>
            <a:r>
              <a:rPr lang="en-CA" dirty="0" err="1"/>
              <a:t>bbbMergeCtrlFile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3933825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43600" y="1524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files directs two merges</a:t>
            </a:r>
          </a:p>
        </p:txBody>
      </p:sp>
    </p:spTree>
    <p:extLst>
      <p:ext uri="{BB962C8B-B14F-4D97-AF65-F5344CB8AC3E}">
        <p14:creationId xmlns:p14="http://schemas.microsoft.com/office/powerpoint/2010/main" val="11753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Mandatory: run Cluster merge first</a:t>
            </a:r>
          </a:p>
          <a:p>
            <a:r>
              <a:rPr lang="en-CA" dirty="0"/>
              <a:t>mergeMC2_v3.R    	merges mikecluster2 files</a:t>
            </a:r>
          </a:p>
          <a:p>
            <a:pPr lvl="1"/>
            <a:endParaRPr lang="en-CA" dirty="0"/>
          </a:p>
          <a:p>
            <a:r>
              <a:rPr lang="en-CA" dirty="0"/>
              <a:t>Next: Then run Location merge</a:t>
            </a:r>
          </a:p>
          <a:p>
            <a:r>
              <a:rPr lang="en-CA" dirty="0"/>
              <a:t>mergelocW_v7.R	merges location files</a:t>
            </a:r>
          </a:p>
          <a:p>
            <a:endParaRPr lang="en-CA" dirty="0"/>
          </a:p>
          <a:p>
            <a:r>
              <a:rPr lang="en-CA" dirty="0"/>
              <a:t>Review and save log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64210"/>
            <a:ext cx="5423019" cy="1526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 Folder: Merge Output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14F1-072B-465E-9471-0BF148BBD35B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0" y="3849469"/>
            <a:ext cx="50744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mergedWmc2 = merged mikecluster2</a:t>
            </a:r>
          </a:p>
          <a:p>
            <a:r>
              <a:rPr lang="en-CA" dirty="0" err="1"/>
              <a:t>mergediloc</a:t>
            </a:r>
            <a:r>
              <a:rPr lang="en-CA" dirty="0"/>
              <a:t>      = merged location files - Intermediate</a:t>
            </a:r>
          </a:p>
          <a:p>
            <a:r>
              <a:rPr lang="en-CA" dirty="0" err="1"/>
              <a:t>mergedWloc</a:t>
            </a:r>
            <a:r>
              <a:rPr lang="en-CA" dirty="0"/>
              <a:t>   = merged location files - Final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1295400"/>
            <a:ext cx="1219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273224" y="2834336"/>
            <a:ext cx="143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 folder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1707976" y="2438400"/>
            <a:ext cx="501824" cy="580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24200" y="1295400"/>
            <a:ext cx="25146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5638800" y="1492714"/>
            <a:ext cx="29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Blending Tag for Wolf# [1..30]</a:t>
            </a:r>
          </a:p>
          <a:p>
            <a:r>
              <a:rPr lang="en-CA" dirty="0"/>
              <a:t>1 = folder R1</a:t>
            </a:r>
          </a:p>
          <a:p>
            <a:r>
              <a:rPr lang="en-CA" dirty="0"/>
              <a:t>o = folder R2odd</a:t>
            </a:r>
          </a:p>
          <a:p>
            <a:r>
              <a:rPr lang="en-CA" dirty="0"/>
              <a:t>e = folder R2even</a:t>
            </a:r>
          </a:p>
          <a:p>
            <a:r>
              <a:rPr lang="en-CA" dirty="0"/>
              <a:t>x = skipped Wolf#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295900" y="1676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64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237763</TotalTime>
  <Words>1133</Words>
  <Application>Microsoft Office PowerPoint</Application>
  <PresentationFormat>On-screen Show (4:3)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Cluster Processing User Guide</vt:lpstr>
      <vt:lpstr>Sections</vt:lpstr>
      <vt:lpstr>4. MERGING</vt:lpstr>
      <vt:lpstr>Merging</vt:lpstr>
      <vt:lpstr>Rarify Flow</vt:lpstr>
      <vt:lpstr>Directory Structure</vt:lpstr>
      <vt:lpstr>Sample: bbbMergeCtrlFile</vt:lpstr>
      <vt:lpstr>Running programs</vt:lpstr>
      <vt:lpstr>Results Folder: Merge Output</vt:lpstr>
      <vt:lpstr>Merged Location File: Sample</vt:lpstr>
      <vt:lpstr>5. MATCHING</vt:lpstr>
      <vt:lpstr>Matching &amp; Joining</vt:lpstr>
      <vt:lpstr>Matching</vt:lpstr>
      <vt:lpstr>Match File</vt:lpstr>
      <vt:lpstr>Joining</vt:lpstr>
      <vt:lpstr>Join File</vt:lpstr>
      <vt:lpstr>Multi-Wolf Cluster Matching</vt:lpstr>
      <vt:lpstr>Backup</vt:lpstr>
      <vt:lpstr>Step Duration Checks</vt:lpstr>
      <vt:lpstr>Sample Directory Structure I</vt:lpstr>
      <vt:lpstr>Sample Directory Structure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 Programming Plan</dc:title>
  <dc:creator>johnpr</dc:creator>
  <cp:lastModifiedBy>John Prokopenko</cp:lastModifiedBy>
  <cp:revision>213</cp:revision>
  <cp:lastPrinted>2021-09-19T04:09:14Z</cp:lastPrinted>
  <dcterms:created xsi:type="dcterms:W3CDTF">2006-08-16T00:00:00Z</dcterms:created>
  <dcterms:modified xsi:type="dcterms:W3CDTF">2024-04-23T03:30:45Z</dcterms:modified>
</cp:coreProperties>
</file>