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Collar Cleaning User Guide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rgbClr val="8b8b8b"/>
                </a:solidFill>
                <a:latin typeface="Calibri"/>
              </a:rPr>
              <a:t>Updated 2024-04-19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9E1A48BC-673A-43AC-9D05-632AA28233F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E859F69D-FD79-486D-A12C-931743CD72E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cc program limitations (cc_v35)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8880" cy="502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5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Folder names can not contain “_” 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Folder names cannot contain a collar type </a:t>
            </a: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e.g. Televilt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Multiple Sirtrack Formats</a:t>
            </a:r>
            <a:endParaRPr b="0" lang="en-CA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200" spc="-1" strike="noStrike">
                <a:solidFill>
                  <a:srgbClr val="000000"/>
                </a:solidFill>
                <a:latin typeface="Calibri"/>
              </a:rPr>
              <a:t>Need to resave CSV UTC date column in YYYY-MM-DD format</a:t>
            </a:r>
            <a:endParaRPr b="0" lang="en-CA" sz="1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Multiple Televilt Formats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Lotek: ignore original dateTimeGMT field</a:t>
            </a:r>
            <a:endParaRPr b="0" lang="en-CA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Instead use gmtDate, gmtTime</a:t>
            </a:r>
            <a:endParaRPr b="0" lang="en-CA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Hard coded Lat and Long checks may need to be tweaked based on study area</a:t>
            </a:r>
            <a:endParaRPr b="0" lang="en-CA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Check lat outside range [50,60] </a:t>
            </a:r>
            <a:r>
              <a:rPr b="0" lang="en-CA" sz="28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 error</a:t>
            </a:r>
            <a:endParaRPr b="0" lang="en-CA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Check long outside range [-108,-97] </a:t>
            </a:r>
            <a:r>
              <a:rPr b="0" lang="en-CA" sz="2800" spc="-1" strike="noStrike">
                <a:solidFill>
                  <a:srgbClr val="000000"/>
                </a:solidFill>
                <a:latin typeface="Wingdings"/>
              </a:rPr>
              <a:t></a:t>
            </a: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 warning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5576E8DF-A709-4904-82E1-7D44064933B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0789A2EA-F9B5-4938-86DB-AF9E77D82C1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10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CA" sz="4000" spc="-1" strike="noStrike" cap="all">
                <a:solidFill>
                  <a:srgbClr val="000000"/>
                </a:solidFill>
                <a:latin typeface="Calibri"/>
              </a:rPr>
              <a:t>2. Filter, clean &amp; Rarify Data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The cleaned collar data _location and _analysis files may not match 1:1 given the slightly different rules in the cc program.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This step will result in the _location files being further cleaned then filtered and rarified into 4 sub-folders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E644DD9D-99BE-4872-A43B-9A43AE76528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2A6920F4-87C4-496E-93BE-0E4E06E3E0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Manual Edits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Manual Editing of the cleaned files may be necessary given the data collection methods adopted for the research projetc.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Case 1: Initial period after Collaring</a:t>
            </a:r>
            <a:endParaRPr b="0" lang="en-CA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Remove all rows up to the following day GMT time (&gt; 24 hours from local time of collaring)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Case 2: Mortality/Collar drop-off</a:t>
            </a:r>
            <a:endParaRPr b="0" lang="en-CA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Remove all rows on that same day – local time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1EB859E1-081B-4B6D-A654-5C70DA4FB1F6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1DD2774F-961D-4C8A-8937-CD4C48FA185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12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Program: rarifyWloc_v5.R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Create: aaaControlFile.csv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Run program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Review and save R log into a file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Check folders (R1/R2all/R2even/R2odd)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8CA9856C-0C23-44D7-BBAA-4DCE845EE99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799DBB22-21DA-44C6-9B56-18C259D755D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13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aaaControlFile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WolfID: select wolf id</a:t>
            </a: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FilterS: remove any reading &lt;= FilterS (seconds)    default  == 60s (deferred)</a:t>
            </a: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gen2Hall:  generate 2 hour rarified data using all points (flag (0 or 1))</a:t>
            </a: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gen2Heven:  generate 2 hour rarified data using even points (flag (0 or 1))</a:t>
            </a: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gen2Hodd:  generate 2 hour rarified data using odd points (flag (0 or 1))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Implied:</a:t>
            </a:r>
            <a:endParaRPr b="0" lang="en-CA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1HourLowS == 1800</a:t>
            </a: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1HourHiS == 2HourLowS = 5400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Dropped: Epsilon to detect Even/Odd</a:t>
            </a:r>
            <a:endParaRPr b="0" lang="en-CA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Only 12 points were affected by rounding with Epsilon == 15 minutes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CA" sz="14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27450DC9-E430-48D1-8C81-9938F0CE86D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F929E623-FED9-44D3-86B5-C3A29E6488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aaaControlFile – sample input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33C0C6C1-8B74-4C28-88C1-2AD39D6B042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CA366731-7E8C-412D-B7B5-B09B987A1F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CA" sz="1200" spc="-1" strike="noStrike">
              <a:latin typeface="Times New Roman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1981080" y="1219320"/>
            <a:ext cx="3681000" cy="528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Folders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Folders Used:</a:t>
            </a:r>
            <a:endParaRPr b="0" lang="en-CA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R1: rarified to 1 hour</a:t>
            </a:r>
            <a:endParaRPr b="0" lang="en-CA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R2all: rarified to 2 hours</a:t>
            </a:r>
            <a:endParaRPr b="0" lang="en-CA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R2even: only even points, rarified to 2 hours</a:t>
            </a:r>
            <a:endParaRPr b="0" lang="en-CA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R2odd: only odd points, rarified to 2 hours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DC7C3AA5-2150-4B18-A03C-0E1E4BBD3FE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DBE09500-8DC3-4D69-8F6D-8DF24D402A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16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FILTER RULES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Orig == original lines read from file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Cleaned == Orig – (Lat/Long out of range)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Filtered == not implemented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SelectedEO == num of points (even or odd)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Rarified == </a:t>
            </a:r>
            <a:endParaRPr b="0" lang="en-CA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num of points with step size &gt; rareLimits</a:t>
            </a:r>
            <a:endParaRPr b="0" lang="en-CA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Flag == “.” iff location file == analysis file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5F3328EE-0F4B-436E-A525-4835F82505C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9DFB58C6-E2E8-4713-A2CC-0ABD5ECEF2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aaaRarityLog.csv – sample output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8E5D2445-BC5C-407F-891B-A0DCB2A60D1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BF566BFB-DF5A-410A-96B7-0F19332F08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17</a:t>
            </a:fld>
            <a:endParaRPr b="0" lang="en-CA" sz="1200" spc="-1" strike="noStrike">
              <a:latin typeface="Times New Roman"/>
            </a:endParaRPr>
          </a:p>
        </p:txBody>
      </p:sp>
      <p:pic>
        <p:nvPicPr>
          <p:cNvPr id="205" name="Picture 2" descr=""/>
          <p:cNvPicPr/>
          <p:nvPr/>
        </p:nvPicPr>
        <p:blipFill>
          <a:blip r:embed="rId1"/>
          <a:stretch/>
        </p:blipFill>
        <p:spPr>
          <a:xfrm>
            <a:off x="76320" y="1371600"/>
            <a:ext cx="8730000" cy="304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rarifyWloc: File Processing I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Read control file</a:t>
            </a:r>
            <a:endParaRPr b="0" lang="en-CA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For each input file (_location)</a:t>
            </a:r>
            <a:endParaRPr b="0" lang="en-CA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600" spc="-1" strike="noStrike">
                <a:solidFill>
                  <a:srgbClr val="000000"/>
                </a:solidFill>
                <a:latin typeface="Calibri"/>
              </a:rPr>
              <a:t>Determine Wolf ID</a:t>
            </a:r>
            <a:endParaRPr b="0" lang="en-CA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600" spc="-1" strike="noStrike">
                <a:solidFill>
                  <a:srgbClr val="000000"/>
                </a:solidFill>
                <a:latin typeface="Calibri"/>
              </a:rPr>
              <a:t>Apply existing checks</a:t>
            </a:r>
            <a:endParaRPr b="0" lang="en-CA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# Remove rows where Lat == 0  or  Long == 0</a:t>
            </a:r>
            <a:endParaRPr b="0" lang="en-CA" sz="105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alldata = alldata[alldata$Latitude!=0,]</a:t>
            </a:r>
            <a:endParaRPr b="0" lang="en-CA" sz="105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alldata = alldata[alldata$Longitude!=0,]</a:t>
            </a:r>
            <a:endParaRPr b="0" lang="en-CA" sz="105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# remove NA rows</a:t>
            </a:r>
            <a:endParaRPr b="0" lang="en-CA" sz="105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alldata = alldata[!is.na(alldata$Latitude),]</a:t>
            </a:r>
            <a:endParaRPr b="0" lang="en-CA" sz="105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alldata = alldata[!is.na(alldata$Longitude),]</a:t>
            </a:r>
            <a:endParaRPr b="0" lang="en-CA" sz="105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# remove out of range rows</a:t>
            </a:r>
            <a:endParaRPr b="0" lang="en-CA" sz="105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alldata = alldata[alldata$Longitude &lt;= -97.0,]</a:t>
            </a:r>
            <a:endParaRPr b="0" lang="en-CA" sz="105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alldata = alldata[alldata$Longitude &gt;= -108.0,]</a:t>
            </a:r>
            <a:endParaRPr b="0" lang="en-CA" sz="105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600" spc="-1" strike="noStrike">
                <a:solidFill>
                  <a:srgbClr val="000000"/>
                </a:solidFill>
                <a:latin typeface="Calibri"/>
              </a:rPr>
              <a:t>Check _location and _analysis files are the same length</a:t>
            </a:r>
            <a:endParaRPr b="0" lang="en-CA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600" spc="-1" strike="noStrike">
                <a:solidFill>
                  <a:srgbClr val="000000"/>
                </a:solidFill>
                <a:latin typeface="Calibri"/>
              </a:rPr>
              <a:t>If filterS &lt;&gt; 0</a:t>
            </a:r>
            <a:endParaRPr b="0" lang="en-CA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Apply  FilterS</a:t>
            </a:r>
            <a:endParaRPr b="0" lang="en-CA" sz="10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05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50" spc="-1" strike="noStrike">
                <a:solidFill>
                  <a:srgbClr val="000000"/>
                </a:solidFill>
                <a:latin typeface="Calibri"/>
              </a:rPr>
              <a:t>Create an OrigFixNum – so that the points can be traced back to the original points</a:t>
            </a:r>
            <a:endParaRPr b="0" lang="en-CA" sz="145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50" spc="-1" strike="noStrike">
                <a:solidFill>
                  <a:srgbClr val="000000"/>
                </a:solidFill>
                <a:latin typeface="Calibri"/>
              </a:rPr>
              <a:t>This is important because Cluster Analysis needs FixNum’s in strict numeric order</a:t>
            </a:r>
            <a:endParaRPr b="0" lang="en-CA" sz="145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45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3FFEB71E-E1C2-4870-B005-1841A89D8FA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153A4175-D031-489A-92BF-0408A00694C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11" name="Rectangle 6"/>
          <p:cNvSpPr/>
          <p:nvPr/>
        </p:nvSpPr>
        <p:spPr>
          <a:xfrm>
            <a:off x="762120" y="4572720"/>
            <a:ext cx="7619400" cy="46692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Box 7"/>
          <p:cNvSpPr/>
          <p:nvPr/>
        </p:nvSpPr>
        <p:spPr>
          <a:xfrm>
            <a:off x="4967640" y="4734000"/>
            <a:ext cx="2291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Deferred – not needed</a:t>
            </a: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Sections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8880" cy="487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Processing GPS Data (Collar Cleaning)</a:t>
            </a:r>
            <a:endParaRPr b="0" lang="en-CA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Filter and Rarify Data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28A58FD4-C3B9-4AE5-A0DF-4D9E18FB1520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E4775901-E053-46AA-B498-073A5F07A49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rarifyWloc: File Processing II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8228880" cy="483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For each input file (_location, _analysis)</a:t>
            </a:r>
            <a:endParaRPr b="0" lang="en-CA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Rarify 1 hour</a:t>
            </a:r>
            <a:endParaRPr b="0" lang="en-CA" sz="1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200" spc="-1" strike="noStrike">
                <a:solidFill>
                  <a:srgbClr val="000000"/>
                </a:solidFill>
                <a:latin typeface="Calibri"/>
              </a:rPr>
              <a:t>Use 1HLowS as limit</a:t>
            </a:r>
            <a:endParaRPr b="0" lang="en-CA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50" spc="-1" strike="noStrike">
                <a:solidFill>
                  <a:srgbClr val="000000"/>
                </a:solidFill>
                <a:latin typeface="Calibri"/>
              </a:rPr>
              <a:t>Write R1 files</a:t>
            </a:r>
            <a:endParaRPr b="0" lang="en-CA" sz="105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If gen2Hall</a:t>
            </a:r>
            <a:endParaRPr b="0" lang="en-CA" sz="1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00" spc="-1" strike="noStrike">
                <a:solidFill>
                  <a:srgbClr val="000000"/>
                </a:solidFill>
                <a:latin typeface="Calibri"/>
              </a:rPr>
              <a:t>Rarify to 2H using  2HourLowS as lower bound</a:t>
            </a:r>
            <a:endParaRPr b="0" lang="en-CA" sz="1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00" spc="-1" strike="noStrike">
                <a:solidFill>
                  <a:srgbClr val="000000"/>
                </a:solidFill>
                <a:latin typeface="Calibri"/>
              </a:rPr>
              <a:t>Write R2all   files</a:t>
            </a:r>
            <a:endParaRPr b="0" lang="en-CA" sz="1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If gen2Heven</a:t>
            </a:r>
            <a:endParaRPr b="0" lang="en-CA" sz="1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00" spc="-1" strike="noStrike">
                <a:solidFill>
                  <a:srgbClr val="000000"/>
                </a:solidFill>
                <a:latin typeface="Calibri"/>
              </a:rPr>
              <a:t>Select even hours</a:t>
            </a:r>
            <a:endParaRPr b="0" lang="en-CA" sz="1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00" spc="-1" strike="noStrike">
                <a:solidFill>
                  <a:srgbClr val="000000"/>
                </a:solidFill>
                <a:latin typeface="Calibri"/>
              </a:rPr>
              <a:t>Rarify to 2H using  2HourLowS as lower bound</a:t>
            </a:r>
            <a:endParaRPr b="0" lang="en-CA" sz="1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00" spc="-1" strike="noStrike">
                <a:solidFill>
                  <a:srgbClr val="000000"/>
                </a:solidFill>
                <a:latin typeface="Calibri"/>
              </a:rPr>
              <a:t>Write R2even  files</a:t>
            </a:r>
            <a:endParaRPr b="0" lang="en-CA" sz="1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If gen2Hodd_f</a:t>
            </a:r>
            <a:endParaRPr b="0" lang="en-CA" sz="1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00" spc="-1" strike="noStrike">
                <a:solidFill>
                  <a:srgbClr val="000000"/>
                </a:solidFill>
                <a:latin typeface="Calibri"/>
              </a:rPr>
              <a:t>Select odd hours</a:t>
            </a:r>
            <a:endParaRPr b="0" lang="en-CA" sz="1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00" spc="-1" strike="noStrike">
                <a:solidFill>
                  <a:srgbClr val="000000"/>
                </a:solidFill>
                <a:latin typeface="Calibri"/>
              </a:rPr>
              <a:t>Rarify to 2H using 2HourLowS as lower bound</a:t>
            </a:r>
            <a:endParaRPr b="0" lang="en-CA" sz="10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2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000" spc="-1" strike="noStrike">
                <a:solidFill>
                  <a:srgbClr val="000000"/>
                </a:solidFill>
                <a:latin typeface="Calibri"/>
              </a:rPr>
              <a:t>Write R2odd   files</a:t>
            </a:r>
            <a:endParaRPr b="0" lang="en-CA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21D3FD3A-F265-49DD-A46E-D264284526B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85C4599B-DAB7-486B-B652-22A6BD6106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checkWloc_v1: Check the Rarified Files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8880" cy="31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Program checks: Id, Lat, Long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Run program</a:t>
            </a:r>
            <a:endParaRPr b="0" lang="en-CA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Review and save R log in a file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C6ED0921-8F83-473F-AE3A-433012C5915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ACDBBDE5-062E-4FD2-9EE2-E40617DCD61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223" name="Text Placeholder 7"/>
          <p:cNvSpPr/>
          <p:nvPr/>
        </p:nvSpPr>
        <p:spPr>
          <a:xfrm>
            <a:off x="609480" y="4572000"/>
            <a:ext cx="7771680" cy="14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 an extra check we want to ensure that the corresponding location and analysis files match exactly 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85800" y="457200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CA" sz="4000" spc="-1" strike="noStrike" cap="all">
                <a:solidFill>
                  <a:srgbClr val="000000"/>
                </a:solidFill>
                <a:latin typeface="Calibri"/>
              </a:rPr>
              <a:t>1. Processing GPS Data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Collar Cleaning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025AB2B2-E9FE-4E02-90E4-60150277A6D4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1AE31011-36F5-487E-ABEF-6B1BADBF6D1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CA" sz="4000" spc="-1" strike="noStrike" cap="all">
                <a:solidFill>
                  <a:srgbClr val="000000"/>
                </a:solidFill>
                <a:latin typeface="Calibri"/>
              </a:rPr>
              <a:t>Processing GPs DATA</a:t>
            </a:r>
            <a:br/>
            <a:r>
              <a:rPr b="1" lang="en-CA" sz="4000" spc="-1" strike="noStrike" cap="all">
                <a:solidFill>
                  <a:srgbClr val="000000"/>
                </a:solidFill>
                <a:latin typeface="Calibri"/>
              </a:rPr>
              <a:t>aka </a:t>
            </a:r>
            <a:r>
              <a:rPr b="1" i="1" lang="en-CA" sz="4000" spc="-1" strike="noStrike" cap="all">
                <a:solidFill>
                  <a:srgbClr val="000000"/>
                </a:solidFill>
                <a:latin typeface="Calibri"/>
              </a:rPr>
              <a:t>Collar Cleaning</a:t>
            </a:r>
            <a:endParaRPr b="0" lang="en-CA" sz="40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6000"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Processing of GPS data is brand specific.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The user location where the download happens and the time of year (DST or not) can affect local time processing for some models.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CA" sz="2000" spc="-1" strike="noStrike">
                <a:solidFill>
                  <a:srgbClr val="8b8b8b"/>
                </a:solidFill>
                <a:latin typeface="Calibri"/>
              </a:rPr>
              <a:t>It is recommended that the user keep a log of When/Where the collar data is downloaded.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CA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106F6D81-7069-4C81-89D1-72190D2FDA7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8A62F20F-209C-4552-8DDF-E3D9CECA61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Folder Organization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143000"/>
            <a:ext cx="8228880" cy="487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Programs assume a hierarchy</a:t>
            </a:r>
            <a:endParaRPr b="0" lang="en-CA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C/D/E</a:t>
            </a:r>
            <a:endParaRPr b="0" lang="en-CA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Wolf-Projects</a:t>
            </a:r>
            <a:endParaRPr b="0" lang="en-CA" sz="20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CA" sz="1800" spc="-1" strike="noStrike"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locdataAll-CCv31</a:t>
            </a:r>
            <a:endParaRPr b="0" lang="en-CA" sz="1800" spc="-1" strike="noStrike">
              <a:latin typeface="Arial"/>
            </a:endParaRPr>
          </a:p>
          <a:p>
            <a:pPr lvl="5" marL="25146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Original  (cleaned collar data all in the same folder)</a:t>
            </a: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cc program will generate</a:t>
            </a:r>
            <a:endParaRPr b="0" lang="en-CA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&lt;filename&gt;_analysis” as input to cluster program</a:t>
            </a:r>
            <a:endParaRPr b="0" lang="en-CA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</a:rPr>
              <a:t>&lt;filename&gt;_location” as input to merge programs</a:t>
            </a:r>
            <a:endParaRPr b="0" lang="en-CA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If original files are organized within sub-folders then csvCopy.py program can be used</a:t>
            </a:r>
            <a:endParaRPr b="0" lang="en-CA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Note: change the path names to flatten all of the collar files to a single folder</a:t>
            </a:r>
            <a:endParaRPr b="0" lang="en-CA" sz="28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B5D60F8D-7A81-4F11-B0AA-1480175C386A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9099A221-F93F-4D5F-802E-A0DB2CF1A3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cc_v35.py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cc == CollarClean</a:t>
            </a: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Note: if the files are edited with Excel versus notepad++ it is important to set the column formats of any date columns to YYYY-MM-DD</a:t>
            </a: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To run program:  (Python 2.7.15)</a:t>
            </a:r>
            <a:endParaRPr b="0" lang="en-CA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Copy program into folder containing raw csv files</a:t>
            </a: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Open with IDLE</a:t>
            </a: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Run Module</a:t>
            </a:r>
            <a:endParaRPr b="0" lang="en-CA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Review and keep log file generated</a:t>
            </a:r>
            <a:endParaRPr b="0" lang="en-CA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Change Date Range if necessary</a:t>
            </a:r>
            <a:endParaRPr b="0" lang="en-CA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# Global variables for date range selection</a:t>
            </a: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# default to no selection    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-  program always checks for date range file</a:t>
            </a: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daterange_parsed= False  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-  if external date range file parsed</a:t>
            </a: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daterange_flag  = False       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-  if external date range defined</a:t>
            </a: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daterange_start = "2016-01-01“   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- default, can be overridden by external file</a:t>
            </a: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daterange_end   = "2018-12-31“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- default, can be overridden by external file</a:t>
            </a:r>
            <a:endParaRPr b="0" lang="en-CA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en-CA" sz="14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CA" sz="14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33A50F4F-4960-4225-9B72-70E1026B330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852E1AF2-C81E-4C31-AD85-9E5813E33F1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cc_v35.py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# Date adjustment flags – important issue</a:t>
            </a:r>
            <a:endParaRPr b="0" lang="en-CA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televiltDSTpresent = 1   # set to 1 if the file was </a:t>
            </a:r>
            <a:r>
              <a:rPr b="1" i="1" lang="en-CA" sz="1400" spc="-1" strike="noStrike">
                <a:solidFill>
                  <a:srgbClr val="000000"/>
                </a:solidFill>
                <a:latin typeface="Calibri"/>
              </a:rPr>
              <a:t>downloaded</a:t>
            </a: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 during DST</a:t>
            </a: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televiltDSTremove  = 1  # set to 1 to remove DST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if (televiltDSTpresent == 1):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DST Present'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if (televiltDSTremove == 1):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DST Removed'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DST NOT Removed'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'          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else: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DST NOT Present'</a:t>
            </a:r>
            <a:endParaRPr b="0" lang="en-CA" sz="9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1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CA" sz="900" spc="-1" strike="noStrike">
                <a:solidFill>
                  <a:srgbClr val="000000"/>
                </a:solidFill>
                <a:latin typeface="Calibri"/>
              </a:rPr>
              <a:t>print '   &gt;&gt;&gt; ' </a:t>
            </a:r>
            <a:endParaRPr b="0" lang="en-CA" sz="9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B0E9556C-B493-45A2-A97A-721BA7E6A0B6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F649771D-C1DD-4C1C-8478-F1C74AFC7C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7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Time Terminology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UTC – is the Universal Coordinated Time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GMT – is a time zone in England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UTC  == GMT w.r.t. actual time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DST</a:t>
            </a:r>
            <a:endParaRPr b="0" lang="en-CA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1400" spc="-1" strike="noStrike">
                <a:solidFill>
                  <a:srgbClr val="000000"/>
                </a:solidFill>
                <a:latin typeface="Calibri"/>
              </a:rPr>
              <a:t>In regions where daylight saving time is used, it commences on the second Sunday of March, and standard time restarts on the first Sunday in November.</a:t>
            </a:r>
            <a:endParaRPr b="0" lang="en-CA" sz="1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Local Time – may be affected by DST</a:t>
            </a:r>
            <a:endParaRPr b="0" lang="en-CA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LMT: not commonly used</a:t>
            </a:r>
            <a:endParaRPr b="0" lang="en-CA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</a:rPr>
              <a:t>Keep headers the same and assume LMT == LocalTime (LT)</a:t>
            </a: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CA" sz="28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99DF1C48-831A-443A-B07B-3DF67EBCC2E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7CA52EDE-522A-497F-8963-F9F12416E0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Calibri"/>
              </a:rPr>
              <a:t>Date/Time Fields – cc_v35</a:t>
            </a:r>
            <a:endParaRPr b="0" lang="en-CA" sz="4400" spc="-1" strike="noStrike">
              <a:latin typeface="Arial"/>
            </a:endParaRPr>
          </a:p>
        </p:txBody>
      </p:sp>
      <p:graphicFrame>
        <p:nvGraphicFramePr>
          <p:cNvPr id="155" name="Content Placeholder 6"/>
          <p:cNvGraphicFramePr/>
          <p:nvPr/>
        </p:nvGraphicFramePr>
        <p:xfrm>
          <a:off x="457200" y="1600200"/>
          <a:ext cx="8457480" cy="3398040"/>
        </p:xfrm>
        <a:graphic>
          <a:graphicData uri="http://schemas.openxmlformats.org/drawingml/2006/table">
            <a:tbl>
              <a:tblPr/>
              <a:tblGrid>
                <a:gridCol w="893880"/>
                <a:gridCol w="1168920"/>
                <a:gridCol w="1137240"/>
                <a:gridCol w="1063080"/>
                <a:gridCol w="1070280"/>
                <a:gridCol w="1473480"/>
                <a:gridCol w="1650960"/>
              </a:tblGrid>
              <a:tr h="855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Collar Type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Date/Time Local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Local DST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Date/Time GMT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Date/Time  in _Location</a:t>
                      </a:r>
                      <a:endParaRPr b="0" lang="en-C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YYYY-MM-DD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Date/Time in _Analysis</a:t>
                      </a:r>
                      <a:endParaRPr b="0" lang="en-C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(Input to Cluster Analysis)</a:t>
                      </a:r>
                      <a:endParaRPr b="0" lang="en-C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MM/DD/YYYY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CA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Note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ATS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Lotek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Local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7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Sirtrack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 Local from GMT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 Local from GMT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1007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Televilt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CA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(based on  date and location  of actual download)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 Local </a:t>
                      </a:r>
                      <a:endParaRPr b="0" lang="en-C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(no DST)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 Local </a:t>
                      </a:r>
                      <a:endParaRPr b="0" lang="en-C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(no DST)</a:t>
                      </a:r>
                      <a:endParaRPr b="0" lang="en-C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LOCATION MATTERS!</a:t>
                      </a:r>
                      <a:endParaRPr b="0" lang="en-C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CA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This code assumes download in same timezone as collar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7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Telonics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 Local from GMT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CA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Calc Local from GMT</a:t>
                      </a:r>
                      <a:endParaRPr b="0" lang="en-CA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5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393759AF-6387-4024-BE29-A4EA868A316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04/22/2024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CA" sz="2400" spc="-1" strike="noStrike"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C549B274-8290-44BF-B3D6-924CFD048D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59" name="TextBox 2"/>
          <p:cNvSpPr/>
          <p:nvPr/>
        </p:nvSpPr>
        <p:spPr>
          <a:xfrm>
            <a:off x="1842840" y="5574240"/>
            <a:ext cx="2266920" cy="364320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Set flags in cc program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60" name="Straight Arrow Connector 8"/>
          <p:cNvSpPr/>
          <p:nvPr/>
        </p:nvSpPr>
        <p:spPr>
          <a:xfrm flipV="1">
            <a:off x="4124520" y="4266360"/>
            <a:ext cx="751680" cy="149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237370</TotalTime>
  <Application>LibreOffice/7.2.5.2$Windows_X86_64 LibreOffice_project/499f9727c189e6ef3471021d6132d4c694f357e5</Application>
  <AppVersion>15.0000</AppVersion>
  <Words>5872</Words>
  <Paragraphs>1587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johnpr</dc:creator>
  <dc:description/>
  <dc:language>en-CA</dc:language>
  <cp:lastModifiedBy/>
  <cp:lastPrinted>2021-09-19T04:09:14Z</cp:lastPrinted>
  <dcterms:modified xsi:type="dcterms:W3CDTF">2024-04-22T01:42:27Z</dcterms:modified>
  <cp:revision>213</cp:revision>
  <dc:subject/>
  <dc:title>Wolf Programming Plan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111</vt:i4>
  </property>
</Properties>
</file>