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2" r:id="rId3"/>
    <p:sldId id="256" r:id="rId4"/>
    <p:sldId id="267" r:id="rId5"/>
    <p:sldId id="257" r:id="rId6"/>
    <p:sldId id="258" r:id="rId7"/>
    <p:sldId id="259" r:id="rId8"/>
    <p:sldId id="260" r:id="rId9"/>
    <p:sldId id="261" r:id="rId10"/>
    <p:sldId id="263" r:id="rId11"/>
    <p:sldId id="268" r:id="rId12"/>
    <p:sldId id="269" r:id="rId13"/>
  </p:sldIdLst>
  <p:sldSz cx="7772400" cy="100584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2706" y="-12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smtClean="0"/>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FB6CE-F913-42B2-8D4D-15D46E269521}"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35244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B6CE-F913-42B2-8D4D-15D46E269521}"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319346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B6CE-F913-42B2-8D4D-15D46E269521}"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251775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B6CE-F913-42B2-8D4D-15D46E269521}"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8645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smtClean="0"/>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FB6CE-F913-42B2-8D4D-15D46E269521}"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39141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FB6CE-F913-42B2-8D4D-15D46E269521}"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226799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FB6CE-F913-42B2-8D4D-15D46E269521}"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309922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FB6CE-F913-42B2-8D4D-15D46E269521}"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429191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FB6CE-F913-42B2-8D4D-15D46E269521}"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153643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FB6CE-F913-42B2-8D4D-15D46E269521}"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176748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FB6CE-F913-42B2-8D4D-15D46E269521}"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D5C8-701F-4EBD-91D2-C7333A481B0B}" type="slidenum">
              <a:rPr lang="en-US" smtClean="0"/>
              <a:t>‹#›</a:t>
            </a:fld>
            <a:endParaRPr lang="en-US"/>
          </a:p>
        </p:txBody>
      </p:sp>
    </p:spTree>
    <p:extLst>
      <p:ext uri="{BB962C8B-B14F-4D97-AF65-F5344CB8AC3E}">
        <p14:creationId xmlns:p14="http://schemas.microsoft.com/office/powerpoint/2010/main" val="354851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CAFB6CE-F913-42B2-8D4D-15D46E269521}" type="datetimeFigureOut">
              <a:rPr lang="en-US" smtClean="0"/>
              <a:t>6/13/2017</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C5D5C8-701F-4EBD-91D2-C7333A481B0B}" type="slidenum">
              <a:rPr lang="en-US" smtClean="0"/>
              <a:t>‹#›</a:t>
            </a:fld>
            <a:endParaRPr lang="en-US"/>
          </a:p>
        </p:txBody>
      </p:sp>
    </p:spTree>
    <p:extLst>
      <p:ext uri="{BB962C8B-B14F-4D97-AF65-F5344CB8AC3E}">
        <p14:creationId xmlns:p14="http://schemas.microsoft.com/office/powerpoint/2010/main" val="1130876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772400" cy="461665"/>
          </a:xfrm>
          <a:prstGeom prst="rect">
            <a:avLst/>
          </a:prstGeom>
          <a:noFill/>
        </p:spPr>
        <p:txBody>
          <a:bodyPr wrap="square" rtlCol="0">
            <a:spAutoFit/>
          </a:bodyPr>
          <a:lstStyle/>
          <a:p>
            <a:pPr algn="ctr"/>
            <a:r>
              <a:rPr lang="en-US" sz="2400" b="1" dirty="0" smtClean="0"/>
              <a:t>Install </a:t>
            </a:r>
            <a:r>
              <a:rPr lang="en-US" sz="2400" b="1" dirty="0" err="1" smtClean="0"/>
              <a:t>MSFileReader</a:t>
            </a:r>
            <a:endParaRPr lang="en-US" sz="2400" b="1" dirty="0"/>
          </a:p>
        </p:txBody>
      </p:sp>
      <p:sp>
        <p:nvSpPr>
          <p:cNvPr id="6" name="TextBox 5"/>
          <p:cNvSpPr txBox="1"/>
          <p:nvPr/>
        </p:nvSpPr>
        <p:spPr>
          <a:xfrm>
            <a:off x="0" y="472393"/>
            <a:ext cx="7772400" cy="7017306"/>
          </a:xfrm>
          <a:prstGeom prst="rect">
            <a:avLst/>
          </a:prstGeom>
          <a:noFill/>
        </p:spPr>
        <p:txBody>
          <a:bodyPr wrap="square" rtlCol="0">
            <a:spAutoFit/>
          </a:bodyPr>
          <a:lstStyle/>
          <a:p>
            <a:pPr marL="227013" indent="-227013">
              <a:buFont typeface="Arial" panose="020B0604020202020204" pitchFamily="34" charset="0"/>
              <a:buChar char="•"/>
            </a:pPr>
            <a:r>
              <a:rPr lang="en-US" dirty="0" smtClean="0"/>
              <a:t>To edit and create a new method this program must be run </a:t>
            </a:r>
            <a:r>
              <a:rPr lang="en-US" u="sng" dirty="0" smtClean="0"/>
              <a:t>on an instrument computer.</a:t>
            </a:r>
          </a:p>
          <a:p>
            <a:pPr marL="684213" lvl="1" indent="-227013">
              <a:buFont typeface="Arial" panose="020B0604020202020204" pitchFamily="34" charset="0"/>
              <a:buChar char="•"/>
            </a:pPr>
            <a:r>
              <a:rPr lang="en-US" dirty="0" smtClean="0"/>
              <a:t>A method will not be created if you are not on an instrument computer</a:t>
            </a:r>
          </a:p>
          <a:p>
            <a:pPr marL="684213" lvl="1" indent="-227013">
              <a:buFont typeface="Arial" panose="020B0604020202020204" pitchFamily="34" charset="0"/>
              <a:buChar char="•"/>
            </a:pPr>
            <a:endParaRPr lang="en-US" dirty="0" smtClean="0"/>
          </a:p>
          <a:p>
            <a:pPr marL="227013" indent="-227013">
              <a:buFont typeface="Arial" panose="020B0604020202020204" pitchFamily="34" charset="0"/>
              <a:buChar char="•"/>
            </a:pPr>
            <a:r>
              <a:rPr lang="en-US" dirty="0" smtClean="0"/>
              <a:t>You must install </a:t>
            </a:r>
            <a:r>
              <a:rPr lang="en-US" dirty="0" err="1" smtClean="0"/>
              <a:t>MSFileReader</a:t>
            </a:r>
            <a:r>
              <a:rPr lang="en-US" dirty="0" smtClean="0"/>
              <a:t>.</a:t>
            </a:r>
          </a:p>
          <a:p>
            <a:pPr marL="227013" indent="-227013">
              <a:buFont typeface="Arial" panose="020B0604020202020204" pitchFamily="34" charset="0"/>
              <a:buChar char="•"/>
            </a:pPr>
            <a:endParaRPr lang="en-US" dirty="0"/>
          </a:p>
          <a:p>
            <a:pPr marL="342900" indent="-342900">
              <a:buFont typeface="+mj-lt"/>
              <a:buAutoNum type="arabicPeriod"/>
            </a:pPr>
            <a:r>
              <a:rPr lang="en-US" dirty="0" smtClean="0"/>
              <a:t>Find the MSFileReader3.1 folder </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Double click the </a:t>
            </a:r>
            <a:r>
              <a:rPr lang="en-US" dirty="0" err="1" smtClean="0"/>
              <a:t>MSFileReader</a:t>
            </a: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t>Follow the instructions to install both the x86 and x64 versions</a:t>
            </a:r>
          </a:p>
        </p:txBody>
      </p:sp>
      <p:pic>
        <p:nvPicPr>
          <p:cNvPr id="2" name="Picture 1"/>
          <p:cNvPicPr>
            <a:picLocks noChangeAspect="1"/>
          </p:cNvPicPr>
          <p:nvPr/>
        </p:nvPicPr>
        <p:blipFill rotWithShape="1">
          <a:blip r:embed="rId2"/>
          <a:srcRect b="71950"/>
          <a:stretch/>
        </p:blipFill>
        <p:spPr>
          <a:xfrm>
            <a:off x="748674" y="2651178"/>
            <a:ext cx="6366110" cy="1484684"/>
          </a:xfrm>
          <a:prstGeom prst="rect">
            <a:avLst/>
          </a:prstGeom>
        </p:spPr>
      </p:pic>
      <p:pic>
        <p:nvPicPr>
          <p:cNvPr id="3" name="Picture 2"/>
          <p:cNvPicPr>
            <a:picLocks noChangeAspect="1"/>
          </p:cNvPicPr>
          <p:nvPr/>
        </p:nvPicPr>
        <p:blipFill rotWithShape="1">
          <a:blip r:embed="rId3"/>
          <a:srcRect b="79967"/>
          <a:stretch/>
        </p:blipFill>
        <p:spPr>
          <a:xfrm>
            <a:off x="748674" y="5290334"/>
            <a:ext cx="6366110" cy="1060364"/>
          </a:xfrm>
          <a:prstGeom prst="rect">
            <a:avLst/>
          </a:prstGeom>
        </p:spPr>
      </p:pic>
      <p:cxnSp>
        <p:nvCxnSpPr>
          <p:cNvPr id="8" name="Straight Arrow Connector 7"/>
          <p:cNvCxnSpPr/>
          <p:nvPr/>
        </p:nvCxnSpPr>
        <p:spPr>
          <a:xfrm flipH="1">
            <a:off x="5361140" y="3482236"/>
            <a:ext cx="11899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61140" y="6125229"/>
            <a:ext cx="11899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59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 without a “Priming Run”</a:t>
            </a:r>
            <a:endParaRPr lang="en-US" sz="2400" b="1" dirty="0"/>
          </a:p>
        </p:txBody>
      </p:sp>
      <p:sp>
        <p:nvSpPr>
          <p:cNvPr id="6" name="TextBox 5"/>
          <p:cNvSpPr txBox="1"/>
          <p:nvPr/>
        </p:nvSpPr>
        <p:spPr>
          <a:xfrm>
            <a:off x="-16454" y="4154254"/>
            <a:ext cx="7772400" cy="369332"/>
          </a:xfrm>
          <a:prstGeom prst="rect">
            <a:avLst/>
          </a:prstGeom>
          <a:noFill/>
        </p:spPr>
        <p:txBody>
          <a:bodyPr wrap="square" rtlCol="0">
            <a:spAutoFit/>
          </a:bodyPr>
          <a:lstStyle/>
          <a:p>
            <a:r>
              <a:rPr lang="en-US" dirty="0" smtClean="0"/>
              <a:t>6. Click “Create Method”</a:t>
            </a:r>
            <a:endParaRPr lang="en-US" dirty="0"/>
          </a:p>
        </p:txBody>
      </p:sp>
      <p:pic>
        <p:nvPicPr>
          <p:cNvPr id="34" name="Picture 33"/>
          <p:cNvPicPr>
            <a:picLocks noChangeAspect="1"/>
          </p:cNvPicPr>
          <p:nvPr/>
        </p:nvPicPr>
        <p:blipFill>
          <a:blip r:embed="rId2"/>
          <a:stretch>
            <a:fillRect/>
          </a:stretch>
        </p:blipFill>
        <p:spPr>
          <a:xfrm>
            <a:off x="415925" y="686043"/>
            <a:ext cx="7299325" cy="3385194"/>
          </a:xfrm>
          <a:prstGeom prst="rect">
            <a:avLst/>
          </a:prstGeom>
        </p:spPr>
      </p:pic>
      <p:sp>
        <p:nvSpPr>
          <p:cNvPr id="44" name="Oval 43"/>
          <p:cNvSpPr/>
          <p:nvPr/>
        </p:nvSpPr>
        <p:spPr>
          <a:xfrm>
            <a:off x="3829911" y="2865938"/>
            <a:ext cx="362982" cy="36298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99799" y="3041546"/>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61661" y="2859588"/>
            <a:ext cx="28575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spTree>
    <p:extLst>
      <p:ext uri="{BB962C8B-B14F-4D97-AF65-F5344CB8AC3E}">
        <p14:creationId xmlns:p14="http://schemas.microsoft.com/office/powerpoint/2010/main" val="362722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Curation after collecting a “Priming Run”</a:t>
            </a:r>
            <a:endParaRPr lang="en-US" sz="2400" b="1" dirty="0"/>
          </a:p>
        </p:txBody>
      </p:sp>
      <p:sp>
        <p:nvSpPr>
          <p:cNvPr id="6" name="TextBox 5"/>
          <p:cNvSpPr txBox="1"/>
          <p:nvPr/>
        </p:nvSpPr>
        <p:spPr>
          <a:xfrm>
            <a:off x="-16454" y="4154254"/>
            <a:ext cx="7772400" cy="2862322"/>
          </a:xfrm>
          <a:prstGeom prst="rect">
            <a:avLst/>
          </a:prstGeom>
          <a:noFill/>
        </p:spPr>
        <p:txBody>
          <a:bodyPr wrap="square" rtlCol="0">
            <a:spAutoFit/>
          </a:bodyPr>
          <a:lstStyle/>
          <a:p>
            <a:r>
              <a:rPr lang="en-US" dirty="0" smtClean="0"/>
              <a:t>Method Curation</a:t>
            </a:r>
          </a:p>
          <a:p>
            <a:pPr marL="285750" indent="-285750">
              <a:buFont typeface="Arial" panose="020B0604020202020204" pitchFamily="34" charset="0"/>
              <a:buChar char="•"/>
            </a:pPr>
            <a:r>
              <a:rPr lang="en-US" dirty="0" smtClean="0"/>
              <a:t>After collecting a priming run you can choose to select the scans that are used to select the Trigger and SPS-Target ions.</a:t>
            </a:r>
          </a:p>
          <a:p>
            <a:pPr marL="285750" indent="-285750">
              <a:buFont typeface="Arial" panose="020B0604020202020204" pitchFamily="34" charset="0"/>
              <a:buChar char="•"/>
            </a:pPr>
            <a:r>
              <a:rPr lang="en-US" dirty="0" smtClean="0"/>
              <a:t>By default, the 5 scans closest to the trigger peak apex will be averaged to determine which ions will be picked for further analysis. </a:t>
            </a:r>
          </a:p>
          <a:p>
            <a:pPr marL="285750" indent="-285750">
              <a:buFont typeface="Arial" panose="020B0604020202020204" pitchFamily="34" charset="0"/>
              <a:buChar char="•"/>
            </a:pPr>
            <a:r>
              <a:rPr lang="en-US" dirty="0" smtClean="0"/>
              <a:t>To change which scans are used to choose ions you can select/deselect the “Include” check box in the “MS/MS Events” window. </a:t>
            </a:r>
          </a:p>
          <a:p>
            <a:pPr marL="285750" indent="-285750">
              <a:buFont typeface="Arial" panose="020B0604020202020204" pitchFamily="34" charset="0"/>
              <a:buChar char="•"/>
            </a:pPr>
            <a:r>
              <a:rPr lang="en-US" dirty="0" smtClean="0"/>
              <a:t>After selecting the scans you wish to use, press “Update Method” to update the method file. This will print a new XML and method file with “_curated” appended to the name.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9" y="461665"/>
            <a:ext cx="7578914" cy="3473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7160636"/>
            <a:ext cx="58959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05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Data analysis</a:t>
            </a:r>
            <a:endParaRPr lang="en-US" sz="2400" b="1" dirty="0"/>
          </a:p>
        </p:txBody>
      </p:sp>
      <p:sp>
        <p:nvSpPr>
          <p:cNvPr id="6" name="TextBox 5"/>
          <p:cNvSpPr txBox="1"/>
          <p:nvPr/>
        </p:nvSpPr>
        <p:spPr>
          <a:xfrm>
            <a:off x="-16454" y="3592785"/>
            <a:ext cx="7772400" cy="923330"/>
          </a:xfrm>
          <a:prstGeom prst="rect">
            <a:avLst/>
          </a:prstGeom>
          <a:noFill/>
        </p:spPr>
        <p:txBody>
          <a:bodyPr wrap="square" rtlCol="0">
            <a:spAutoFit/>
          </a:bodyPr>
          <a:lstStyle/>
          <a:p>
            <a:r>
              <a:rPr lang="en-US" dirty="0" smtClean="0"/>
              <a:t>Data analysis</a:t>
            </a:r>
            <a:endParaRPr lang="en-US" dirty="0" smtClean="0"/>
          </a:p>
          <a:p>
            <a:pPr marL="285750" indent="-285750">
              <a:buFont typeface="Arial" panose="020B0604020202020204" pitchFamily="34" charset="0"/>
              <a:buChar char="•"/>
            </a:pPr>
            <a:r>
              <a:rPr lang="en-US" dirty="0" smtClean="0"/>
              <a:t>To analyze data input the list of peptides and the TOMAHAQ .RAW File. </a:t>
            </a:r>
          </a:p>
          <a:p>
            <a:pPr marL="285750" indent="-285750">
              <a:buFont typeface="Arial" panose="020B0604020202020204" pitchFamily="34" charset="0"/>
              <a:buChar char="•"/>
            </a:pPr>
            <a:r>
              <a:rPr lang="en-US" dirty="0" smtClean="0"/>
              <a:t>Click “Analyze Run”</a:t>
            </a:r>
            <a:endParaRPr lang="en-US" dirty="0"/>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175" y="547000"/>
            <a:ext cx="6308397" cy="289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3" y="4516115"/>
            <a:ext cx="7609114" cy="3487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454" y="8164785"/>
            <a:ext cx="7772400" cy="1754326"/>
          </a:xfrm>
          <a:prstGeom prst="rect">
            <a:avLst/>
          </a:prstGeom>
          <a:noFill/>
        </p:spPr>
        <p:txBody>
          <a:bodyPr wrap="square" rtlCol="0">
            <a:spAutoFit/>
          </a:bodyPr>
          <a:lstStyle/>
          <a:p>
            <a:r>
              <a:rPr lang="en-US" dirty="0" smtClean="0"/>
              <a:t>Data Curation</a:t>
            </a:r>
            <a:endParaRPr lang="en-US" dirty="0" smtClean="0"/>
          </a:p>
          <a:p>
            <a:pPr marL="285750" indent="-285750">
              <a:buFont typeface="Arial" panose="020B0604020202020204" pitchFamily="34" charset="0"/>
              <a:buChar char="•"/>
            </a:pPr>
            <a:r>
              <a:rPr lang="en-US" dirty="0" smtClean="0"/>
              <a:t>By default all MS/MS events will be printed to a table, but you can manually select which scans you would like to include in the output by selecting/deselecting the include check box. </a:t>
            </a:r>
          </a:p>
          <a:p>
            <a:pPr marL="285750" indent="-285750">
              <a:buFont typeface="Arial" panose="020B0604020202020204" pitchFamily="34" charset="0"/>
              <a:buChar char="•"/>
            </a:pPr>
            <a:r>
              <a:rPr lang="en-US" dirty="0" smtClean="0"/>
              <a:t>When all the scans you wish to include are selected you can press the “Export Selected Scans” button to print a new table. </a:t>
            </a:r>
            <a:endParaRPr lang="en-US" dirty="0"/>
          </a:p>
        </p:txBody>
      </p:sp>
    </p:spTree>
    <p:extLst>
      <p:ext uri="{BB962C8B-B14F-4D97-AF65-F5344CB8AC3E}">
        <p14:creationId xmlns:p14="http://schemas.microsoft.com/office/powerpoint/2010/main" val="1284185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7921" y="2926784"/>
            <a:ext cx="5878556" cy="6769665"/>
          </a:xfrm>
          <a:prstGeom prst="rect">
            <a:avLst/>
          </a:prstGeom>
        </p:spPr>
      </p:pic>
      <p:sp>
        <p:nvSpPr>
          <p:cNvPr id="5" name="TextBox 4"/>
          <p:cNvSpPr txBox="1"/>
          <p:nvPr/>
        </p:nvSpPr>
        <p:spPr>
          <a:xfrm>
            <a:off x="0" y="0"/>
            <a:ext cx="7772400" cy="461665"/>
          </a:xfrm>
          <a:prstGeom prst="rect">
            <a:avLst/>
          </a:prstGeom>
          <a:noFill/>
        </p:spPr>
        <p:txBody>
          <a:bodyPr wrap="square" rtlCol="0">
            <a:spAutoFit/>
          </a:bodyPr>
          <a:lstStyle/>
          <a:p>
            <a:pPr algn="ctr"/>
            <a:r>
              <a:rPr lang="en-US" sz="2400" b="1" dirty="0" smtClean="0"/>
              <a:t>TOMAHAQ Companion</a:t>
            </a:r>
            <a:endParaRPr lang="en-US" sz="2400" b="1" dirty="0"/>
          </a:p>
        </p:txBody>
      </p:sp>
      <p:sp>
        <p:nvSpPr>
          <p:cNvPr id="6" name="TextBox 5"/>
          <p:cNvSpPr txBox="1"/>
          <p:nvPr/>
        </p:nvSpPr>
        <p:spPr>
          <a:xfrm>
            <a:off x="0" y="461665"/>
            <a:ext cx="7772400" cy="2031325"/>
          </a:xfrm>
          <a:prstGeom prst="rect">
            <a:avLst/>
          </a:prstGeom>
          <a:noFill/>
        </p:spPr>
        <p:txBody>
          <a:bodyPr wrap="square" rtlCol="0">
            <a:spAutoFit/>
          </a:bodyPr>
          <a:lstStyle/>
          <a:p>
            <a:pPr marL="227013" indent="-227013">
              <a:buFont typeface="Arial" panose="020B0604020202020204" pitchFamily="34" charset="0"/>
              <a:buChar char="•"/>
            </a:pPr>
            <a:r>
              <a:rPr lang="en-US" dirty="0" smtClean="0"/>
              <a:t>To edit and create a new method this program must be run </a:t>
            </a:r>
            <a:r>
              <a:rPr lang="en-US" u="sng" dirty="0" smtClean="0"/>
              <a:t>on an instrument computer.</a:t>
            </a:r>
          </a:p>
          <a:p>
            <a:pPr marL="684213" lvl="1" indent="-227013">
              <a:buFont typeface="Arial" panose="020B0604020202020204" pitchFamily="34" charset="0"/>
              <a:buChar char="•"/>
            </a:pPr>
            <a:r>
              <a:rPr lang="en-US" dirty="0" smtClean="0"/>
              <a:t>A method will not be created if you are not on an instrument computer</a:t>
            </a:r>
          </a:p>
          <a:p>
            <a:pPr marL="684213" lvl="1" indent="-227013">
              <a:buFont typeface="Arial" panose="020B0604020202020204" pitchFamily="34" charset="0"/>
              <a:buChar char="•"/>
            </a:pPr>
            <a:endParaRPr lang="en-US" dirty="0" smtClean="0"/>
          </a:p>
          <a:p>
            <a:pPr marL="227013" indent="-227013">
              <a:buFont typeface="Arial" panose="020B0604020202020204" pitchFamily="34" charset="0"/>
              <a:buChar char="•"/>
            </a:pPr>
            <a:r>
              <a:rPr lang="en-US" dirty="0" smtClean="0"/>
              <a:t>You must also install </a:t>
            </a:r>
            <a:r>
              <a:rPr lang="en-US" dirty="0" err="1" smtClean="0"/>
              <a:t>MSFileReader</a:t>
            </a:r>
            <a:r>
              <a:rPr lang="en-US" dirty="0" smtClean="0"/>
              <a:t>.</a:t>
            </a:r>
          </a:p>
          <a:p>
            <a:pPr marL="227013" indent="-227013">
              <a:buFont typeface="Arial" panose="020B0604020202020204" pitchFamily="34" charset="0"/>
              <a:buChar char="•"/>
            </a:pPr>
            <a:endParaRPr lang="en-US" dirty="0"/>
          </a:p>
          <a:p>
            <a:pPr marL="227013" indent="-227013">
              <a:buFont typeface="Arial" panose="020B0604020202020204" pitchFamily="34" charset="0"/>
              <a:buChar char="•"/>
            </a:pPr>
            <a:r>
              <a:rPr lang="en-US" dirty="0" smtClean="0"/>
              <a:t>Double click on “TomahaqCompanion.exe” to open program</a:t>
            </a:r>
            <a:endParaRPr lang="en-US" dirty="0"/>
          </a:p>
        </p:txBody>
      </p:sp>
    </p:spTree>
    <p:extLst>
      <p:ext uri="{BB962C8B-B14F-4D97-AF65-F5344CB8AC3E}">
        <p14:creationId xmlns:p14="http://schemas.microsoft.com/office/powerpoint/2010/main" val="4237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TOMAHAQ Companion Overview of Tabs</a:t>
            </a:r>
            <a:endParaRPr lang="en-US" sz="2400" b="1" dirty="0"/>
          </a:p>
        </p:txBody>
      </p:sp>
      <p:sp>
        <p:nvSpPr>
          <p:cNvPr id="6" name="TextBox 5"/>
          <p:cNvSpPr txBox="1"/>
          <p:nvPr/>
        </p:nvSpPr>
        <p:spPr>
          <a:xfrm>
            <a:off x="0" y="1626515"/>
            <a:ext cx="7772400" cy="369332"/>
          </a:xfrm>
          <a:prstGeom prst="rect">
            <a:avLst/>
          </a:prstGeom>
          <a:noFill/>
        </p:spPr>
        <p:txBody>
          <a:bodyPr wrap="square" rtlCol="0">
            <a:spAutoFit/>
          </a:bodyPr>
          <a:lstStyle/>
          <a:p>
            <a:r>
              <a:rPr lang="en-US" dirty="0" smtClean="0"/>
              <a:t>1. Tab 1 – File input for method creation and data analysis</a:t>
            </a:r>
            <a:endParaRPr lang="en-US" dirty="0"/>
          </a:p>
        </p:txBody>
      </p:sp>
      <p:sp>
        <p:nvSpPr>
          <p:cNvPr id="9" name="TextBox 8"/>
          <p:cNvSpPr txBox="1"/>
          <p:nvPr/>
        </p:nvSpPr>
        <p:spPr>
          <a:xfrm>
            <a:off x="0" y="5908183"/>
            <a:ext cx="7772400" cy="646331"/>
          </a:xfrm>
          <a:prstGeom prst="rect">
            <a:avLst/>
          </a:prstGeom>
          <a:noFill/>
        </p:spPr>
        <p:txBody>
          <a:bodyPr wrap="square" rtlCol="0">
            <a:spAutoFit/>
          </a:bodyPr>
          <a:lstStyle/>
          <a:p>
            <a:r>
              <a:rPr lang="en-US" dirty="0" smtClean="0"/>
              <a:t>2. Tab 2 – Display for data analysis and for method creation if there is a raw file provided</a:t>
            </a:r>
            <a:endParaRPr lang="en-US" dirty="0"/>
          </a:p>
        </p:txBody>
      </p:sp>
      <p:sp>
        <p:nvSpPr>
          <p:cNvPr id="10" name="TextBox 9"/>
          <p:cNvSpPr txBox="1"/>
          <p:nvPr/>
        </p:nvSpPr>
        <p:spPr>
          <a:xfrm>
            <a:off x="0" y="461665"/>
            <a:ext cx="7772400" cy="923330"/>
          </a:xfrm>
          <a:prstGeom prst="rect">
            <a:avLst/>
          </a:prstGeom>
          <a:noFill/>
        </p:spPr>
        <p:txBody>
          <a:bodyPr wrap="square" rtlCol="0">
            <a:spAutoFit/>
          </a:bodyPr>
          <a:lstStyle/>
          <a:p>
            <a:pPr marL="227013" indent="-227013">
              <a:buFont typeface="Arial" panose="020B0604020202020204" pitchFamily="34" charset="0"/>
              <a:buChar char="•"/>
            </a:pPr>
            <a:r>
              <a:rPr lang="en-US" dirty="0" smtClean="0"/>
              <a:t>To edit and create a new method this program must be run </a:t>
            </a:r>
            <a:r>
              <a:rPr lang="en-US" u="sng" dirty="0" smtClean="0"/>
              <a:t>on an instrument computer.</a:t>
            </a:r>
          </a:p>
          <a:p>
            <a:pPr marL="684213" lvl="1" indent="-227013">
              <a:buFont typeface="Arial" panose="020B0604020202020204" pitchFamily="34" charset="0"/>
              <a:buChar char="•"/>
            </a:pPr>
            <a:r>
              <a:rPr lang="en-US" dirty="0" smtClean="0"/>
              <a:t>A method will not be created if you are not on an instrument computer</a:t>
            </a:r>
          </a:p>
        </p:txBody>
      </p:sp>
      <p:pic>
        <p:nvPicPr>
          <p:cNvPr id="11" name="Picture 10"/>
          <p:cNvPicPr>
            <a:picLocks noChangeAspect="1"/>
          </p:cNvPicPr>
          <p:nvPr/>
        </p:nvPicPr>
        <p:blipFill>
          <a:blip r:embed="rId2"/>
          <a:stretch>
            <a:fillRect/>
          </a:stretch>
        </p:blipFill>
        <p:spPr>
          <a:xfrm>
            <a:off x="236537" y="1995847"/>
            <a:ext cx="7299325" cy="3385194"/>
          </a:xfrm>
          <a:prstGeom prst="rect">
            <a:avLst/>
          </a:prstGeom>
        </p:spPr>
      </p:pic>
      <p:pic>
        <p:nvPicPr>
          <p:cNvPr id="12" name="Picture 11"/>
          <p:cNvPicPr>
            <a:picLocks noChangeAspect="1"/>
          </p:cNvPicPr>
          <p:nvPr/>
        </p:nvPicPr>
        <p:blipFill>
          <a:blip r:embed="rId3"/>
          <a:stretch>
            <a:fillRect/>
          </a:stretch>
        </p:blipFill>
        <p:spPr>
          <a:xfrm>
            <a:off x="236537" y="6554515"/>
            <a:ext cx="7299325" cy="3385194"/>
          </a:xfrm>
          <a:prstGeom prst="rect">
            <a:avLst/>
          </a:prstGeom>
        </p:spPr>
      </p:pic>
    </p:spTree>
    <p:extLst>
      <p:ext uri="{BB962C8B-B14F-4D97-AF65-F5344CB8AC3E}">
        <p14:creationId xmlns:p14="http://schemas.microsoft.com/office/powerpoint/2010/main" val="2490567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stretch>
            <a:fillRect/>
          </a:stretch>
        </p:blipFill>
        <p:spPr>
          <a:xfrm>
            <a:off x="376964" y="679755"/>
            <a:ext cx="7338286" cy="3403263"/>
          </a:xfrm>
          <a:prstGeom prst="rect">
            <a:avLst/>
          </a:prstGeom>
        </p:spPr>
      </p:pic>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a:t>
            </a:r>
            <a:endParaRPr lang="en-US" sz="2400" b="1" dirty="0"/>
          </a:p>
        </p:txBody>
      </p:sp>
      <p:sp>
        <p:nvSpPr>
          <p:cNvPr id="6" name="TextBox 5"/>
          <p:cNvSpPr txBox="1"/>
          <p:nvPr/>
        </p:nvSpPr>
        <p:spPr>
          <a:xfrm>
            <a:off x="0" y="4295615"/>
            <a:ext cx="7772400" cy="369332"/>
          </a:xfrm>
          <a:prstGeom prst="rect">
            <a:avLst/>
          </a:prstGeom>
          <a:noFill/>
        </p:spPr>
        <p:txBody>
          <a:bodyPr wrap="square" rtlCol="0">
            <a:spAutoFit/>
          </a:bodyPr>
          <a:lstStyle/>
          <a:p>
            <a:pPr marL="342900" indent="-342900">
              <a:buFont typeface="+mj-lt"/>
              <a:buAutoNum type="arabicPeriod"/>
            </a:pPr>
            <a:r>
              <a:rPr lang="en-US" dirty="0" smtClean="0"/>
              <a:t>Load in a .CSV file of the peptides (column names must be as shown)</a:t>
            </a:r>
            <a:endParaRPr lang="en-US" dirty="0"/>
          </a:p>
        </p:txBody>
      </p:sp>
      <p:sp>
        <p:nvSpPr>
          <p:cNvPr id="2" name="TextBox 1"/>
          <p:cNvSpPr txBox="1"/>
          <p:nvPr/>
        </p:nvSpPr>
        <p:spPr>
          <a:xfrm>
            <a:off x="52387" y="1079500"/>
            <a:ext cx="28575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3" name="Oval 2"/>
          <p:cNvSpPr/>
          <p:nvPr/>
        </p:nvSpPr>
        <p:spPr>
          <a:xfrm>
            <a:off x="33337" y="1085850"/>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214" y="1695412"/>
            <a:ext cx="28575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sp>
        <p:nvSpPr>
          <p:cNvPr id="11" name="Oval 10"/>
          <p:cNvSpPr/>
          <p:nvPr/>
        </p:nvSpPr>
        <p:spPr>
          <a:xfrm>
            <a:off x="33337" y="1701762"/>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03225" y="1263650"/>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3225" y="1877370"/>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3"/>
          <a:srcRect b="60052"/>
          <a:stretch/>
        </p:blipFill>
        <p:spPr>
          <a:xfrm>
            <a:off x="350837" y="4804838"/>
            <a:ext cx="1571625" cy="1160534"/>
          </a:xfrm>
          <a:prstGeom prst="rect">
            <a:avLst/>
          </a:prstGeom>
        </p:spPr>
      </p:pic>
      <p:pic>
        <p:nvPicPr>
          <p:cNvPr id="15" name="Picture 14"/>
          <p:cNvPicPr>
            <a:picLocks noChangeAspect="1"/>
          </p:cNvPicPr>
          <p:nvPr/>
        </p:nvPicPr>
        <p:blipFill>
          <a:blip r:embed="rId4"/>
          <a:stretch>
            <a:fillRect/>
          </a:stretch>
        </p:blipFill>
        <p:spPr>
          <a:xfrm>
            <a:off x="350837" y="6224482"/>
            <a:ext cx="2162175" cy="2962275"/>
          </a:xfrm>
          <a:prstGeom prst="rect">
            <a:avLst/>
          </a:prstGeom>
        </p:spPr>
      </p:pic>
      <p:pic>
        <p:nvPicPr>
          <p:cNvPr id="16" name="Picture 15"/>
          <p:cNvPicPr>
            <a:picLocks noChangeAspect="1"/>
          </p:cNvPicPr>
          <p:nvPr/>
        </p:nvPicPr>
        <p:blipFill rotWithShape="1">
          <a:blip r:embed="rId5"/>
          <a:srcRect b="80204"/>
          <a:stretch/>
        </p:blipFill>
        <p:spPr>
          <a:xfrm>
            <a:off x="350837" y="9399023"/>
            <a:ext cx="4676775" cy="576991"/>
          </a:xfrm>
          <a:prstGeom prst="rect">
            <a:avLst/>
          </a:prstGeom>
        </p:spPr>
      </p:pic>
      <p:sp>
        <p:nvSpPr>
          <p:cNvPr id="18" name="TextBox 17"/>
          <p:cNvSpPr txBox="1"/>
          <p:nvPr/>
        </p:nvSpPr>
        <p:spPr>
          <a:xfrm>
            <a:off x="27664" y="4739391"/>
            <a:ext cx="496253"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19" name="TextBox 18"/>
          <p:cNvSpPr txBox="1"/>
          <p:nvPr/>
        </p:nvSpPr>
        <p:spPr>
          <a:xfrm>
            <a:off x="27664" y="6173654"/>
            <a:ext cx="496253"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20" name="TextBox 19"/>
          <p:cNvSpPr txBox="1"/>
          <p:nvPr/>
        </p:nvSpPr>
        <p:spPr>
          <a:xfrm>
            <a:off x="27664" y="9318186"/>
            <a:ext cx="496253" cy="369332"/>
          </a:xfrm>
          <a:prstGeom prst="rect">
            <a:avLst/>
          </a:prstGeom>
          <a:noFill/>
        </p:spPr>
        <p:txBody>
          <a:bodyPr wrap="square" rtlCol="0">
            <a:spAutoFit/>
          </a:bodyPr>
          <a:lstStyle/>
          <a:p>
            <a:r>
              <a:rPr lang="en-US" dirty="0" smtClean="0">
                <a:solidFill>
                  <a:srgbClr val="FF0000"/>
                </a:solidFill>
              </a:rPr>
              <a:t>C.</a:t>
            </a:r>
            <a:endParaRPr lang="en-US" dirty="0">
              <a:solidFill>
                <a:srgbClr val="FF0000"/>
              </a:solidFill>
            </a:endParaRPr>
          </a:p>
        </p:txBody>
      </p:sp>
      <p:sp>
        <p:nvSpPr>
          <p:cNvPr id="21" name="TextBox 20"/>
          <p:cNvSpPr txBox="1"/>
          <p:nvPr/>
        </p:nvSpPr>
        <p:spPr>
          <a:xfrm>
            <a:off x="2513013" y="4743875"/>
            <a:ext cx="5202238" cy="923330"/>
          </a:xfrm>
          <a:prstGeom prst="rect">
            <a:avLst/>
          </a:prstGeom>
          <a:noFill/>
        </p:spPr>
        <p:txBody>
          <a:bodyPr wrap="square" rtlCol="0">
            <a:spAutoFit/>
          </a:bodyPr>
          <a:lstStyle/>
          <a:p>
            <a:r>
              <a:rPr lang="en-US" dirty="0" smtClean="0">
                <a:solidFill>
                  <a:srgbClr val="FF0000"/>
                </a:solidFill>
              </a:rPr>
              <a:t>A. </a:t>
            </a:r>
            <a:r>
              <a:rPr lang="en-US" dirty="0" smtClean="0"/>
              <a:t>Loading only peptide sequences – Creates a target list with peptides represented in all charge states 2-5. Target SPS-MS3 ions are calculated in-silico. </a:t>
            </a:r>
            <a:endParaRPr lang="en-US" dirty="0"/>
          </a:p>
        </p:txBody>
      </p:sp>
      <p:sp>
        <p:nvSpPr>
          <p:cNvPr id="22" name="TextBox 21"/>
          <p:cNvSpPr txBox="1"/>
          <p:nvPr/>
        </p:nvSpPr>
        <p:spPr>
          <a:xfrm>
            <a:off x="2513013" y="6173654"/>
            <a:ext cx="5202238" cy="923330"/>
          </a:xfrm>
          <a:prstGeom prst="rect">
            <a:avLst/>
          </a:prstGeom>
          <a:noFill/>
        </p:spPr>
        <p:txBody>
          <a:bodyPr wrap="square" rtlCol="0">
            <a:spAutoFit/>
          </a:bodyPr>
          <a:lstStyle/>
          <a:p>
            <a:r>
              <a:rPr lang="en-US" dirty="0" smtClean="0">
                <a:solidFill>
                  <a:srgbClr val="FF0000"/>
                </a:solidFill>
              </a:rPr>
              <a:t>B. </a:t>
            </a:r>
            <a:r>
              <a:rPr lang="en-US" dirty="0" smtClean="0"/>
              <a:t>Loading peptide sequences and specific charge states – Creates a target list with the specific charge state. Target SPS-MS3 ions are calculated in-silico.</a:t>
            </a:r>
            <a:endParaRPr lang="en-US" dirty="0"/>
          </a:p>
        </p:txBody>
      </p:sp>
      <p:sp>
        <p:nvSpPr>
          <p:cNvPr id="23" name="TextBox 22"/>
          <p:cNvSpPr txBox="1"/>
          <p:nvPr/>
        </p:nvSpPr>
        <p:spPr>
          <a:xfrm>
            <a:off x="2513013" y="7575567"/>
            <a:ext cx="5202238" cy="1477328"/>
          </a:xfrm>
          <a:prstGeom prst="rect">
            <a:avLst/>
          </a:prstGeom>
          <a:noFill/>
        </p:spPr>
        <p:txBody>
          <a:bodyPr wrap="square" rtlCol="0">
            <a:spAutoFit/>
          </a:bodyPr>
          <a:lstStyle/>
          <a:p>
            <a:r>
              <a:rPr lang="en-US" dirty="0" smtClean="0">
                <a:solidFill>
                  <a:srgbClr val="FF0000"/>
                </a:solidFill>
              </a:rPr>
              <a:t>C. </a:t>
            </a:r>
            <a:r>
              <a:rPr lang="en-US" dirty="0" smtClean="0"/>
              <a:t>Loading peptide sequences, charge states, target SPS-MS3 ions, and ms2 trigger ions. If MS2 trigger or MS3 target ions are provided they will be used within the method. A list of m/z values can be provided with each m/z value being separated by a semicolon. </a:t>
            </a:r>
            <a:endParaRPr lang="en-US" dirty="0"/>
          </a:p>
        </p:txBody>
      </p:sp>
      <p:sp>
        <p:nvSpPr>
          <p:cNvPr id="24" name="TextBox 23"/>
          <p:cNvSpPr txBox="1"/>
          <p:nvPr/>
        </p:nvSpPr>
        <p:spPr>
          <a:xfrm>
            <a:off x="81560" y="2600369"/>
            <a:ext cx="28575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sp>
        <p:nvSpPr>
          <p:cNvPr id="25" name="Oval 24"/>
          <p:cNvSpPr/>
          <p:nvPr/>
        </p:nvSpPr>
        <p:spPr>
          <a:xfrm>
            <a:off x="49810" y="2606719"/>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389807" y="2782327"/>
            <a:ext cx="26166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829911" y="2865938"/>
            <a:ext cx="362982" cy="36298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4199799" y="3041546"/>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561795" y="814143"/>
            <a:ext cx="362982" cy="36298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931683" y="989751"/>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10963" y="807793"/>
            <a:ext cx="28575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27" name="TextBox 26"/>
          <p:cNvSpPr txBox="1"/>
          <p:nvPr/>
        </p:nvSpPr>
        <p:spPr>
          <a:xfrm>
            <a:off x="3861661" y="2859588"/>
            <a:ext cx="285750" cy="369332"/>
          </a:xfrm>
          <a:prstGeom prst="rect">
            <a:avLst/>
          </a:prstGeom>
          <a:noFill/>
        </p:spPr>
        <p:txBody>
          <a:bodyPr wrap="square" rtlCol="0">
            <a:spAutoFit/>
          </a:bodyPr>
          <a:lstStyle/>
          <a:p>
            <a:r>
              <a:rPr lang="en-US" dirty="0" smtClean="0">
                <a:solidFill>
                  <a:srgbClr val="FF0000"/>
                </a:solidFill>
              </a:rPr>
              <a:t>6</a:t>
            </a:r>
            <a:endParaRPr lang="en-US" dirty="0">
              <a:solidFill>
                <a:srgbClr val="FF0000"/>
              </a:solidFill>
            </a:endParaRPr>
          </a:p>
        </p:txBody>
      </p:sp>
      <p:sp>
        <p:nvSpPr>
          <p:cNvPr id="34" name="TextBox 33"/>
          <p:cNvSpPr txBox="1"/>
          <p:nvPr/>
        </p:nvSpPr>
        <p:spPr>
          <a:xfrm>
            <a:off x="74890" y="2142008"/>
            <a:ext cx="28575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sp>
        <p:nvSpPr>
          <p:cNvPr id="35" name="Oval 34"/>
          <p:cNvSpPr/>
          <p:nvPr/>
        </p:nvSpPr>
        <p:spPr>
          <a:xfrm>
            <a:off x="43140" y="2148358"/>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409574" y="2180718"/>
            <a:ext cx="219075" cy="1382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86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376964" y="679755"/>
            <a:ext cx="7338286" cy="3403263"/>
          </a:xfrm>
          <a:prstGeom prst="rect">
            <a:avLst/>
          </a:prstGeom>
        </p:spPr>
      </p:pic>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 –Peptides with Charge States</a:t>
            </a:r>
            <a:endParaRPr lang="en-US" sz="2400" b="1" dirty="0"/>
          </a:p>
        </p:txBody>
      </p:sp>
      <p:sp>
        <p:nvSpPr>
          <p:cNvPr id="6" name="TextBox 5"/>
          <p:cNvSpPr txBox="1"/>
          <p:nvPr/>
        </p:nvSpPr>
        <p:spPr>
          <a:xfrm>
            <a:off x="0" y="4295615"/>
            <a:ext cx="7772400" cy="369332"/>
          </a:xfrm>
          <a:prstGeom prst="rect">
            <a:avLst/>
          </a:prstGeom>
          <a:noFill/>
        </p:spPr>
        <p:txBody>
          <a:bodyPr wrap="square" rtlCol="0">
            <a:spAutoFit/>
          </a:bodyPr>
          <a:lstStyle/>
          <a:p>
            <a:pPr marL="342900" indent="-342900">
              <a:buFont typeface="+mj-lt"/>
              <a:buAutoNum type="arabicPeriod"/>
            </a:pPr>
            <a:r>
              <a:rPr lang="en-US" dirty="0" smtClean="0"/>
              <a:t>Load in a .CSV file of the peptides (column names must be exactly as shown)</a:t>
            </a:r>
            <a:endParaRPr lang="en-US" dirty="0"/>
          </a:p>
        </p:txBody>
      </p:sp>
      <p:sp>
        <p:nvSpPr>
          <p:cNvPr id="2" name="TextBox 1"/>
          <p:cNvSpPr txBox="1"/>
          <p:nvPr/>
        </p:nvSpPr>
        <p:spPr>
          <a:xfrm>
            <a:off x="52387" y="1079500"/>
            <a:ext cx="28575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sp>
        <p:nvSpPr>
          <p:cNvPr id="3" name="Oval 2"/>
          <p:cNvSpPr/>
          <p:nvPr/>
        </p:nvSpPr>
        <p:spPr>
          <a:xfrm>
            <a:off x="33337" y="1085850"/>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03225" y="1263650"/>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33337" y="4734636"/>
            <a:ext cx="2162175" cy="2962275"/>
          </a:xfrm>
          <a:prstGeom prst="rect">
            <a:avLst/>
          </a:prstGeom>
        </p:spPr>
      </p:pic>
      <p:sp>
        <p:nvSpPr>
          <p:cNvPr id="22" name="TextBox 21"/>
          <p:cNvSpPr txBox="1"/>
          <p:nvPr/>
        </p:nvSpPr>
        <p:spPr>
          <a:xfrm>
            <a:off x="2195512" y="4796885"/>
            <a:ext cx="551973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Loading peptide sequences and specific charge states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Peptide sequences should only be amino acids if you do not have any dynamic (variable modifications)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you have variable modifications you can place the symbol after the amino acid</a:t>
            </a:r>
          </a:p>
          <a:p>
            <a:pPr marL="742950" lvl="1" indent="-285750">
              <a:buFont typeface="Arial" panose="020B0604020202020204" pitchFamily="34" charset="0"/>
              <a:buChar char="•"/>
            </a:pPr>
            <a:r>
              <a:rPr lang="en-US" dirty="0" smtClean="0"/>
              <a:t>e.g., PEPT#IDEK where # is a phosphorylation (See next slide)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9681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376964" y="679755"/>
            <a:ext cx="7338286" cy="3403263"/>
          </a:xfrm>
          <a:prstGeom prst="rect">
            <a:avLst/>
          </a:prstGeom>
        </p:spPr>
      </p:pic>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a:t>
            </a:r>
            <a:endParaRPr lang="en-US" sz="2400" b="1" dirty="0"/>
          </a:p>
        </p:txBody>
      </p:sp>
      <p:sp>
        <p:nvSpPr>
          <p:cNvPr id="6" name="TextBox 5"/>
          <p:cNvSpPr txBox="1"/>
          <p:nvPr/>
        </p:nvSpPr>
        <p:spPr>
          <a:xfrm>
            <a:off x="0" y="4208348"/>
            <a:ext cx="7772400" cy="369332"/>
          </a:xfrm>
          <a:prstGeom prst="rect">
            <a:avLst/>
          </a:prstGeom>
          <a:noFill/>
        </p:spPr>
        <p:txBody>
          <a:bodyPr wrap="square" rtlCol="0">
            <a:spAutoFit/>
          </a:bodyPr>
          <a:lstStyle/>
          <a:p>
            <a:r>
              <a:rPr lang="en-US" dirty="0" smtClean="0"/>
              <a:t>2. Select modifications</a:t>
            </a:r>
            <a:endParaRPr lang="en-US" dirty="0"/>
          </a:p>
        </p:txBody>
      </p:sp>
      <p:sp>
        <p:nvSpPr>
          <p:cNvPr id="7" name="TextBox 6"/>
          <p:cNvSpPr txBox="1"/>
          <p:nvPr/>
        </p:nvSpPr>
        <p:spPr>
          <a:xfrm>
            <a:off x="3829911" y="4211056"/>
            <a:ext cx="3885339" cy="4801314"/>
          </a:xfrm>
          <a:prstGeom prst="rect">
            <a:avLst/>
          </a:prstGeom>
          <a:noFill/>
        </p:spPr>
        <p:txBody>
          <a:bodyPr wrap="square" rtlCol="0">
            <a:spAutoFit/>
          </a:bodyPr>
          <a:lstStyle/>
          <a:p>
            <a:pPr marL="112713" indent="-112713">
              <a:buFont typeface="Arial" panose="020B0604020202020204" pitchFamily="34" charset="0"/>
              <a:buChar char="•"/>
            </a:pPr>
            <a:r>
              <a:rPr lang="en-US" dirty="0" smtClean="0"/>
              <a:t>Select the check box of the modifications that are present on either the trigger peptide only, the target peptide only, or check both boxes if it on all peptides. </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smtClean="0"/>
              <a:t>User modifications can be added by filling in the lower section with the appropriate information. For the user modification to be added the Name, Monoisotopic Mass, Type, and Sites must all be filled in. </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smtClean="0"/>
              <a:t>Dynamic modifications are allowed. The symbol in the peptide sequence must match the symbol in the selection box of the program</a:t>
            </a:r>
            <a:endParaRPr lang="en-US" dirty="0"/>
          </a:p>
        </p:txBody>
      </p:sp>
      <p:sp>
        <p:nvSpPr>
          <p:cNvPr id="8" name="TextBox 7"/>
          <p:cNvSpPr txBox="1"/>
          <p:nvPr/>
        </p:nvSpPr>
        <p:spPr>
          <a:xfrm>
            <a:off x="29890" y="9054145"/>
            <a:ext cx="7742510" cy="923330"/>
          </a:xfrm>
          <a:prstGeom prst="rect">
            <a:avLst/>
          </a:prstGeom>
          <a:noFill/>
        </p:spPr>
        <p:txBody>
          <a:bodyPr wrap="square" rtlCol="0">
            <a:spAutoFit/>
          </a:bodyPr>
          <a:lstStyle/>
          <a:p>
            <a:pPr marL="174625" indent="-174625">
              <a:buFont typeface="Arial" panose="020B0604020202020204" pitchFamily="34" charset="0"/>
              <a:buChar char="•"/>
            </a:pPr>
            <a:r>
              <a:rPr lang="en-US" dirty="0" smtClean="0"/>
              <a:t>PEPT#IDEK, would be the proper way to input a peptide with a phosphorylation of T. You would then select the </a:t>
            </a:r>
            <a:r>
              <a:rPr lang="en-US" dirty="0" err="1"/>
              <a:t>P</a:t>
            </a:r>
            <a:r>
              <a:rPr lang="en-US" dirty="0" err="1" smtClean="0"/>
              <a:t>hos</a:t>
            </a:r>
            <a:r>
              <a:rPr lang="en-US" dirty="0" smtClean="0"/>
              <a:t> mod by checking both the trigger and target checkboxes. </a:t>
            </a:r>
            <a:endParaRPr lang="en-US" dirty="0"/>
          </a:p>
        </p:txBody>
      </p:sp>
      <p:sp>
        <p:nvSpPr>
          <p:cNvPr id="46" name="Oval 45"/>
          <p:cNvSpPr/>
          <p:nvPr/>
        </p:nvSpPr>
        <p:spPr>
          <a:xfrm>
            <a:off x="4561795" y="814143"/>
            <a:ext cx="362982" cy="36298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4931683" y="989751"/>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10963" y="807793"/>
            <a:ext cx="28575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pic>
        <p:nvPicPr>
          <p:cNvPr id="2" name="Picture 1"/>
          <p:cNvPicPr>
            <a:picLocks noChangeAspect="1"/>
          </p:cNvPicPr>
          <p:nvPr/>
        </p:nvPicPr>
        <p:blipFill>
          <a:blip r:embed="rId3"/>
          <a:stretch>
            <a:fillRect/>
          </a:stretch>
        </p:blipFill>
        <p:spPr>
          <a:xfrm>
            <a:off x="115524" y="4593180"/>
            <a:ext cx="3714387" cy="4037065"/>
          </a:xfrm>
          <a:prstGeom prst="rect">
            <a:avLst/>
          </a:prstGeom>
        </p:spPr>
      </p:pic>
    </p:spTree>
    <p:extLst>
      <p:ext uri="{BB962C8B-B14F-4D97-AF65-F5344CB8AC3E}">
        <p14:creationId xmlns:p14="http://schemas.microsoft.com/office/powerpoint/2010/main" val="3295806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a:picLocks noChangeAspect="1"/>
          </p:cNvPicPr>
          <p:nvPr/>
        </p:nvPicPr>
        <p:blipFill>
          <a:blip r:embed="rId2"/>
          <a:stretch>
            <a:fillRect/>
          </a:stretch>
        </p:blipFill>
        <p:spPr>
          <a:xfrm>
            <a:off x="376964" y="679755"/>
            <a:ext cx="7338286" cy="3403263"/>
          </a:xfrm>
          <a:prstGeom prst="rect">
            <a:avLst/>
          </a:prstGeom>
        </p:spPr>
      </p:pic>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 without a “Priming Run”</a:t>
            </a:r>
            <a:endParaRPr lang="en-US" sz="2400" b="1" dirty="0"/>
          </a:p>
        </p:txBody>
      </p:sp>
      <p:sp>
        <p:nvSpPr>
          <p:cNvPr id="6" name="TextBox 5"/>
          <p:cNvSpPr txBox="1"/>
          <p:nvPr/>
        </p:nvSpPr>
        <p:spPr>
          <a:xfrm>
            <a:off x="0" y="4267040"/>
            <a:ext cx="7772400" cy="369332"/>
          </a:xfrm>
          <a:prstGeom prst="rect">
            <a:avLst/>
          </a:prstGeom>
          <a:noFill/>
        </p:spPr>
        <p:txBody>
          <a:bodyPr wrap="square" rtlCol="0">
            <a:spAutoFit/>
          </a:bodyPr>
          <a:lstStyle/>
          <a:p>
            <a:r>
              <a:rPr lang="en-US" dirty="0" smtClean="0"/>
              <a:t>3. Input Template Method</a:t>
            </a:r>
            <a:endParaRPr lang="en-US" dirty="0"/>
          </a:p>
        </p:txBody>
      </p:sp>
      <p:pic>
        <p:nvPicPr>
          <p:cNvPr id="9" name="Picture 8"/>
          <p:cNvPicPr>
            <a:picLocks noChangeAspect="1"/>
          </p:cNvPicPr>
          <p:nvPr/>
        </p:nvPicPr>
        <p:blipFill>
          <a:blip r:embed="rId3"/>
          <a:stretch>
            <a:fillRect/>
          </a:stretch>
        </p:blipFill>
        <p:spPr>
          <a:xfrm>
            <a:off x="74890" y="6285314"/>
            <a:ext cx="1513505" cy="3640880"/>
          </a:xfrm>
          <a:prstGeom prst="rect">
            <a:avLst/>
          </a:prstGeom>
        </p:spPr>
      </p:pic>
      <p:sp>
        <p:nvSpPr>
          <p:cNvPr id="37" name="TextBox 36"/>
          <p:cNvSpPr txBox="1"/>
          <p:nvPr/>
        </p:nvSpPr>
        <p:spPr>
          <a:xfrm>
            <a:off x="91214" y="1695412"/>
            <a:ext cx="28575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sp>
        <p:nvSpPr>
          <p:cNvPr id="38" name="Oval 37"/>
          <p:cNvSpPr/>
          <p:nvPr/>
        </p:nvSpPr>
        <p:spPr>
          <a:xfrm>
            <a:off x="33337" y="1701762"/>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403225" y="1877370"/>
            <a:ext cx="2317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 y="4618322"/>
            <a:ext cx="7715251" cy="1477328"/>
          </a:xfrm>
          <a:prstGeom prst="rect">
            <a:avLst/>
          </a:prstGeom>
          <a:noFill/>
        </p:spPr>
        <p:txBody>
          <a:bodyPr wrap="square" rtlCol="0">
            <a:spAutoFit/>
          </a:bodyPr>
          <a:lstStyle/>
          <a:p>
            <a:pPr marL="112713" indent="-112713">
              <a:buFont typeface="Arial" panose="020B0604020202020204" pitchFamily="34" charset="0"/>
              <a:buChar char="•"/>
            </a:pPr>
            <a:r>
              <a:rPr lang="en-US" dirty="0" smtClean="0"/>
              <a:t>You can use the supplied template, or provide your own. </a:t>
            </a:r>
          </a:p>
          <a:p>
            <a:pPr marL="112713" indent="-112713">
              <a:buFont typeface="Arial" panose="020B0604020202020204" pitchFamily="34" charset="0"/>
              <a:buChar char="•"/>
            </a:pPr>
            <a:endParaRPr lang="en-US" dirty="0" smtClean="0"/>
          </a:p>
          <a:p>
            <a:pPr marL="112713" indent="-112713">
              <a:buFont typeface="Arial" panose="020B0604020202020204" pitchFamily="34" charset="0"/>
              <a:buChar char="•"/>
            </a:pPr>
            <a:r>
              <a:rPr lang="en-US" dirty="0" smtClean="0"/>
              <a:t>The template method should be some variation of TOMAHAQ. This means there is an MS1 -&gt; Trigger MS2 -&gt; Target MS2 -&gt; Target MS3. All Scans are FTMS for right now. </a:t>
            </a:r>
            <a:endParaRPr lang="en-US" dirty="0"/>
          </a:p>
        </p:txBody>
      </p:sp>
      <p:pic>
        <p:nvPicPr>
          <p:cNvPr id="14" name="Picture 13"/>
          <p:cNvPicPr>
            <a:picLocks noChangeAspect="1"/>
          </p:cNvPicPr>
          <p:nvPr/>
        </p:nvPicPr>
        <p:blipFill>
          <a:blip r:embed="rId4"/>
          <a:stretch>
            <a:fillRect/>
          </a:stretch>
        </p:blipFill>
        <p:spPr>
          <a:xfrm>
            <a:off x="1768350" y="6285070"/>
            <a:ext cx="1822576" cy="2433439"/>
          </a:xfrm>
          <a:prstGeom prst="rect">
            <a:avLst/>
          </a:prstGeom>
        </p:spPr>
      </p:pic>
      <p:pic>
        <p:nvPicPr>
          <p:cNvPr id="15" name="Picture 14"/>
          <p:cNvPicPr>
            <a:picLocks noChangeAspect="1"/>
          </p:cNvPicPr>
          <p:nvPr/>
        </p:nvPicPr>
        <p:blipFill>
          <a:blip r:embed="rId5"/>
          <a:stretch>
            <a:fillRect/>
          </a:stretch>
        </p:blipFill>
        <p:spPr>
          <a:xfrm>
            <a:off x="3801530" y="6285071"/>
            <a:ext cx="1566047" cy="2346972"/>
          </a:xfrm>
          <a:prstGeom prst="rect">
            <a:avLst/>
          </a:prstGeom>
        </p:spPr>
      </p:pic>
      <p:pic>
        <p:nvPicPr>
          <p:cNvPr id="16" name="Picture 15"/>
          <p:cNvPicPr>
            <a:picLocks noChangeAspect="1"/>
          </p:cNvPicPr>
          <p:nvPr/>
        </p:nvPicPr>
        <p:blipFill>
          <a:blip r:embed="rId6"/>
          <a:stretch>
            <a:fillRect/>
          </a:stretch>
        </p:blipFill>
        <p:spPr>
          <a:xfrm>
            <a:off x="5578181" y="6325750"/>
            <a:ext cx="2018006" cy="2306293"/>
          </a:xfrm>
          <a:prstGeom prst="rect">
            <a:avLst/>
          </a:prstGeom>
        </p:spPr>
      </p:pic>
      <p:sp>
        <p:nvSpPr>
          <p:cNvPr id="21" name="TextBox 20"/>
          <p:cNvSpPr txBox="1"/>
          <p:nvPr/>
        </p:nvSpPr>
        <p:spPr>
          <a:xfrm>
            <a:off x="831642" y="7215781"/>
            <a:ext cx="309154" cy="369332"/>
          </a:xfrm>
          <a:prstGeom prst="rect">
            <a:avLst/>
          </a:prstGeom>
          <a:noFill/>
        </p:spPr>
        <p:txBody>
          <a:bodyPr wrap="square" rtlCol="0">
            <a:spAutoFit/>
          </a:bodyPr>
          <a:lstStyle/>
          <a:p>
            <a:r>
              <a:rPr lang="en-US" b="1" dirty="0" smtClean="0">
                <a:solidFill>
                  <a:srgbClr val="00B050"/>
                </a:solidFill>
              </a:rPr>
              <a:t>1</a:t>
            </a:r>
            <a:endParaRPr lang="en-US" b="1" dirty="0">
              <a:solidFill>
                <a:srgbClr val="00B050"/>
              </a:solidFill>
            </a:endParaRPr>
          </a:p>
        </p:txBody>
      </p:sp>
      <p:sp>
        <p:nvSpPr>
          <p:cNvPr id="55" name="TextBox 54"/>
          <p:cNvSpPr txBox="1"/>
          <p:nvPr/>
        </p:nvSpPr>
        <p:spPr>
          <a:xfrm>
            <a:off x="2518322" y="5986864"/>
            <a:ext cx="379056" cy="369332"/>
          </a:xfrm>
          <a:prstGeom prst="rect">
            <a:avLst/>
          </a:prstGeom>
          <a:noFill/>
        </p:spPr>
        <p:txBody>
          <a:bodyPr wrap="square" rtlCol="0">
            <a:spAutoFit/>
          </a:bodyPr>
          <a:lstStyle/>
          <a:p>
            <a:r>
              <a:rPr lang="en-US" b="1" dirty="0" smtClean="0">
                <a:solidFill>
                  <a:srgbClr val="00B050"/>
                </a:solidFill>
              </a:rPr>
              <a:t>1</a:t>
            </a:r>
            <a:endParaRPr lang="en-US" b="1" dirty="0">
              <a:solidFill>
                <a:srgbClr val="00B050"/>
              </a:solidFill>
            </a:endParaRPr>
          </a:p>
        </p:txBody>
      </p:sp>
      <p:sp>
        <p:nvSpPr>
          <p:cNvPr id="56" name="TextBox 55"/>
          <p:cNvSpPr txBox="1"/>
          <p:nvPr/>
        </p:nvSpPr>
        <p:spPr>
          <a:xfrm>
            <a:off x="851515" y="7861314"/>
            <a:ext cx="309154" cy="369332"/>
          </a:xfrm>
          <a:prstGeom prst="rect">
            <a:avLst/>
          </a:prstGeom>
          <a:noFill/>
        </p:spPr>
        <p:txBody>
          <a:bodyPr wrap="square" rtlCol="0">
            <a:spAutoFit/>
          </a:bodyPr>
          <a:lstStyle/>
          <a:p>
            <a:r>
              <a:rPr lang="en-US" b="1" dirty="0" smtClean="0">
                <a:solidFill>
                  <a:srgbClr val="00B050"/>
                </a:solidFill>
              </a:rPr>
              <a:t>2</a:t>
            </a:r>
            <a:endParaRPr lang="en-US" b="1" dirty="0">
              <a:solidFill>
                <a:srgbClr val="00B050"/>
              </a:solidFill>
            </a:endParaRPr>
          </a:p>
        </p:txBody>
      </p:sp>
      <p:sp>
        <p:nvSpPr>
          <p:cNvPr id="57" name="TextBox 56"/>
          <p:cNvSpPr txBox="1"/>
          <p:nvPr/>
        </p:nvSpPr>
        <p:spPr>
          <a:xfrm>
            <a:off x="4467770" y="5988154"/>
            <a:ext cx="309154" cy="369332"/>
          </a:xfrm>
          <a:prstGeom prst="rect">
            <a:avLst/>
          </a:prstGeom>
          <a:noFill/>
        </p:spPr>
        <p:txBody>
          <a:bodyPr wrap="square" rtlCol="0">
            <a:spAutoFit/>
          </a:bodyPr>
          <a:lstStyle/>
          <a:p>
            <a:r>
              <a:rPr lang="en-US" b="1" dirty="0" smtClean="0">
                <a:solidFill>
                  <a:srgbClr val="00B050"/>
                </a:solidFill>
              </a:rPr>
              <a:t>2</a:t>
            </a:r>
            <a:endParaRPr lang="en-US" b="1" dirty="0">
              <a:solidFill>
                <a:srgbClr val="00B050"/>
              </a:solidFill>
            </a:endParaRPr>
          </a:p>
        </p:txBody>
      </p:sp>
      <p:sp>
        <p:nvSpPr>
          <p:cNvPr id="58" name="TextBox 57"/>
          <p:cNvSpPr txBox="1"/>
          <p:nvPr/>
        </p:nvSpPr>
        <p:spPr>
          <a:xfrm>
            <a:off x="851515" y="8739156"/>
            <a:ext cx="309154" cy="369332"/>
          </a:xfrm>
          <a:prstGeom prst="rect">
            <a:avLst/>
          </a:prstGeom>
          <a:noFill/>
        </p:spPr>
        <p:txBody>
          <a:bodyPr wrap="square" rtlCol="0">
            <a:spAutoFit/>
          </a:bodyPr>
          <a:lstStyle/>
          <a:p>
            <a:r>
              <a:rPr lang="en-US" b="1" dirty="0" smtClean="0">
                <a:solidFill>
                  <a:srgbClr val="00B050"/>
                </a:solidFill>
              </a:rPr>
              <a:t>3</a:t>
            </a:r>
            <a:endParaRPr lang="en-US" b="1" dirty="0">
              <a:solidFill>
                <a:srgbClr val="00B050"/>
              </a:solidFill>
            </a:endParaRPr>
          </a:p>
        </p:txBody>
      </p:sp>
      <p:sp>
        <p:nvSpPr>
          <p:cNvPr id="59" name="TextBox 58"/>
          <p:cNvSpPr txBox="1"/>
          <p:nvPr/>
        </p:nvSpPr>
        <p:spPr>
          <a:xfrm>
            <a:off x="6432607" y="5997131"/>
            <a:ext cx="309154" cy="369332"/>
          </a:xfrm>
          <a:prstGeom prst="rect">
            <a:avLst/>
          </a:prstGeom>
          <a:noFill/>
        </p:spPr>
        <p:txBody>
          <a:bodyPr wrap="square" rtlCol="0">
            <a:spAutoFit/>
          </a:bodyPr>
          <a:lstStyle/>
          <a:p>
            <a:r>
              <a:rPr lang="en-US" b="1" dirty="0" smtClean="0">
                <a:solidFill>
                  <a:srgbClr val="00B050"/>
                </a:solidFill>
              </a:rPr>
              <a:t>3</a:t>
            </a:r>
            <a:endParaRPr lang="en-US" b="1" dirty="0">
              <a:solidFill>
                <a:srgbClr val="00B050"/>
              </a:solidFill>
            </a:endParaRPr>
          </a:p>
        </p:txBody>
      </p:sp>
    </p:spTree>
    <p:extLst>
      <p:ext uri="{BB962C8B-B14F-4D97-AF65-F5344CB8AC3E}">
        <p14:creationId xmlns:p14="http://schemas.microsoft.com/office/powerpoint/2010/main" val="806741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376964" y="679755"/>
            <a:ext cx="7338286" cy="3403263"/>
          </a:xfrm>
          <a:prstGeom prst="rect">
            <a:avLst/>
          </a:prstGeom>
        </p:spPr>
      </p:pic>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 without a “Priming Run”</a:t>
            </a:r>
            <a:endParaRPr lang="en-US" sz="2400" b="1" dirty="0"/>
          </a:p>
        </p:txBody>
      </p:sp>
      <p:sp>
        <p:nvSpPr>
          <p:cNvPr id="6" name="TextBox 5"/>
          <p:cNvSpPr txBox="1"/>
          <p:nvPr/>
        </p:nvSpPr>
        <p:spPr>
          <a:xfrm>
            <a:off x="-16454" y="4154254"/>
            <a:ext cx="7772400" cy="646331"/>
          </a:xfrm>
          <a:prstGeom prst="rect">
            <a:avLst/>
          </a:prstGeom>
          <a:noFill/>
        </p:spPr>
        <p:txBody>
          <a:bodyPr wrap="square" rtlCol="0">
            <a:spAutoFit/>
          </a:bodyPr>
          <a:lstStyle/>
          <a:p>
            <a:r>
              <a:rPr lang="en-US" dirty="0" smtClean="0"/>
              <a:t>4. Input Raw file (optional - if no raw file provided then in silico or user provided ions will be used)</a:t>
            </a:r>
            <a:endParaRPr lang="en-US" dirty="0"/>
          </a:p>
        </p:txBody>
      </p:sp>
      <p:sp>
        <p:nvSpPr>
          <p:cNvPr id="50" name="TextBox 49"/>
          <p:cNvSpPr txBox="1"/>
          <p:nvPr/>
        </p:nvSpPr>
        <p:spPr>
          <a:xfrm>
            <a:off x="74890" y="2142008"/>
            <a:ext cx="28575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sp>
        <p:nvSpPr>
          <p:cNvPr id="51" name="Oval 50"/>
          <p:cNvSpPr/>
          <p:nvPr/>
        </p:nvSpPr>
        <p:spPr>
          <a:xfrm>
            <a:off x="43140" y="2148358"/>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V="1">
            <a:off x="409574" y="2180718"/>
            <a:ext cx="219075" cy="1382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3337" y="4845759"/>
            <a:ext cx="7714389" cy="1477328"/>
          </a:xfrm>
          <a:prstGeom prst="rect">
            <a:avLst/>
          </a:prstGeom>
          <a:noFill/>
        </p:spPr>
        <p:txBody>
          <a:bodyPr wrap="square" rtlCol="0">
            <a:spAutoFit/>
          </a:bodyPr>
          <a:lstStyle/>
          <a:p>
            <a:pPr marL="112713" indent="-112713">
              <a:buFont typeface="Arial" panose="020B0604020202020204" pitchFamily="34" charset="0"/>
              <a:buChar char="•"/>
            </a:pPr>
            <a:r>
              <a:rPr lang="en-US" dirty="0" smtClean="0"/>
              <a:t>If you provide a RAW file of the trigger peptides run on the instrument, then the raw file will be used to select the most intense b or y fragment ions from up to 5 MS/MS spectra. </a:t>
            </a:r>
            <a:endParaRPr lang="en-US" dirty="0"/>
          </a:p>
          <a:p>
            <a:pPr marL="112713" indent="-112713">
              <a:buFont typeface="Arial" panose="020B0604020202020204" pitchFamily="34" charset="0"/>
              <a:buChar char="•"/>
            </a:pPr>
            <a:r>
              <a:rPr lang="en-US" dirty="0" smtClean="0"/>
              <a:t>You will also be able to view the MS/MS spectra used to select the ions and the spectrum of target SPS ions that were chosen. See example below. </a:t>
            </a:r>
            <a:endParaRPr lang="en-US" dirty="0"/>
          </a:p>
        </p:txBody>
      </p:sp>
      <p:pic>
        <p:nvPicPr>
          <p:cNvPr id="2" name="Picture 1"/>
          <p:cNvPicPr>
            <a:picLocks noChangeAspect="1"/>
          </p:cNvPicPr>
          <p:nvPr/>
        </p:nvPicPr>
        <p:blipFill>
          <a:blip r:embed="rId3"/>
          <a:stretch>
            <a:fillRect/>
          </a:stretch>
        </p:blipFill>
        <p:spPr>
          <a:xfrm>
            <a:off x="186167" y="6426740"/>
            <a:ext cx="7367158" cy="3416653"/>
          </a:xfrm>
          <a:prstGeom prst="rect">
            <a:avLst/>
          </a:prstGeom>
        </p:spPr>
      </p:pic>
    </p:spTree>
    <p:extLst>
      <p:ext uri="{BB962C8B-B14F-4D97-AF65-F5344CB8AC3E}">
        <p14:creationId xmlns:p14="http://schemas.microsoft.com/office/powerpoint/2010/main" val="249970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772400" cy="461665"/>
          </a:xfrm>
          <a:prstGeom prst="rect">
            <a:avLst/>
          </a:prstGeom>
          <a:noFill/>
        </p:spPr>
        <p:txBody>
          <a:bodyPr wrap="square" rtlCol="0">
            <a:spAutoFit/>
          </a:bodyPr>
          <a:lstStyle/>
          <a:p>
            <a:pPr algn="ctr"/>
            <a:r>
              <a:rPr lang="en-US" sz="2400" b="1" dirty="0" smtClean="0"/>
              <a:t>Method Creation without a “Priming Run”</a:t>
            </a:r>
            <a:endParaRPr lang="en-US" sz="2400" b="1" dirty="0"/>
          </a:p>
        </p:txBody>
      </p:sp>
      <p:sp>
        <p:nvSpPr>
          <p:cNvPr id="6" name="TextBox 5"/>
          <p:cNvSpPr txBox="1"/>
          <p:nvPr/>
        </p:nvSpPr>
        <p:spPr>
          <a:xfrm>
            <a:off x="-16454" y="4154254"/>
            <a:ext cx="7772400" cy="369332"/>
          </a:xfrm>
          <a:prstGeom prst="rect">
            <a:avLst/>
          </a:prstGeom>
          <a:noFill/>
        </p:spPr>
        <p:txBody>
          <a:bodyPr wrap="square" rtlCol="0">
            <a:spAutoFit/>
          </a:bodyPr>
          <a:lstStyle/>
          <a:p>
            <a:r>
              <a:rPr lang="en-US" dirty="0" smtClean="0"/>
              <a:t>5. Select which filters to update in the method</a:t>
            </a:r>
            <a:endParaRPr lang="en-US" dirty="0"/>
          </a:p>
        </p:txBody>
      </p:sp>
      <p:pic>
        <p:nvPicPr>
          <p:cNvPr id="34" name="Picture 33"/>
          <p:cNvPicPr>
            <a:picLocks noChangeAspect="1"/>
          </p:cNvPicPr>
          <p:nvPr/>
        </p:nvPicPr>
        <p:blipFill>
          <a:blip r:embed="rId2"/>
          <a:stretch>
            <a:fillRect/>
          </a:stretch>
        </p:blipFill>
        <p:spPr>
          <a:xfrm>
            <a:off x="415925" y="686043"/>
            <a:ext cx="7299325" cy="3385194"/>
          </a:xfrm>
          <a:prstGeom prst="rect">
            <a:avLst/>
          </a:prstGeom>
        </p:spPr>
      </p:pic>
      <p:sp>
        <p:nvSpPr>
          <p:cNvPr id="41" name="TextBox 40"/>
          <p:cNvSpPr txBox="1"/>
          <p:nvPr/>
        </p:nvSpPr>
        <p:spPr>
          <a:xfrm>
            <a:off x="81560" y="2600369"/>
            <a:ext cx="28575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sp>
        <p:nvSpPr>
          <p:cNvPr id="42" name="Oval 41"/>
          <p:cNvSpPr/>
          <p:nvPr/>
        </p:nvSpPr>
        <p:spPr>
          <a:xfrm>
            <a:off x="49810" y="2606719"/>
            <a:ext cx="362982" cy="36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a:off x="389807" y="2782327"/>
            <a:ext cx="26166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810" y="4517126"/>
            <a:ext cx="7714389" cy="1477328"/>
          </a:xfrm>
          <a:prstGeom prst="rect">
            <a:avLst/>
          </a:prstGeom>
          <a:noFill/>
        </p:spPr>
        <p:txBody>
          <a:bodyPr wrap="square" rtlCol="0">
            <a:spAutoFit/>
          </a:bodyPr>
          <a:lstStyle/>
          <a:p>
            <a:pPr marL="112713" indent="-112713">
              <a:buFont typeface="Arial" panose="020B0604020202020204" pitchFamily="34" charset="0"/>
              <a:buChar char="•"/>
            </a:pPr>
            <a:r>
              <a:rPr lang="en-US" u="sng" dirty="0" smtClean="0">
                <a:solidFill>
                  <a:srgbClr val="FF0000"/>
                </a:solidFill>
              </a:rPr>
              <a:t>If you are using a provided template you do not have to change this</a:t>
            </a:r>
          </a:p>
          <a:p>
            <a:pPr marL="112713" indent="-112713">
              <a:buFont typeface="Arial" panose="020B0604020202020204" pitchFamily="34" charset="0"/>
              <a:buChar char="•"/>
            </a:pPr>
            <a:r>
              <a:rPr lang="en-US" dirty="0" smtClean="0"/>
              <a:t>You will need to specify which of the filters you are attempting to edit.</a:t>
            </a:r>
          </a:p>
          <a:p>
            <a:pPr marL="112713" indent="-112713">
              <a:buFont typeface="Arial" panose="020B0604020202020204" pitchFamily="34" charset="0"/>
              <a:buChar char="•"/>
            </a:pPr>
            <a:r>
              <a:rPr lang="en-US" dirty="0" smtClean="0"/>
              <a:t>If a filter is selected within </a:t>
            </a:r>
            <a:r>
              <a:rPr lang="en-US" dirty="0" err="1" smtClean="0"/>
              <a:t>TOMAHAQCompanion</a:t>
            </a:r>
            <a:r>
              <a:rPr lang="en-US" dirty="0" smtClean="0"/>
              <a:t>, but not present in the method you will receive an error in the output box and the method will not be modified. </a:t>
            </a:r>
            <a:endParaRPr lang="en-US" dirty="0"/>
          </a:p>
        </p:txBody>
      </p:sp>
      <p:pic>
        <p:nvPicPr>
          <p:cNvPr id="26" name="Picture 25"/>
          <p:cNvPicPr>
            <a:picLocks noChangeAspect="1"/>
          </p:cNvPicPr>
          <p:nvPr/>
        </p:nvPicPr>
        <p:blipFill>
          <a:blip r:embed="rId3"/>
          <a:stretch>
            <a:fillRect/>
          </a:stretch>
        </p:blipFill>
        <p:spPr>
          <a:xfrm>
            <a:off x="231301" y="6312636"/>
            <a:ext cx="1513505" cy="3640880"/>
          </a:xfrm>
          <a:prstGeom prst="rect">
            <a:avLst/>
          </a:prstGeom>
        </p:spPr>
      </p:pic>
      <p:pic>
        <p:nvPicPr>
          <p:cNvPr id="27" name="Picture 26"/>
          <p:cNvPicPr>
            <a:picLocks noChangeAspect="1"/>
          </p:cNvPicPr>
          <p:nvPr/>
        </p:nvPicPr>
        <p:blipFill rotWithShape="1">
          <a:blip r:embed="rId2"/>
          <a:srcRect l="2498" t="45375" r="67961" b="29629"/>
          <a:stretch/>
        </p:blipFill>
        <p:spPr>
          <a:xfrm>
            <a:off x="2178407" y="6843864"/>
            <a:ext cx="5436612" cy="2133358"/>
          </a:xfrm>
          <a:prstGeom prst="rect">
            <a:avLst/>
          </a:prstGeom>
        </p:spPr>
      </p:pic>
      <p:cxnSp>
        <p:nvCxnSpPr>
          <p:cNvPr id="5" name="Straight Arrow Connector 4"/>
          <p:cNvCxnSpPr/>
          <p:nvPr/>
        </p:nvCxnSpPr>
        <p:spPr>
          <a:xfrm>
            <a:off x="988053" y="7445721"/>
            <a:ext cx="1400305" cy="1587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988052" y="7969188"/>
            <a:ext cx="1400306" cy="845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85850" y="8332194"/>
            <a:ext cx="1359109" cy="351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008650" y="8737517"/>
            <a:ext cx="1436309" cy="2397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7170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6/13/201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996</Words>
  <Application>Microsoft Office PowerPoint</Application>
  <PresentationFormat>Custom</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Christopher</dc:creator>
  <cp:lastModifiedBy>Rose, Chris {GROP~South San Francisco}</cp:lastModifiedBy>
  <cp:revision>19</cp:revision>
  <dcterms:created xsi:type="dcterms:W3CDTF">2016-08-22T19:40:24Z</dcterms:created>
  <dcterms:modified xsi:type="dcterms:W3CDTF">2017-06-13T17:55:41Z</dcterms:modified>
</cp:coreProperties>
</file>