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67" r:id="rId6"/>
    <p:sldId id="257" r:id="rId7"/>
    <p:sldId id="258" r:id="rId8"/>
    <p:sldId id="259" r:id="rId9"/>
    <p:sldId id="262" r:id="rId10"/>
    <p:sldId id="261" r:id="rId11"/>
    <p:sldId id="260" r:id="rId12"/>
    <p:sldId id="263" r:id="rId13"/>
    <p:sldId id="264" r:id="rId14"/>
    <p:sldId id="265" r:id="rId15"/>
    <p:sldId id="266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C7E62-B4EC-4E4E-A0FC-D8E13CA2FF67}" v="10" dt="2023-05-18T19:08:53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962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7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4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2DF250-52E1-4B4D-9970-7E075E7FDD0C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B516-9835-44B4-AC63-EBDFB795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4682-A52E-05A8-6391-01BFCA18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en-US" sz="6000"/>
              <a:t>Intro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5CD20-EBC1-51D0-7D15-5CA763B2F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r>
              <a:rPr lang="en-US" dirty="0"/>
              <a:t>Tim Hesford</a:t>
            </a:r>
          </a:p>
          <a:p>
            <a:r>
              <a:rPr lang="en-US" dirty="0"/>
              <a:t>Summer 2023</a:t>
            </a:r>
          </a:p>
        </p:txBody>
      </p:sp>
      <p:pic>
        <p:nvPicPr>
          <p:cNvPr id="4" name="Picture 3" descr="A picture containing cat, mammal, silhouette&#10;&#10;Description automatically generated">
            <a:extLst>
              <a:ext uri="{FF2B5EF4-FFF2-40B4-BE49-F238E27FC236}">
                <a16:creationId xmlns:a16="http://schemas.microsoft.com/office/drawing/2014/main" id="{5AD8329A-0234-C0E0-0645-6D74D4901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35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FC8F-841D-EC71-7FE3-A0DDCA68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3830-20BA-2623-80F4-F3945BD2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4278"/>
            <a:ext cx="8946541" cy="4195481"/>
          </a:xfrm>
        </p:spPr>
        <p:txBody>
          <a:bodyPr/>
          <a:lstStyle/>
          <a:p>
            <a:r>
              <a:rPr lang="en-US" sz="2400" dirty="0"/>
              <a:t>Code and documentation can be edited within your repository.</a:t>
            </a:r>
          </a:p>
          <a:p>
            <a:r>
              <a:rPr lang="en-US" sz="2400" dirty="0"/>
              <a:t>Go to your file and click the pencil on the right side of the screen.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8706E-0A85-13CE-4FF6-8A3D2290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61" y="3377833"/>
            <a:ext cx="9510827" cy="325383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89265A2-38D5-6153-9361-B17DC4E740E4}"/>
              </a:ext>
            </a:extLst>
          </p:cNvPr>
          <p:cNvSpPr/>
          <p:nvPr/>
        </p:nvSpPr>
        <p:spPr>
          <a:xfrm rot="2200652">
            <a:off x="9808980" y="4337335"/>
            <a:ext cx="108307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2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D72AFC-1BEF-8D4C-A635-51A12D21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12" y="2244096"/>
            <a:ext cx="7807322" cy="2264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13393-CE95-3934-4D8A-1242207E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2018"/>
            <a:ext cx="9404723" cy="1400530"/>
          </a:xfrm>
        </p:spPr>
        <p:txBody>
          <a:bodyPr/>
          <a:lstStyle/>
          <a:p>
            <a:r>
              <a:rPr lang="en-US" dirty="0"/>
              <a:t>Tracking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8B1F-933A-608E-1679-2A595235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893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GitHub tracks your progress and allows you to view earlier versions of your files.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55F2DA-0858-2FCB-1025-616CFF706AAE}"/>
              </a:ext>
            </a:extLst>
          </p:cNvPr>
          <p:cNvSpPr/>
          <p:nvPr/>
        </p:nvSpPr>
        <p:spPr>
          <a:xfrm rot="2122757">
            <a:off x="8098035" y="3015804"/>
            <a:ext cx="108307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7E810D-65C9-5394-D57D-0590F703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83" y="4608513"/>
            <a:ext cx="5926794" cy="2127182"/>
          </a:xfrm>
          <a:prstGeom prst="rect">
            <a:avLst/>
          </a:prstGeom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184F4B7E-62B3-BED3-D5BC-43173F4EAED4}"/>
              </a:ext>
            </a:extLst>
          </p:cNvPr>
          <p:cNvSpPr/>
          <p:nvPr/>
        </p:nvSpPr>
        <p:spPr>
          <a:xfrm flipH="1">
            <a:off x="9935105" y="3644726"/>
            <a:ext cx="538222" cy="1400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0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7D2A-CF6D-4315-CFD8-E1FD25AB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F94A-DACE-54A3-F4D1-C1133169C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2" y="1758278"/>
            <a:ext cx="10489248" cy="4195481"/>
          </a:xfrm>
        </p:spPr>
        <p:txBody>
          <a:bodyPr/>
          <a:lstStyle/>
          <a:p>
            <a:r>
              <a:rPr lang="en-US" sz="2400" dirty="0"/>
              <a:t>Pull requests :  Collaborators propose changes to a codebase which can be accepted or rejected.</a:t>
            </a:r>
          </a:p>
          <a:p>
            <a:endParaRPr lang="en-US" sz="2400" dirty="0"/>
          </a:p>
          <a:p>
            <a:r>
              <a:rPr lang="en-US" sz="2400" dirty="0"/>
              <a:t>Forking repositories : Clones a repository and uploads it to your GitHub allowing you to edit the code independently.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GitHub provides thorough documentation on everything discussed here and much more at </a:t>
            </a:r>
            <a:r>
              <a:rPr lang="en-US" sz="2400" dirty="0">
                <a:hlinkClick r:id="rId2"/>
              </a:rPr>
              <a:t>https://docs.github.com/en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8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249-83EE-868F-972F-FB4BD62A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08028" cy="1400530"/>
          </a:xfrm>
        </p:spPr>
        <p:txBody>
          <a:bodyPr/>
          <a:lstStyle/>
          <a:p>
            <a:r>
              <a:rPr lang="en-US" dirty="0"/>
              <a:t>Linking your laptop to </a:t>
            </a:r>
            <a:r>
              <a:rPr lang="en-US" dirty="0" err="1"/>
              <a:t>github</a:t>
            </a:r>
            <a:r>
              <a:rPr lang="en-US" dirty="0"/>
              <a:t> (UNIX):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E4F1-0358-3E35-4E18-FAD7D8E2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60" y="1331259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Generate </a:t>
            </a:r>
            <a:r>
              <a:rPr lang="en-US" dirty="0" err="1"/>
              <a:t>ssh</a:t>
            </a:r>
            <a:r>
              <a:rPr lang="en-US" dirty="0"/>
              <a:t>-key’s: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Create/edit file: ~/.</a:t>
            </a:r>
            <a:r>
              <a:rPr lang="en-US" dirty="0" err="1"/>
              <a:t>ssh</a:t>
            </a:r>
            <a:r>
              <a:rPr lang="en-US" dirty="0"/>
              <a:t>/config</a:t>
            </a:r>
          </a:p>
          <a:p>
            <a:pPr marL="857250" lvl="1" indent="-457200"/>
            <a:r>
              <a:rPr lang="en-US" dirty="0"/>
              <a:t>Add the following statement: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endParaRPr lang="en-US" sz="1600" dirty="0">
              <a:latin typeface="Monaco" pitchFamily="2" charset="77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an </a:t>
            </a:r>
            <a:r>
              <a:rPr lang="en-US" dirty="0" err="1"/>
              <a:t>ssh</a:t>
            </a:r>
            <a:r>
              <a:rPr lang="en-US" dirty="0"/>
              <a:t>-agent:</a:t>
            </a:r>
            <a:br>
              <a:rPr lang="en-US" dirty="0"/>
            </a:br>
            <a:r>
              <a:rPr lang="en-US" dirty="0"/>
              <a:t>Add your private key: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your public key: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this key to your </a:t>
            </a:r>
            <a:r>
              <a:rPr lang="en-US" dirty="0" err="1"/>
              <a:t>github</a:t>
            </a:r>
            <a:r>
              <a:rPr lang="en-US" dirty="0"/>
              <a:t> account under “settings” and “</a:t>
            </a:r>
            <a:r>
              <a:rPr lang="en-US" dirty="0" err="1"/>
              <a:t>ssh</a:t>
            </a:r>
            <a:r>
              <a:rPr lang="en-US" dirty="0"/>
              <a:t> and </a:t>
            </a:r>
            <a:r>
              <a:rPr lang="en-US" dirty="0" err="1"/>
              <a:t>gpg</a:t>
            </a:r>
            <a:r>
              <a:rPr lang="en-US" dirty="0"/>
              <a:t> keys” select ”new SSH key” (next slide).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62AE4-01D3-BB9D-02D9-F414B88C0D34}"/>
              </a:ext>
            </a:extLst>
          </p:cNvPr>
          <p:cNvSpPr txBox="1"/>
          <p:nvPr/>
        </p:nvSpPr>
        <p:spPr>
          <a:xfrm>
            <a:off x="5086350" y="1341575"/>
            <a:ext cx="6930059" cy="33855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&gt;&gt; </a:t>
            </a:r>
            <a:r>
              <a:rPr lang="en-US" sz="1600" dirty="0" err="1">
                <a:latin typeface="Monaco" pitchFamily="2" charset="77"/>
              </a:rPr>
              <a:t>ssh</a:t>
            </a:r>
            <a:r>
              <a:rPr lang="en-US" sz="1600" dirty="0">
                <a:latin typeface="Monaco" pitchFamily="2" charset="77"/>
              </a:rPr>
              <a:t>-keygen -t </a:t>
            </a:r>
            <a:r>
              <a:rPr lang="en-US" sz="1600" dirty="0" err="1">
                <a:latin typeface="Monaco" pitchFamily="2" charset="77"/>
              </a:rPr>
              <a:t>rsa</a:t>
            </a:r>
            <a:r>
              <a:rPr lang="en-US" sz="1600" dirty="0">
                <a:latin typeface="Monaco" pitchFamily="2" charset="77"/>
              </a:rPr>
              <a:t> -b 4096 -C "&lt;</a:t>
            </a:r>
            <a:r>
              <a:rPr lang="en-US" sz="1600" i="1" dirty="0">
                <a:effectLst/>
                <a:latin typeface="Monaco" pitchFamily="2" charset="77"/>
              </a:rPr>
              <a:t>your email address&gt;"</a:t>
            </a:r>
            <a:endParaRPr lang="en-US" sz="1600" dirty="0">
              <a:latin typeface="Monac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E74EA-87C1-0639-A325-604CF33A9249}"/>
              </a:ext>
            </a:extLst>
          </p:cNvPr>
          <p:cNvSpPr txBox="1"/>
          <p:nvPr/>
        </p:nvSpPr>
        <p:spPr>
          <a:xfrm>
            <a:off x="5086350" y="2168732"/>
            <a:ext cx="6930058" cy="107721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Monaco" pitchFamily="2" charset="77"/>
              </a:rPr>
              <a:t>Host *</a:t>
            </a:r>
            <a:br>
              <a:rPr lang="en-US" sz="1600" dirty="0">
                <a:latin typeface="Monaco" pitchFamily="2" charset="77"/>
              </a:rPr>
            </a:br>
            <a:r>
              <a:rPr lang="en-US" sz="1600" dirty="0">
                <a:latin typeface="Monaco" pitchFamily="2" charset="77"/>
              </a:rPr>
              <a:t>			</a:t>
            </a:r>
            <a:r>
              <a:rPr lang="en-US" sz="1600" b="0" i="0" dirty="0" err="1">
                <a:effectLst/>
                <a:latin typeface="Monaco" pitchFamily="2" charset="77"/>
              </a:rPr>
              <a:t>AddKeysToAgent</a:t>
            </a:r>
            <a:r>
              <a:rPr lang="en-US" sz="1600" b="0" i="0" dirty="0">
                <a:effectLst/>
                <a:latin typeface="Monaco" pitchFamily="2" charset="77"/>
              </a:rPr>
              <a:t> yes</a:t>
            </a:r>
            <a:br>
              <a:rPr lang="en-US" sz="1600" dirty="0">
                <a:latin typeface="Monaco" pitchFamily="2" charset="77"/>
              </a:rPr>
            </a:br>
            <a:r>
              <a:rPr lang="en-US" sz="1600" dirty="0">
                <a:latin typeface="Monaco" pitchFamily="2" charset="77"/>
              </a:rPr>
              <a:t>			</a:t>
            </a:r>
            <a:r>
              <a:rPr lang="en-US" sz="1600" b="0" i="0" dirty="0" err="1">
                <a:effectLst/>
                <a:latin typeface="Monaco" pitchFamily="2" charset="77"/>
              </a:rPr>
              <a:t>UseKeychain</a:t>
            </a:r>
            <a:r>
              <a:rPr lang="en-US" sz="1600" b="0" i="0" dirty="0">
                <a:effectLst/>
                <a:latin typeface="Monaco" pitchFamily="2" charset="77"/>
              </a:rPr>
              <a:t> yes</a:t>
            </a:r>
            <a:br>
              <a:rPr lang="en-US" sz="1600" dirty="0">
                <a:latin typeface="Monaco" pitchFamily="2" charset="77"/>
              </a:rPr>
            </a:br>
            <a:r>
              <a:rPr lang="en-US" sz="1600" dirty="0">
                <a:latin typeface="Monaco" pitchFamily="2" charset="77"/>
              </a:rPr>
              <a:t>			</a:t>
            </a:r>
            <a:r>
              <a:rPr lang="en-US" sz="1600" b="0" i="0" dirty="0" err="1">
                <a:effectLst/>
                <a:latin typeface="Monaco" pitchFamily="2" charset="77"/>
              </a:rPr>
              <a:t>IdentityFile</a:t>
            </a:r>
            <a:r>
              <a:rPr lang="en-US" sz="1600" b="0" i="0" dirty="0">
                <a:effectLst/>
                <a:latin typeface="Monaco" pitchFamily="2" charset="77"/>
              </a:rPr>
              <a:t> ~/.</a:t>
            </a:r>
            <a:r>
              <a:rPr lang="en-US" sz="1600" b="0" i="0" dirty="0" err="1">
                <a:effectLst/>
                <a:latin typeface="Monaco" pitchFamily="2" charset="77"/>
              </a:rPr>
              <a:t>ssh</a:t>
            </a:r>
            <a:r>
              <a:rPr lang="en-US" sz="1600" b="0" i="0" dirty="0">
                <a:effectLst/>
                <a:latin typeface="Monaco" pitchFamily="2" charset="77"/>
              </a:rPr>
              <a:t>/</a:t>
            </a:r>
            <a:r>
              <a:rPr lang="en-US" sz="1600" b="0" i="0" dirty="0" err="1">
                <a:effectLst/>
                <a:latin typeface="Monaco" pitchFamily="2" charset="77"/>
              </a:rPr>
              <a:t>id_rsa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5CD45-97C1-7CBD-331E-B01CB6BFEEBA}"/>
              </a:ext>
            </a:extLst>
          </p:cNvPr>
          <p:cNvSpPr txBox="1"/>
          <p:nvPr/>
        </p:nvSpPr>
        <p:spPr>
          <a:xfrm>
            <a:off x="5086349" y="3453040"/>
            <a:ext cx="6930059" cy="58477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&gt;&gt; </a:t>
            </a:r>
            <a:r>
              <a:rPr lang="en-US" sz="1600" dirty="0" err="1">
                <a:latin typeface="Monaco" pitchFamily="2" charset="77"/>
              </a:rPr>
              <a:t>ssh</a:t>
            </a:r>
            <a:r>
              <a:rPr lang="en-US" sz="1600" dirty="0">
                <a:latin typeface="Monaco" pitchFamily="2" charset="77"/>
              </a:rPr>
              <a:t>-agent –s</a:t>
            </a:r>
          </a:p>
          <a:p>
            <a:r>
              <a:rPr lang="en-US" sz="1600" dirty="0">
                <a:latin typeface="Monaco" pitchFamily="2" charset="77"/>
              </a:rPr>
              <a:t>&gt;&gt; </a:t>
            </a:r>
            <a:r>
              <a:rPr lang="en-US" sz="1600" b="0" i="0" dirty="0" err="1">
                <a:effectLst/>
                <a:latin typeface="Monaco" pitchFamily="2" charset="77"/>
              </a:rPr>
              <a:t>ssh</a:t>
            </a:r>
            <a:r>
              <a:rPr lang="en-US" sz="1600" b="0" i="0" dirty="0">
                <a:effectLst/>
                <a:latin typeface="Monaco" pitchFamily="2" charset="77"/>
              </a:rPr>
              <a:t>-add -K ~/.</a:t>
            </a:r>
            <a:r>
              <a:rPr lang="en-US" sz="1600" b="0" i="0" dirty="0" err="1">
                <a:effectLst/>
                <a:latin typeface="Monaco" pitchFamily="2" charset="77"/>
              </a:rPr>
              <a:t>ssh</a:t>
            </a:r>
            <a:r>
              <a:rPr lang="en-US" sz="1600" b="0" i="0" dirty="0">
                <a:effectLst/>
                <a:latin typeface="Monaco" pitchFamily="2" charset="77"/>
              </a:rPr>
              <a:t>/</a:t>
            </a:r>
            <a:r>
              <a:rPr lang="en-US" sz="1600" b="0" i="0" dirty="0" err="1">
                <a:effectLst/>
                <a:latin typeface="Monaco" pitchFamily="2" charset="77"/>
              </a:rPr>
              <a:t>id_rsa</a:t>
            </a:r>
            <a:endParaRPr lang="en-US" sz="1600" dirty="0">
              <a:latin typeface="Monaco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61A81-1C23-13DE-6B0F-EB936E838E6E}"/>
              </a:ext>
            </a:extLst>
          </p:cNvPr>
          <p:cNvSpPr txBox="1"/>
          <p:nvPr/>
        </p:nvSpPr>
        <p:spPr>
          <a:xfrm>
            <a:off x="5086348" y="4197502"/>
            <a:ext cx="6930059" cy="33855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&gt;&gt; </a:t>
            </a:r>
            <a:r>
              <a:rPr lang="en-US" sz="1600" b="0" i="0" dirty="0" err="1">
                <a:effectLst/>
                <a:latin typeface="Monaco" pitchFamily="2" charset="77"/>
              </a:rPr>
              <a:t>pbcopy</a:t>
            </a:r>
            <a:r>
              <a:rPr lang="en-US" sz="1600" b="0" i="0" dirty="0">
                <a:effectLst/>
                <a:latin typeface="Monaco" pitchFamily="2" charset="77"/>
              </a:rPr>
              <a:t> &lt; ~/.</a:t>
            </a:r>
            <a:r>
              <a:rPr lang="en-US" sz="1600" b="0" i="0" dirty="0" err="1">
                <a:effectLst/>
                <a:latin typeface="Monaco" pitchFamily="2" charset="77"/>
              </a:rPr>
              <a:t>ssh</a:t>
            </a:r>
            <a:r>
              <a:rPr lang="en-US" sz="1600" b="0" i="0" dirty="0">
                <a:effectLst/>
                <a:latin typeface="Monaco" pitchFamily="2" charset="77"/>
              </a:rPr>
              <a:t>/</a:t>
            </a:r>
            <a:r>
              <a:rPr lang="en-US" sz="1600" b="0" i="0" dirty="0" err="1">
                <a:effectLst/>
                <a:latin typeface="Monaco" pitchFamily="2" charset="77"/>
              </a:rPr>
              <a:t>id_rsa.pub</a:t>
            </a:r>
            <a:endParaRPr lang="en-US" sz="16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646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555-5A02-B3C3-CE47-4DC73CD2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85313" cy="1400530"/>
          </a:xfrm>
        </p:spPr>
        <p:txBody>
          <a:bodyPr/>
          <a:lstStyle/>
          <a:p>
            <a:r>
              <a:rPr lang="en-US" dirty="0"/>
              <a:t>Linking your laptop to </a:t>
            </a:r>
            <a:r>
              <a:rPr lang="en-US" dirty="0" err="1"/>
              <a:t>github</a:t>
            </a:r>
            <a:r>
              <a:rPr lang="en-US" dirty="0"/>
              <a:t> (UNIX):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B06A56F-D74E-176A-0072-5C18A2932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06" b="24990"/>
          <a:stretch/>
        </p:blipFill>
        <p:spPr>
          <a:xfrm>
            <a:off x="792480" y="1844039"/>
            <a:ext cx="1523999" cy="29748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A79F0-EF4B-9C9B-1F58-928A8CD845B8}"/>
              </a:ext>
            </a:extLst>
          </p:cNvPr>
          <p:cNvSpPr txBox="1"/>
          <p:nvPr/>
        </p:nvSpPr>
        <p:spPr>
          <a:xfrm>
            <a:off x="938783" y="1386380"/>
            <a:ext cx="1377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“Settings” </a:t>
            </a: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66D3F5-99CF-A34A-2125-D91A9F6861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31" b="23927"/>
          <a:stretch/>
        </p:blipFill>
        <p:spPr>
          <a:xfrm>
            <a:off x="2834640" y="1856231"/>
            <a:ext cx="2298192" cy="4322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94CE9-9BA2-316E-01C9-9FF042806AC2}"/>
              </a:ext>
            </a:extLst>
          </p:cNvPr>
          <p:cNvSpPr txBox="1"/>
          <p:nvPr/>
        </p:nvSpPr>
        <p:spPr>
          <a:xfrm>
            <a:off x="2773679" y="1398572"/>
            <a:ext cx="259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“SSH and GPG keys” </a:t>
            </a:r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21FCFA-BA40-B9B7-4129-0BE80A15E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47" y="1767904"/>
            <a:ext cx="4828057" cy="2059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C1A990-6AD9-3D47-BA7E-B9E4EF95F225}"/>
              </a:ext>
            </a:extLst>
          </p:cNvPr>
          <p:cNvSpPr txBox="1"/>
          <p:nvPr/>
        </p:nvSpPr>
        <p:spPr>
          <a:xfrm>
            <a:off x="7046975" y="1398572"/>
            <a:ext cx="259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“New SSH key” </a:t>
            </a:r>
          </a:p>
        </p:txBody>
      </p:sp>
      <p:pic>
        <p:nvPicPr>
          <p:cNvPr id="18" name="Picture 1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EB6DE37-E83D-0154-7CEC-F24A644C3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83" y="3913146"/>
            <a:ext cx="3970931" cy="28158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467612-1C23-8FF7-B790-B3D350F176C6}"/>
              </a:ext>
            </a:extLst>
          </p:cNvPr>
          <p:cNvSpPr txBox="1"/>
          <p:nvPr/>
        </p:nvSpPr>
        <p:spPr>
          <a:xfrm>
            <a:off x="5364479" y="4197134"/>
            <a:ext cx="259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Title = name your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BBCB2-6D0C-C5E8-ECA0-D3670DA53134}"/>
              </a:ext>
            </a:extLst>
          </p:cNvPr>
          <p:cNvSpPr txBox="1"/>
          <p:nvPr/>
        </p:nvSpPr>
        <p:spPr>
          <a:xfrm>
            <a:off x="5364480" y="5142988"/>
            <a:ext cx="2590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= paste your public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EBC14-0D9B-F363-F0D5-94CC345D82D2}"/>
              </a:ext>
            </a:extLst>
          </p:cNvPr>
          <p:cNvSpPr txBox="1"/>
          <p:nvPr/>
        </p:nvSpPr>
        <p:spPr>
          <a:xfrm>
            <a:off x="5365658" y="4688312"/>
            <a:ext cx="2775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 =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8006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867B629-6378-8F59-E5A9-9ED2C87C4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21" y="2114936"/>
            <a:ext cx="5430027" cy="3539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316B9-3847-BD0F-FA04-C62B4F6F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a repository to your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CF05-C2CA-BD3C-F607-E4C35BED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2" y="1689954"/>
            <a:ext cx="5760784" cy="4954686"/>
          </a:xfrm>
        </p:spPr>
        <p:txBody>
          <a:bodyPr/>
          <a:lstStyle/>
          <a:p>
            <a:r>
              <a:rPr lang="en-US" dirty="0"/>
              <a:t>At the command line, navigate to the folder you’d like to house your repository:</a:t>
            </a:r>
          </a:p>
          <a:p>
            <a:r>
              <a:rPr lang="en-US" dirty="0"/>
              <a:t>To clone a repository you need the unique </a:t>
            </a:r>
            <a:r>
              <a:rPr lang="en-US" dirty="0" err="1"/>
              <a:t>ssh</a:t>
            </a:r>
            <a:r>
              <a:rPr lang="en-US" dirty="0"/>
              <a:t>-link. Navigate to the repository and click the green “Code” button; select SSH from the dropdown and copy the </a:t>
            </a:r>
            <a:r>
              <a:rPr lang="en-US" dirty="0" err="1"/>
              <a:t>url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Paste the </a:t>
            </a:r>
            <a:r>
              <a:rPr lang="en-US" dirty="0" err="1"/>
              <a:t>url</a:t>
            </a:r>
            <a:r>
              <a:rPr lang="en-US" dirty="0"/>
              <a:t> as input to the “git clone” command: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F642A-6955-5E31-EF6E-699DDE0529D9}"/>
              </a:ext>
            </a:extLst>
          </p:cNvPr>
          <p:cNvSpPr txBox="1"/>
          <p:nvPr/>
        </p:nvSpPr>
        <p:spPr>
          <a:xfrm>
            <a:off x="6634021" y="1645538"/>
            <a:ext cx="5273104" cy="33855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&gt;&gt; cd /path/to/repo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B29A9-947D-E617-1E6F-1EB678BE7747}"/>
              </a:ext>
            </a:extLst>
          </p:cNvPr>
          <p:cNvSpPr txBox="1"/>
          <p:nvPr/>
        </p:nvSpPr>
        <p:spPr>
          <a:xfrm>
            <a:off x="6634021" y="6066728"/>
            <a:ext cx="5273104" cy="33855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&gt;&gt; git clone </a:t>
            </a:r>
            <a:r>
              <a:rPr lang="en-US" sz="1600" dirty="0" err="1">
                <a:latin typeface="Monaco" pitchFamily="2" charset="77"/>
              </a:rPr>
              <a:t>github.com:CMS-Physical-Oce</a:t>
            </a:r>
            <a:r>
              <a:rPr lang="en-US" sz="1600" dirty="0">
                <a:latin typeface="Monaco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431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CEE7-78C5-067D-0C03-FF58689C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92705" cy="1400530"/>
          </a:xfrm>
        </p:spPr>
        <p:txBody>
          <a:bodyPr/>
          <a:lstStyle/>
          <a:p>
            <a:r>
              <a:rPr lang="en-US" dirty="0"/>
              <a:t>You can now edit/commit/push</a:t>
            </a:r>
          </a:p>
        </p:txBody>
      </p:sp>
    </p:spTree>
    <p:extLst>
      <p:ext uri="{BB962C8B-B14F-4D97-AF65-F5344CB8AC3E}">
        <p14:creationId xmlns:p14="http://schemas.microsoft.com/office/powerpoint/2010/main" val="299734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2EE0-2725-EE0D-FB37-314A58D8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14F2-10D0-E782-7099-5BC5DE45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Creating an account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Setting up a repository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Basic use </a:t>
            </a:r>
          </a:p>
        </p:txBody>
      </p:sp>
    </p:spTree>
    <p:extLst>
      <p:ext uri="{BB962C8B-B14F-4D97-AF65-F5344CB8AC3E}">
        <p14:creationId xmlns:p14="http://schemas.microsoft.com/office/powerpoint/2010/main" val="408237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50CC-D6AB-10F8-3513-3EEF3EB7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08A9-7609-2171-B1B6-59605350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Collaboration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Code sharing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Tracking changes to a codebase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Resume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1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069A-E8CD-F5C1-0181-3A15076D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CA141-A60D-7D41-BF87-1715DA77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16" y="1582402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Projects are saved in repositories.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Storage is limited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Repositories : 5 GB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Individual files : 100 MB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Repositories often include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Code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Documentation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 Small data sets or sample data if applicable</a:t>
            </a:r>
          </a:p>
        </p:txBody>
      </p:sp>
    </p:spTree>
    <p:extLst>
      <p:ext uri="{BB962C8B-B14F-4D97-AF65-F5344CB8AC3E}">
        <p14:creationId xmlns:p14="http://schemas.microsoft.com/office/powerpoint/2010/main" val="297053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2869-B7CF-2D5D-6383-D6FD6800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12F3-64EC-F03A-7995-04BBA0AF7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70" y="2194072"/>
            <a:ext cx="10479339" cy="4760737"/>
          </a:xfrm>
        </p:spPr>
        <p:txBody>
          <a:bodyPr/>
          <a:lstStyle/>
          <a:p>
            <a:r>
              <a:rPr lang="en-US" sz="2400" dirty="0"/>
              <a:t>Your work should be contained in a repository on the lab GitHub.</a:t>
            </a:r>
          </a:p>
          <a:p>
            <a:endParaRPr lang="en-US" dirty="0"/>
          </a:p>
          <a:p>
            <a:r>
              <a:rPr lang="en-US" sz="2400" dirty="0"/>
              <a:t>Files should be uploaded and edited using a personal account. </a:t>
            </a:r>
          </a:p>
          <a:p>
            <a:endParaRPr lang="en-US" sz="2400" dirty="0"/>
          </a:p>
          <a:p>
            <a:r>
              <a:rPr lang="en-US" sz="2400" dirty="0"/>
              <a:t>Records of who made what changes are saved in each repository.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64C1-96C8-0E2A-C051-FF6D042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6E6E-403D-D6FC-48C3-1884CD74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11" y="2727622"/>
            <a:ext cx="8946541" cy="2829800"/>
          </a:xfrm>
        </p:spPr>
        <p:txBody>
          <a:bodyPr>
            <a:normAutofit/>
          </a:bodyPr>
          <a:lstStyle/>
          <a:p>
            <a:r>
              <a:rPr lang="en-US" sz="2400" dirty="0"/>
              <a:t>Go to: </a:t>
            </a:r>
            <a:r>
              <a:rPr lang="en-US" sz="2400" dirty="0">
                <a:hlinkClick r:id="rId2"/>
              </a:rPr>
              <a:t>https://github.com/join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Enter your email and create a username/password</a:t>
            </a:r>
          </a:p>
        </p:txBody>
      </p:sp>
    </p:spTree>
    <p:extLst>
      <p:ext uri="{BB962C8B-B14F-4D97-AF65-F5344CB8AC3E}">
        <p14:creationId xmlns:p14="http://schemas.microsoft.com/office/powerpoint/2010/main" val="253125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2A84-476E-7509-51DE-EEA670B8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E2AA-1823-EB0A-166D-C0955E5B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92" y="1428905"/>
            <a:ext cx="6283007" cy="512778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Click “new” in the top left corner.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Fill out the required info.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2000" dirty="0"/>
              <a:t>Repository names can be changed.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2000" dirty="0"/>
              <a:t>Make sure to include a README file.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sz="2000" dirty="0"/>
              <a:t>MIT license allows anyone to download and use your code.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ABEB1-FC69-3ACB-A33E-9857DD7F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85" y="67782"/>
            <a:ext cx="2862268" cy="30473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02CF2A-C005-2678-4627-4791BEF29418}"/>
              </a:ext>
            </a:extLst>
          </p:cNvPr>
          <p:cNvSpPr/>
          <p:nvPr/>
        </p:nvSpPr>
        <p:spPr>
          <a:xfrm rot="1400587">
            <a:off x="7504339" y="200623"/>
            <a:ext cx="108307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9E5932A6-3819-2C72-60EA-0F732AD3A875}"/>
              </a:ext>
            </a:extLst>
          </p:cNvPr>
          <p:cNvSpPr/>
          <p:nvPr/>
        </p:nvSpPr>
        <p:spPr>
          <a:xfrm>
            <a:off x="6492740" y="2728735"/>
            <a:ext cx="538480" cy="140053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BC1352-0735-43A5-77E1-8999C4B5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478" y="3350555"/>
            <a:ext cx="3437368" cy="336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C314-9C98-E1A9-CCAC-96DD32DF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Inviting 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C41C-D853-7FAE-E279-B30C0B46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92" y="1687370"/>
            <a:ext cx="9701359" cy="488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Once your repository is set up you need to give your personal account permission to make changes.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While signed into the lab GitHub go to your new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Go to settings &gt; collaborators.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yourself and anyone else </a:t>
            </a:r>
          </a:p>
          <a:p>
            <a:pPr marL="0" indent="0">
              <a:buNone/>
            </a:pPr>
            <a:r>
              <a:rPr lang="en-US" sz="2400" dirty="0"/>
              <a:t>     who needs access.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A7816-B66F-0B7F-E1CE-47174D13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5999" cy="305899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9FE2E5-4E9E-BA7C-A8D4-9BD20C41E3E7}"/>
              </a:ext>
            </a:extLst>
          </p:cNvPr>
          <p:cNvSpPr/>
          <p:nvPr/>
        </p:nvSpPr>
        <p:spPr>
          <a:xfrm rot="8540214">
            <a:off x="9891494" y="3266745"/>
            <a:ext cx="108307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9C2C8D-1B90-64B2-033C-F86F927740B5}"/>
              </a:ext>
            </a:extLst>
          </p:cNvPr>
          <p:cNvSpPr/>
          <p:nvPr/>
        </p:nvSpPr>
        <p:spPr>
          <a:xfrm rot="20095618">
            <a:off x="5863581" y="4508650"/>
            <a:ext cx="758672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938B72-3DDE-9D8F-7F76-E894A50C7D58}"/>
              </a:ext>
            </a:extLst>
          </p:cNvPr>
          <p:cNvSpPr/>
          <p:nvPr/>
        </p:nvSpPr>
        <p:spPr>
          <a:xfrm rot="10025149">
            <a:off x="10286852" y="5938416"/>
            <a:ext cx="108307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495AB-EF76-ACAE-A86F-6FC1F43CE44F}"/>
              </a:ext>
            </a:extLst>
          </p:cNvPr>
          <p:cNvSpPr txBox="1"/>
          <p:nvPr/>
        </p:nvSpPr>
        <p:spPr>
          <a:xfrm>
            <a:off x="10546080" y="2492117"/>
            <a:ext cx="85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394FF-1EF2-BA12-304D-0DA4D56BEAFE}"/>
              </a:ext>
            </a:extLst>
          </p:cNvPr>
          <p:cNvSpPr txBox="1"/>
          <p:nvPr/>
        </p:nvSpPr>
        <p:spPr>
          <a:xfrm>
            <a:off x="11339190" y="5560604"/>
            <a:ext cx="85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6CC7F-9266-CECF-F57C-5C25B5CBB245}"/>
              </a:ext>
            </a:extLst>
          </p:cNvPr>
          <p:cNvSpPr txBox="1"/>
          <p:nvPr/>
        </p:nvSpPr>
        <p:spPr>
          <a:xfrm>
            <a:off x="5669595" y="5032810"/>
            <a:ext cx="85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78186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6D9B-D5C2-CD80-C4D9-BE2BFACF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0733-040A-4696-AC77-8A013AE4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1" y="1473980"/>
            <a:ext cx="5179313" cy="41954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Sign into your personal account and accept the invitation via the email link or by viewing your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Go to the lab account and select your repository.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Go to Add file then follow prompts.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57538-4890-9E30-EAC8-A8F26B38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253935"/>
            <a:ext cx="6624320" cy="2032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67654-5ABA-C34A-A539-2ED81D29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554" y="3509584"/>
            <a:ext cx="4096006" cy="289569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B8FADD-E41C-D646-1F8E-C41FFBFC1115}"/>
              </a:ext>
            </a:extLst>
          </p:cNvPr>
          <p:cNvSpPr/>
          <p:nvPr/>
        </p:nvSpPr>
        <p:spPr>
          <a:xfrm rot="8107042">
            <a:off x="10885938" y="1448050"/>
            <a:ext cx="1083076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1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53E987457F04C88FC9053EB4C875A" ma:contentTypeVersion="8" ma:contentTypeDescription="Create a new document." ma:contentTypeScope="" ma:versionID="501e6758fd11fe1a322dbe88ac33ec2d">
  <xsd:schema xmlns:xsd="http://www.w3.org/2001/XMLSchema" xmlns:xs="http://www.w3.org/2001/XMLSchema" xmlns:p="http://schemas.microsoft.com/office/2006/metadata/properties" xmlns:ns3="9c3f8680-c3fc-4dc9-b024-d4db082a58e5" xmlns:ns4="655f7fd8-f137-490e-84a1-06f2e8413e36" targetNamespace="http://schemas.microsoft.com/office/2006/metadata/properties" ma:root="true" ma:fieldsID="b640a94aa1ada4d25897dfb29fceb0e2" ns3:_="" ns4:_="">
    <xsd:import namespace="9c3f8680-c3fc-4dc9-b024-d4db082a58e5"/>
    <xsd:import namespace="655f7fd8-f137-490e-84a1-06f2e8413e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f8680-c3fc-4dc9-b024-d4db082a5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f7fd8-f137-490e-84a1-06f2e8413e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3f8680-c3fc-4dc9-b024-d4db082a58e5" xsi:nil="true"/>
  </documentManagement>
</p:properties>
</file>

<file path=customXml/itemProps1.xml><?xml version="1.0" encoding="utf-8"?>
<ds:datastoreItem xmlns:ds="http://schemas.openxmlformats.org/officeDocument/2006/customXml" ds:itemID="{A540DA43-E024-4CB4-96A7-63EC0521B6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565CD3-CA42-4090-9E86-EA2E51974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f8680-c3fc-4dc9-b024-d4db082a58e5"/>
    <ds:schemaRef ds:uri="655f7fd8-f137-490e-84a1-06f2e8413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D33426-F8D6-4F3D-B313-53249B94079E}">
  <ds:schemaRefs>
    <ds:schemaRef ds:uri="http://schemas.openxmlformats.org/package/2006/metadata/core-properties"/>
    <ds:schemaRef ds:uri="http://schemas.microsoft.com/office/2006/documentManagement/types"/>
    <ds:schemaRef ds:uri="9c3f8680-c3fc-4dc9-b024-d4db082a58e5"/>
    <ds:schemaRef ds:uri="http://schemas.microsoft.com/office/2006/metadata/properties"/>
    <ds:schemaRef ds:uri="http://purl.org/dc/terms/"/>
    <ds:schemaRef ds:uri="http://www.w3.org/XML/1998/namespace"/>
    <ds:schemaRef ds:uri="655f7fd8-f137-490e-84a1-06f2e8413e36"/>
    <ds:schemaRef ds:uri="http://schemas.microsoft.com/office/infopath/2007/PartnerControls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633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Monaco</vt:lpstr>
      <vt:lpstr>Wingdings 3</vt:lpstr>
      <vt:lpstr>Ion</vt:lpstr>
      <vt:lpstr>Intro to GitHub</vt:lpstr>
      <vt:lpstr>Outline</vt:lpstr>
      <vt:lpstr>What is GitHub used for?</vt:lpstr>
      <vt:lpstr>The basics</vt:lpstr>
      <vt:lpstr>Using repositories</vt:lpstr>
      <vt:lpstr>Creating an account</vt:lpstr>
      <vt:lpstr>Creating a repository</vt:lpstr>
      <vt:lpstr>Inviting collaborators</vt:lpstr>
      <vt:lpstr>Uploading files</vt:lpstr>
      <vt:lpstr>Editing files</vt:lpstr>
      <vt:lpstr>Tracking progress</vt:lpstr>
      <vt:lpstr>Other features</vt:lpstr>
      <vt:lpstr>Linking your laptop to github (UNIX):</vt:lpstr>
      <vt:lpstr>Linking your laptop to github (UNIX):</vt:lpstr>
      <vt:lpstr>Clone a repository to your laptop</vt:lpstr>
      <vt:lpstr>You can now edit/commit/push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GitHub</dc:title>
  <dc:creator>Hesford, Timothy William</dc:creator>
  <cp:lastModifiedBy>Grimes, Derek J</cp:lastModifiedBy>
  <cp:revision>23</cp:revision>
  <dcterms:created xsi:type="dcterms:W3CDTF">2023-05-18T16:19:00Z</dcterms:created>
  <dcterms:modified xsi:type="dcterms:W3CDTF">2023-06-05T20:49:48Z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0x01010067853E987457F04C88FC9053EB4C875A</vt:lpwstr>
  </property>
</Properties>
</file>