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9" r:id="rId42"/>
    <p:sldId id="300" r:id="rId43"/>
    <p:sldId id="301" r:id="rId44"/>
    <p:sldId id="302" r:id="rId45"/>
    <p:sldId id="303" r:id="rId46"/>
    <p:sldId id="304" r:id="rId47"/>
    <p:sldId id="305" r:id="rId48"/>
    <p:sldId id="296" r:id="rId49"/>
    <p:sldId id="297" r:id="rId50"/>
    <p:sldId id="298" r:id="rId51"/>
    <p:sldId id="30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6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86A7EE53-223F-4A62-88C1-D4DD5EC8193D}" type="datetimeFigureOut">
              <a:rPr lang="en-US" smtClean="0"/>
              <a:t>12/15/2017</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FFF39883-2108-4258-8340-4475EAFB6D6C}" type="slidenum">
              <a:rPr lang="en-US" smtClean="0"/>
              <a:t>‹#›</a:t>
            </a:fld>
            <a:endParaRPr lang="en-US"/>
          </a:p>
        </p:txBody>
      </p:sp>
    </p:spTree>
    <p:extLst>
      <p:ext uri="{BB962C8B-B14F-4D97-AF65-F5344CB8AC3E}">
        <p14:creationId xmlns:p14="http://schemas.microsoft.com/office/powerpoint/2010/main" val="340165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A7EE53-223F-4A62-88C1-D4DD5EC8193D}" type="datetimeFigureOut">
              <a:rPr lang="en-US" smtClean="0"/>
              <a:t>12/15/2017</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FF39883-2108-4258-8340-4475EAFB6D6C}" type="slidenum">
              <a:rPr lang="en-US" smtClean="0"/>
              <a:t>‹#›</a:t>
            </a:fld>
            <a:endParaRPr lang="en-US"/>
          </a:p>
        </p:txBody>
      </p:sp>
    </p:spTree>
    <p:extLst>
      <p:ext uri="{BB962C8B-B14F-4D97-AF65-F5344CB8AC3E}">
        <p14:creationId xmlns:p14="http://schemas.microsoft.com/office/powerpoint/2010/main" val="949673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A7EE53-223F-4A62-88C1-D4DD5EC8193D}" type="datetimeFigureOut">
              <a:rPr lang="en-US" smtClean="0"/>
              <a:t>12/15/2017</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FF39883-2108-4258-8340-4475EAFB6D6C}" type="slidenum">
              <a:rPr lang="en-US" smtClean="0"/>
              <a:t>‹#›</a:t>
            </a:fld>
            <a:endParaRPr lang="en-US"/>
          </a:p>
        </p:txBody>
      </p:sp>
    </p:spTree>
    <p:extLst>
      <p:ext uri="{BB962C8B-B14F-4D97-AF65-F5344CB8AC3E}">
        <p14:creationId xmlns:p14="http://schemas.microsoft.com/office/powerpoint/2010/main" val="2478633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A7EE53-223F-4A62-88C1-D4DD5EC8193D}" type="datetimeFigureOut">
              <a:rPr lang="en-US" smtClean="0"/>
              <a:t>12/15/2017</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FF39883-2108-4258-8340-4475EAFB6D6C}" type="slidenum">
              <a:rPr lang="en-US" smtClean="0"/>
              <a:t>‹#›</a:t>
            </a:fld>
            <a:endParaRPr lang="en-US"/>
          </a:p>
        </p:txBody>
      </p:sp>
    </p:spTree>
    <p:extLst>
      <p:ext uri="{BB962C8B-B14F-4D97-AF65-F5344CB8AC3E}">
        <p14:creationId xmlns:p14="http://schemas.microsoft.com/office/powerpoint/2010/main" val="1651238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A7EE53-223F-4A62-88C1-D4DD5EC8193D}" type="datetimeFigureOut">
              <a:rPr lang="en-US" smtClean="0"/>
              <a:t>12/15/2017</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FF39883-2108-4258-8340-4475EAFB6D6C}" type="slidenum">
              <a:rPr lang="en-US" smtClean="0"/>
              <a:t>‹#›</a:t>
            </a:fld>
            <a:endParaRPr lang="en-US"/>
          </a:p>
        </p:txBody>
      </p:sp>
    </p:spTree>
    <p:extLst>
      <p:ext uri="{BB962C8B-B14F-4D97-AF65-F5344CB8AC3E}">
        <p14:creationId xmlns:p14="http://schemas.microsoft.com/office/powerpoint/2010/main" val="2082735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6A7EE53-223F-4A62-88C1-D4DD5EC8193D}" type="datetimeFigureOut">
              <a:rPr lang="en-US" smtClean="0"/>
              <a:t>12/15/2017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F39883-2108-4258-8340-4475EAFB6D6C}" type="slidenum">
              <a:rPr lang="en-US" smtClean="0"/>
              <a:t>‹#›</a:t>
            </a:fld>
            <a:endParaRPr lang="en-US"/>
          </a:p>
        </p:txBody>
      </p:sp>
    </p:spTree>
    <p:extLst>
      <p:ext uri="{BB962C8B-B14F-4D97-AF65-F5344CB8AC3E}">
        <p14:creationId xmlns:p14="http://schemas.microsoft.com/office/powerpoint/2010/main" val="733978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6A7EE53-223F-4A62-88C1-D4DD5EC8193D}" type="datetimeFigureOut">
              <a:rPr lang="en-US" smtClean="0"/>
              <a:t>12/15/2017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F39883-2108-4258-8340-4475EAFB6D6C}" type="slidenum">
              <a:rPr lang="en-US" smtClean="0"/>
              <a:t>‹#›</a:t>
            </a:fld>
            <a:endParaRPr lang="en-US"/>
          </a:p>
        </p:txBody>
      </p:sp>
    </p:spTree>
    <p:extLst>
      <p:ext uri="{BB962C8B-B14F-4D97-AF65-F5344CB8AC3E}">
        <p14:creationId xmlns:p14="http://schemas.microsoft.com/office/powerpoint/2010/main" val="13440015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A7EE53-223F-4A62-88C1-D4DD5EC8193D}" type="datetimeFigureOut">
              <a:rPr lang="en-US" smtClean="0"/>
              <a:t>12/15/2017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39883-2108-4258-8340-4475EAFB6D6C}" type="slidenum">
              <a:rPr lang="en-US" smtClean="0"/>
              <a:t>‹#›</a:t>
            </a:fld>
            <a:endParaRPr lang="en-US"/>
          </a:p>
        </p:txBody>
      </p:sp>
    </p:spTree>
    <p:extLst>
      <p:ext uri="{BB962C8B-B14F-4D97-AF65-F5344CB8AC3E}">
        <p14:creationId xmlns:p14="http://schemas.microsoft.com/office/powerpoint/2010/main" val="20073415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A7EE53-223F-4A62-88C1-D4DD5EC8193D}" type="datetimeFigureOut">
              <a:rPr lang="en-US" smtClean="0"/>
              <a:t>12/15/2017</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FF39883-2108-4258-8340-4475EAFB6D6C}" type="slidenum">
              <a:rPr lang="en-US" smtClean="0"/>
              <a:t>‹#›</a:t>
            </a:fld>
            <a:endParaRPr lang="en-US"/>
          </a:p>
        </p:txBody>
      </p:sp>
    </p:spTree>
    <p:extLst>
      <p:ext uri="{BB962C8B-B14F-4D97-AF65-F5344CB8AC3E}">
        <p14:creationId xmlns:p14="http://schemas.microsoft.com/office/powerpoint/2010/main" val="1260464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A7EE53-223F-4A62-88C1-D4DD5EC8193D}" type="datetimeFigureOut">
              <a:rPr lang="en-US" smtClean="0"/>
              <a:t>12/15/2017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39883-2108-4258-8340-4475EAFB6D6C}" type="slidenum">
              <a:rPr lang="en-US" smtClean="0"/>
              <a:t>‹#›</a:t>
            </a:fld>
            <a:endParaRPr lang="en-US"/>
          </a:p>
        </p:txBody>
      </p:sp>
    </p:spTree>
    <p:extLst>
      <p:ext uri="{BB962C8B-B14F-4D97-AF65-F5344CB8AC3E}">
        <p14:creationId xmlns:p14="http://schemas.microsoft.com/office/powerpoint/2010/main" val="238472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A7EE53-223F-4A62-88C1-D4DD5EC8193D}" type="datetimeFigureOut">
              <a:rPr lang="en-US" smtClean="0"/>
              <a:t>12/15/2017</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FF39883-2108-4258-8340-4475EAFB6D6C}" type="slidenum">
              <a:rPr lang="en-US" smtClean="0"/>
              <a:t>‹#›</a:t>
            </a:fld>
            <a:endParaRPr lang="en-US"/>
          </a:p>
        </p:txBody>
      </p:sp>
    </p:spTree>
    <p:extLst>
      <p:ext uri="{BB962C8B-B14F-4D97-AF65-F5344CB8AC3E}">
        <p14:creationId xmlns:p14="http://schemas.microsoft.com/office/powerpoint/2010/main" val="3273595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6A7EE53-223F-4A62-88C1-D4DD5EC8193D}" type="datetimeFigureOut">
              <a:rPr lang="en-US" smtClean="0"/>
              <a:t>12/15/2017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F39883-2108-4258-8340-4475EAFB6D6C}" type="slidenum">
              <a:rPr lang="en-US" smtClean="0"/>
              <a:t>‹#›</a:t>
            </a:fld>
            <a:endParaRPr lang="en-US"/>
          </a:p>
        </p:txBody>
      </p:sp>
    </p:spTree>
    <p:extLst>
      <p:ext uri="{BB962C8B-B14F-4D97-AF65-F5344CB8AC3E}">
        <p14:creationId xmlns:p14="http://schemas.microsoft.com/office/powerpoint/2010/main" val="2743621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6A7EE53-223F-4A62-88C1-D4DD5EC8193D}" type="datetimeFigureOut">
              <a:rPr lang="en-US" smtClean="0"/>
              <a:t>12/15/2017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F39883-2108-4258-8340-4475EAFB6D6C}" type="slidenum">
              <a:rPr lang="en-US" smtClean="0"/>
              <a:t>‹#›</a:t>
            </a:fld>
            <a:endParaRPr lang="en-US"/>
          </a:p>
        </p:txBody>
      </p:sp>
    </p:spTree>
    <p:extLst>
      <p:ext uri="{BB962C8B-B14F-4D97-AF65-F5344CB8AC3E}">
        <p14:creationId xmlns:p14="http://schemas.microsoft.com/office/powerpoint/2010/main" val="4623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6A7EE53-223F-4A62-88C1-D4DD5EC8193D}" type="datetimeFigureOut">
              <a:rPr lang="en-US" smtClean="0"/>
              <a:t>12/15/2017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F39883-2108-4258-8340-4475EAFB6D6C}" type="slidenum">
              <a:rPr lang="en-US" smtClean="0"/>
              <a:t>‹#›</a:t>
            </a:fld>
            <a:endParaRPr lang="en-US"/>
          </a:p>
        </p:txBody>
      </p:sp>
    </p:spTree>
    <p:extLst>
      <p:ext uri="{BB962C8B-B14F-4D97-AF65-F5344CB8AC3E}">
        <p14:creationId xmlns:p14="http://schemas.microsoft.com/office/powerpoint/2010/main" val="759580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A7EE53-223F-4A62-88C1-D4DD5EC8193D}" type="datetimeFigureOut">
              <a:rPr lang="en-US" smtClean="0"/>
              <a:t>12/15/2017</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FF39883-2108-4258-8340-4475EAFB6D6C}" type="slidenum">
              <a:rPr lang="en-US" smtClean="0"/>
              <a:t>‹#›</a:t>
            </a:fld>
            <a:endParaRPr lang="en-US"/>
          </a:p>
        </p:txBody>
      </p:sp>
    </p:spTree>
    <p:extLst>
      <p:ext uri="{BB962C8B-B14F-4D97-AF65-F5344CB8AC3E}">
        <p14:creationId xmlns:p14="http://schemas.microsoft.com/office/powerpoint/2010/main" val="2972901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A7EE53-223F-4A62-88C1-D4DD5EC8193D}" type="datetimeFigureOut">
              <a:rPr lang="en-US" smtClean="0"/>
              <a:t>12/15/2017</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FF39883-2108-4258-8340-4475EAFB6D6C}" type="slidenum">
              <a:rPr lang="en-US" smtClean="0"/>
              <a:t>‹#›</a:t>
            </a:fld>
            <a:endParaRPr lang="en-US"/>
          </a:p>
        </p:txBody>
      </p:sp>
    </p:spTree>
    <p:extLst>
      <p:ext uri="{BB962C8B-B14F-4D97-AF65-F5344CB8AC3E}">
        <p14:creationId xmlns:p14="http://schemas.microsoft.com/office/powerpoint/2010/main" val="2527723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A7EE53-223F-4A62-88C1-D4DD5EC8193D}" type="datetimeFigureOut">
              <a:rPr lang="en-US" smtClean="0"/>
              <a:t>12/15/2017</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FF39883-2108-4258-8340-4475EAFB6D6C}" type="slidenum">
              <a:rPr lang="en-US" smtClean="0"/>
              <a:t>‹#›</a:t>
            </a:fld>
            <a:endParaRPr lang="en-US"/>
          </a:p>
        </p:txBody>
      </p:sp>
    </p:spTree>
    <p:extLst>
      <p:ext uri="{BB962C8B-B14F-4D97-AF65-F5344CB8AC3E}">
        <p14:creationId xmlns:p14="http://schemas.microsoft.com/office/powerpoint/2010/main" val="2926147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86A7EE53-223F-4A62-88C1-D4DD5EC8193D}" type="datetimeFigureOut">
              <a:rPr lang="en-US" smtClean="0"/>
              <a:t>12/15/2017</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FFF39883-2108-4258-8340-4475EAFB6D6C}" type="slidenum">
              <a:rPr lang="en-US" smtClean="0"/>
              <a:t>‹#›</a:t>
            </a:fld>
            <a:endParaRPr lang="en-US"/>
          </a:p>
        </p:txBody>
      </p:sp>
    </p:spTree>
    <p:extLst>
      <p:ext uri="{BB962C8B-B14F-4D97-AF65-F5344CB8AC3E}">
        <p14:creationId xmlns:p14="http://schemas.microsoft.com/office/powerpoint/2010/main" val="289412763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816100"/>
            <a:ext cx="8825658" cy="2961281"/>
          </a:xfrm>
        </p:spPr>
        <p:txBody>
          <a:bodyPr/>
          <a:lstStyle/>
          <a:p>
            <a:r>
              <a:rPr lang="en-US" dirty="0" smtClean="0"/>
              <a:t>Charity Hub</a:t>
            </a:r>
            <a:endParaRPr lang="en-US" dirty="0"/>
          </a:p>
        </p:txBody>
      </p:sp>
      <p:sp>
        <p:nvSpPr>
          <p:cNvPr id="3" name="Subtitle 2"/>
          <p:cNvSpPr>
            <a:spLocks noGrp="1"/>
          </p:cNvSpPr>
          <p:nvPr>
            <p:ph type="subTitle" idx="1"/>
          </p:nvPr>
        </p:nvSpPr>
        <p:spPr/>
        <p:txBody>
          <a:bodyPr/>
          <a:lstStyle/>
          <a:p>
            <a:r>
              <a:rPr lang="en-US" dirty="0" smtClean="0"/>
              <a:t>                                           </a:t>
            </a:r>
            <a:r>
              <a:rPr lang="en-US" sz="2800" i="1" dirty="0" smtClean="0"/>
              <a:t>Inspire.Give.Hope</a:t>
            </a:r>
            <a:endParaRPr lang="en-US" i="1" dirty="0"/>
          </a:p>
        </p:txBody>
      </p:sp>
    </p:spTree>
    <p:extLst>
      <p:ext uri="{BB962C8B-B14F-4D97-AF65-F5344CB8AC3E}">
        <p14:creationId xmlns:p14="http://schemas.microsoft.com/office/powerpoint/2010/main" val="33169862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t>
            </a:r>
            <a:r>
              <a:rPr lang="en-US" dirty="0" smtClean="0"/>
              <a:t>Story(contd.)</a:t>
            </a:r>
            <a:endParaRPr lang="en-US" dirty="0"/>
          </a:p>
        </p:txBody>
      </p:sp>
      <p:sp>
        <p:nvSpPr>
          <p:cNvPr id="3" name="Content Placeholder 2"/>
          <p:cNvSpPr>
            <a:spLocks noGrp="1"/>
          </p:cNvSpPr>
          <p:nvPr>
            <p:ph idx="1"/>
          </p:nvPr>
        </p:nvSpPr>
        <p:spPr>
          <a:xfrm>
            <a:off x="381000" y="2603500"/>
            <a:ext cx="11518899" cy="4064000"/>
          </a:xfrm>
        </p:spPr>
        <p:txBody>
          <a:bodyPr>
            <a:normAutofit fontScale="70000" lnSpcReduction="20000"/>
          </a:bodyPr>
          <a:lstStyle/>
          <a:p>
            <a:pPr marL="0" indent="0">
              <a:buNone/>
            </a:pPr>
            <a:r>
              <a:rPr lang="en-US" sz="3600" dirty="0"/>
              <a:t>If the donor wants to VOLUNTEER, he’s then prompted to select his favorite VO. The VO then contacts donor for volunteering.</a:t>
            </a:r>
          </a:p>
          <a:p>
            <a:pPr marL="0" indent="0">
              <a:buNone/>
            </a:pPr>
            <a:r>
              <a:rPr lang="en-US" sz="3600" dirty="0"/>
              <a:t> </a:t>
            </a:r>
          </a:p>
          <a:p>
            <a:pPr marL="0" indent="0">
              <a:buNone/>
            </a:pPr>
            <a:r>
              <a:rPr lang="en-US" sz="3600" dirty="0"/>
              <a:t>The Volunteer Organization(VO) page/class has three functions. They’re</a:t>
            </a:r>
            <a:r>
              <a:rPr lang="en-US" sz="3600" dirty="0" smtClean="0"/>
              <a:t>:</a:t>
            </a:r>
          </a:p>
          <a:p>
            <a:pPr marL="0" indent="0">
              <a:buNone/>
            </a:pPr>
            <a:r>
              <a:rPr lang="en-US" sz="3600" dirty="0"/>
              <a:t> </a:t>
            </a:r>
          </a:p>
          <a:p>
            <a:pPr lvl="0"/>
            <a:r>
              <a:rPr lang="en-US" sz="3600" dirty="0" smtClean="0"/>
              <a:t>Start </a:t>
            </a:r>
            <a:r>
              <a:rPr lang="en-US" sz="3600" dirty="0"/>
              <a:t>Donation Event</a:t>
            </a:r>
          </a:p>
          <a:p>
            <a:pPr lvl="0"/>
            <a:r>
              <a:rPr lang="en-US" sz="3600" dirty="0"/>
              <a:t>See who’s Donating </a:t>
            </a:r>
          </a:p>
          <a:p>
            <a:pPr lvl="0"/>
            <a:r>
              <a:rPr lang="en-US" sz="3600" dirty="0"/>
              <a:t>Current Donations</a:t>
            </a:r>
          </a:p>
          <a:p>
            <a:pPr lvl="0"/>
            <a:r>
              <a:rPr lang="en-US" sz="3600" dirty="0"/>
              <a:t>Recruit Volunteers</a:t>
            </a:r>
          </a:p>
          <a:p>
            <a:endParaRPr lang="en-US" sz="3600" dirty="0"/>
          </a:p>
        </p:txBody>
      </p:sp>
    </p:spTree>
    <p:extLst>
      <p:ext uri="{BB962C8B-B14F-4D97-AF65-F5344CB8AC3E}">
        <p14:creationId xmlns:p14="http://schemas.microsoft.com/office/powerpoint/2010/main" val="32856643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Story(contd.)</a:t>
            </a:r>
            <a:endParaRPr lang="en-US" dirty="0"/>
          </a:p>
        </p:txBody>
      </p:sp>
      <p:sp>
        <p:nvSpPr>
          <p:cNvPr id="3" name="Content Placeholder 2"/>
          <p:cNvSpPr>
            <a:spLocks noGrp="1"/>
          </p:cNvSpPr>
          <p:nvPr>
            <p:ph idx="1"/>
          </p:nvPr>
        </p:nvSpPr>
        <p:spPr>
          <a:xfrm>
            <a:off x="1154954" y="2603500"/>
            <a:ext cx="10567145" cy="3949700"/>
          </a:xfrm>
        </p:spPr>
        <p:txBody>
          <a:bodyPr>
            <a:normAutofit fontScale="92500" lnSpcReduction="10000"/>
          </a:bodyPr>
          <a:lstStyle/>
          <a:p>
            <a:pPr marL="0" indent="0">
              <a:buNone/>
            </a:pPr>
            <a:r>
              <a:rPr lang="en-US" sz="3600" dirty="0"/>
              <a:t>VO can start a Donating Event if they’re ready to take donations for different purposes. The need to GIVE A MOTIVE OF THE DONATIONS, FOR WHOM THEY’RE TAKING IT AND WHERE THEY’RE TAKING IT TO DONATE.</a:t>
            </a:r>
          </a:p>
          <a:p>
            <a:pPr marL="0" indent="0">
              <a:buNone/>
            </a:pPr>
            <a:r>
              <a:rPr lang="en-US" sz="3600" dirty="0" smtClean="0"/>
              <a:t>VO </a:t>
            </a:r>
            <a:r>
              <a:rPr lang="en-US" sz="3600" dirty="0"/>
              <a:t>can see a general view of donors who’re donating, and what they’re donating by pressing the See Who’s Donating button.</a:t>
            </a:r>
          </a:p>
          <a:p>
            <a:endParaRPr lang="en-US" sz="3600" dirty="0"/>
          </a:p>
        </p:txBody>
      </p:sp>
    </p:spTree>
    <p:extLst>
      <p:ext uri="{BB962C8B-B14F-4D97-AF65-F5344CB8AC3E}">
        <p14:creationId xmlns:p14="http://schemas.microsoft.com/office/powerpoint/2010/main" val="16747170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Story(contd.)</a:t>
            </a:r>
            <a:endParaRPr lang="en-US" dirty="0"/>
          </a:p>
        </p:txBody>
      </p:sp>
      <p:sp>
        <p:nvSpPr>
          <p:cNvPr id="3" name="Content Placeholder 2"/>
          <p:cNvSpPr>
            <a:spLocks noGrp="1"/>
          </p:cNvSpPr>
          <p:nvPr>
            <p:ph idx="1"/>
          </p:nvPr>
        </p:nvSpPr>
        <p:spPr>
          <a:xfrm>
            <a:off x="570754" y="2438400"/>
            <a:ext cx="10833845" cy="4051300"/>
          </a:xfrm>
        </p:spPr>
        <p:txBody>
          <a:bodyPr>
            <a:normAutofit fontScale="92500" lnSpcReduction="10000"/>
          </a:bodyPr>
          <a:lstStyle/>
          <a:p>
            <a:pPr marL="0" indent="0">
              <a:buNone/>
            </a:pPr>
            <a:r>
              <a:rPr lang="en-US" sz="3600" dirty="0"/>
              <a:t>Current Donations button helps the VO to see the Donors of their ongoing Donation Events. The VO can contact the donor by pressing the Contact Button in Current Donations page</a:t>
            </a:r>
            <a:r>
              <a:rPr lang="en-US" sz="3600" dirty="0" smtClean="0"/>
              <a:t>.</a:t>
            </a:r>
          </a:p>
          <a:p>
            <a:pPr marL="0" indent="0">
              <a:buNone/>
            </a:pPr>
            <a:endParaRPr lang="en-US" sz="3600" dirty="0"/>
          </a:p>
          <a:p>
            <a:pPr marL="0" indent="0">
              <a:buNone/>
            </a:pPr>
            <a:r>
              <a:rPr lang="en-US" sz="3600" dirty="0" smtClean="0"/>
              <a:t>By </a:t>
            </a:r>
            <a:r>
              <a:rPr lang="en-US" sz="3600" dirty="0"/>
              <a:t>selecting the RECRUIT VOLUNTEER button VO can see those who are interested to work with them, and contacting them eventually.</a:t>
            </a:r>
          </a:p>
          <a:p>
            <a:pPr marL="0" indent="0">
              <a:buNone/>
            </a:pPr>
            <a:endParaRPr lang="en-US" sz="3600" dirty="0"/>
          </a:p>
        </p:txBody>
      </p:sp>
    </p:spTree>
    <p:extLst>
      <p:ext uri="{BB962C8B-B14F-4D97-AF65-F5344CB8AC3E}">
        <p14:creationId xmlns:p14="http://schemas.microsoft.com/office/powerpoint/2010/main" val="24567848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653" y="1883832"/>
            <a:ext cx="10020300" cy="4758268"/>
          </a:xfrm>
        </p:spPr>
      </p:pic>
    </p:spTree>
    <p:extLst>
      <p:ext uri="{BB962C8B-B14F-4D97-AF65-F5344CB8AC3E}">
        <p14:creationId xmlns:p14="http://schemas.microsoft.com/office/powerpoint/2010/main" val="11465406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422900" y="469900"/>
            <a:ext cx="6769100" cy="6388100"/>
          </a:xfrm>
        </p:spPr>
      </p:pic>
    </p:spTree>
    <p:extLst>
      <p:ext uri="{BB962C8B-B14F-4D97-AF65-F5344CB8AC3E}">
        <p14:creationId xmlns:p14="http://schemas.microsoft.com/office/powerpoint/2010/main" val="20905272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900" y="1680632"/>
            <a:ext cx="11239500" cy="5177368"/>
          </a:xfrm>
        </p:spPr>
      </p:pic>
    </p:spTree>
    <p:extLst>
      <p:ext uri="{BB962C8B-B14F-4D97-AF65-F5344CB8AC3E}">
        <p14:creationId xmlns:p14="http://schemas.microsoft.com/office/powerpoint/2010/main" val="38678180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702300" y="0"/>
            <a:ext cx="6489700" cy="6858000"/>
          </a:xfrm>
        </p:spPr>
      </p:pic>
    </p:spTree>
    <p:extLst>
      <p:ext uri="{BB962C8B-B14F-4D97-AF65-F5344CB8AC3E}">
        <p14:creationId xmlns:p14="http://schemas.microsoft.com/office/powerpoint/2010/main" val="36308313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Software Process Model,</a:t>
            </a:r>
            <a:endParaRPr lang="en-US" dirty="0"/>
          </a:p>
        </p:txBody>
      </p:sp>
      <p:sp>
        <p:nvSpPr>
          <p:cNvPr id="3" name="Content Placeholder 2"/>
          <p:cNvSpPr>
            <a:spLocks noGrp="1"/>
          </p:cNvSpPr>
          <p:nvPr>
            <p:ph idx="1"/>
          </p:nvPr>
        </p:nvSpPr>
        <p:spPr>
          <a:xfrm>
            <a:off x="1154955" y="2413000"/>
            <a:ext cx="8761412" cy="4229100"/>
          </a:xfrm>
        </p:spPr>
        <p:txBody>
          <a:bodyPr>
            <a:normAutofit fontScale="77500" lnSpcReduction="20000"/>
          </a:bodyPr>
          <a:lstStyle/>
          <a:p>
            <a:pPr marL="0" indent="0">
              <a:buNone/>
            </a:pPr>
            <a:r>
              <a:rPr lang="en-US" sz="3600" dirty="0"/>
              <a:t>Software process model is a structure set of activities required to develop a complete software. It’s an abstract representation of process. Software development process consists of different phases like Planning, Designing, Implementation, Deployment etc. These processes differ model to model. There are various process models namely Waterfall, Spiral, Agile, RAD etc. Selection of process model solely depends on the characteristics of the software. Here, we’ll be discussing which process model is suitable for developing CharityHub. </a:t>
            </a:r>
          </a:p>
          <a:p>
            <a:pPr marL="0" indent="0">
              <a:buNone/>
            </a:pPr>
            <a:endParaRPr lang="en-US" sz="3600" dirty="0"/>
          </a:p>
        </p:txBody>
      </p:sp>
    </p:spTree>
    <p:extLst>
      <p:ext uri="{BB962C8B-B14F-4D97-AF65-F5344CB8AC3E}">
        <p14:creationId xmlns:p14="http://schemas.microsoft.com/office/powerpoint/2010/main" val="15618776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Process model(contd.)</a:t>
            </a:r>
            <a:endParaRPr lang="en-US" dirty="0"/>
          </a:p>
        </p:txBody>
      </p:sp>
      <p:sp>
        <p:nvSpPr>
          <p:cNvPr id="3" name="Content Placeholder 2"/>
          <p:cNvSpPr>
            <a:spLocks noGrp="1"/>
          </p:cNvSpPr>
          <p:nvPr>
            <p:ph idx="1"/>
          </p:nvPr>
        </p:nvSpPr>
        <p:spPr>
          <a:xfrm>
            <a:off x="1154953" y="2730500"/>
            <a:ext cx="10008345" cy="4445000"/>
          </a:xfrm>
        </p:spPr>
        <p:txBody>
          <a:bodyPr>
            <a:normAutofit fontScale="77500" lnSpcReduction="20000"/>
          </a:bodyPr>
          <a:lstStyle/>
          <a:p>
            <a:pPr marL="0" indent="0">
              <a:buNone/>
            </a:pPr>
            <a:r>
              <a:rPr lang="en-US" sz="3600" dirty="0"/>
              <a:t>As CharityHub will be a mobile application, it may require frequent changes and periodic updates. A process model which allows developers to adjust to frequently changing requirements will be most suitable for this kind of application development. Among all other process models, Agile follows a combination of iterative and incremental approach which allows developers to adapt to the changes rapidly. Agile differs from other process models as it has a more customer-centric viewpoint. Agile process models use customer feedback to refine the software system.</a:t>
            </a:r>
          </a:p>
        </p:txBody>
      </p:sp>
    </p:spTree>
    <p:extLst>
      <p:ext uri="{BB962C8B-B14F-4D97-AF65-F5344CB8AC3E}">
        <p14:creationId xmlns:p14="http://schemas.microsoft.com/office/powerpoint/2010/main" val="14716446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Process Model(contd.)</a:t>
            </a:r>
            <a:endParaRPr lang="en-US" dirty="0"/>
          </a:p>
        </p:txBody>
      </p:sp>
      <p:sp>
        <p:nvSpPr>
          <p:cNvPr id="3" name="Content Placeholder 2"/>
          <p:cNvSpPr>
            <a:spLocks noGrp="1"/>
          </p:cNvSpPr>
          <p:nvPr>
            <p:ph idx="1"/>
          </p:nvPr>
        </p:nvSpPr>
        <p:spPr>
          <a:xfrm>
            <a:off x="1154954" y="2603500"/>
            <a:ext cx="9601945" cy="4152900"/>
          </a:xfrm>
        </p:spPr>
        <p:txBody>
          <a:bodyPr>
            <a:normAutofit fontScale="77500" lnSpcReduction="20000"/>
          </a:bodyPr>
          <a:lstStyle/>
          <a:p>
            <a:pPr marL="0" indent="0">
              <a:buNone/>
            </a:pPr>
            <a:r>
              <a:rPr lang="en-US" sz="3600" dirty="0"/>
              <a:t>Agile is best suitable for mobile application </a:t>
            </a:r>
            <a:r>
              <a:rPr lang="en-US" sz="3600" dirty="0" smtClean="0"/>
              <a:t>as,</a:t>
            </a:r>
          </a:p>
          <a:p>
            <a:pPr marL="0" indent="0">
              <a:buNone/>
            </a:pPr>
            <a:endParaRPr lang="en-US" sz="3600" dirty="0"/>
          </a:p>
          <a:p>
            <a:pPr lvl="0"/>
            <a:r>
              <a:rPr lang="en-US" sz="3600" dirty="0"/>
              <a:t>It follows an iterative and incremental approach where iteration lengths are small to cope up with rapidly changing requirements. </a:t>
            </a:r>
          </a:p>
          <a:p>
            <a:pPr lvl="0"/>
            <a:r>
              <a:rPr lang="en-US" sz="3600" dirty="0"/>
              <a:t>It gives much importance on customer feedback.</a:t>
            </a:r>
          </a:p>
          <a:p>
            <a:pPr lvl="0"/>
            <a:r>
              <a:rPr lang="en-US" sz="3600" dirty="0"/>
              <a:t>It minimizes overall risk.</a:t>
            </a:r>
          </a:p>
          <a:p>
            <a:pPr lvl="0"/>
            <a:r>
              <a:rPr lang="en-US" sz="3600" dirty="0"/>
              <a:t>It emphasizes on customer collaboration.</a:t>
            </a:r>
          </a:p>
          <a:p>
            <a:pPr lvl="0"/>
            <a:r>
              <a:rPr lang="en-US" sz="3600" dirty="0"/>
              <a:t>Ensures reliability through numerous testing. </a:t>
            </a:r>
          </a:p>
          <a:p>
            <a:endParaRPr lang="en-US" sz="3600" dirty="0"/>
          </a:p>
        </p:txBody>
      </p:sp>
    </p:spTree>
    <p:extLst>
      <p:ext uri="{BB962C8B-B14F-4D97-AF65-F5344CB8AC3E}">
        <p14:creationId xmlns:p14="http://schemas.microsoft.com/office/powerpoint/2010/main" val="5092047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Project for the Society By,</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endParaRPr lang="en-US" sz="3600" dirty="0"/>
          </a:p>
          <a:p>
            <a:pPr lvl="0"/>
            <a:r>
              <a:rPr lang="en-US" sz="3600" b="1" dirty="0"/>
              <a:t>Hasan, Khalid Ibne                               </a:t>
            </a:r>
            <a:r>
              <a:rPr lang="en-US" sz="3600" b="1" dirty="0" smtClean="0"/>
              <a:t>16-31183-1</a:t>
            </a:r>
          </a:p>
          <a:p>
            <a:pPr lvl="0"/>
            <a:endParaRPr lang="en-US" sz="3600" dirty="0"/>
          </a:p>
          <a:p>
            <a:pPr lvl="0"/>
            <a:r>
              <a:rPr lang="en-US" sz="3600" b="1" dirty="0"/>
              <a:t>Jenia, Tanjima Nasreen                       </a:t>
            </a:r>
            <a:r>
              <a:rPr lang="en-US" sz="3600" b="1" dirty="0" smtClean="0"/>
              <a:t>16-31237-1</a:t>
            </a:r>
          </a:p>
          <a:p>
            <a:pPr lvl="0"/>
            <a:endParaRPr lang="en-US" sz="3600" dirty="0"/>
          </a:p>
          <a:p>
            <a:pPr lvl="0"/>
            <a:r>
              <a:rPr lang="en-US" sz="3600" b="1" dirty="0"/>
              <a:t>Rahman, S M Afiqur                             </a:t>
            </a:r>
            <a:r>
              <a:rPr lang="en-US" sz="3600" b="1" dirty="0" smtClean="0"/>
              <a:t> 16-31093-1</a:t>
            </a:r>
          </a:p>
          <a:p>
            <a:pPr lvl="0"/>
            <a:endParaRPr lang="en-US" sz="3600" dirty="0"/>
          </a:p>
          <a:p>
            <a:pPr lvl="0"/>
            <a:r>
              <a:rPr lang="en-US" sz="3600" b="1" dirty="0"/>
              <a:t>Sarkar, Christine Monisha                    16-31255-1</a:t>
            </a:r>
            <a:endParaRPr lang="en-US" sz="3600" dirty="0"/>
          </a:p>
          <a:p>
            <a:endParaRPr lang="en-US" sz="3600" dirty="0"/>
          </a:p>
        </p:txBody>
      </p:sp>
    </p:spTree>
    <p:extLst>
      <p:ext uri="{BB962C8B-B14F-4D97-AF65-F5344CB8AC3E}">
        <p14:creationId xmlns:p14="http://schemas.microsoft.com/office/powerpoint/2010/main" val="3436553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Process Model (contd.)</a:t>
            </a:r>
            <a:endParaRPr lang="en-US" dirty="0"/>
          </a:p>
        </p:txBody>
      </p:sp>
      <p:sp>
        <p:nvSpPr>
          <p:cNvPr id="3" name="Content Placeholder 2"/>
          <p:cNvSpPr>
            <a:spLocks noGrp="1"/>
          </p:cNvSpPr>
          <p:nvPr>
            <p:ph idx="1"/>
          </p:nvPr>
        </p:nvSpPr>
        <p:spPr>
          <a:xfrm>
            <a:off x="1154954" y="2603500"/>
            <a:ext cx="10668745" cy="4254500"/>
          </a:xfrm>
        </p:spPr>
        <p:txBody>
          <a:bodyPr>
            <a:normAutofit fontScale="85000" lnSpcReduction="20000"/>
          </a:bodyPr>
          <a:lstStyle/>
          <a:p>
            <a:pPr marL="0" indent="0">
              <a:buNone/>
            </a:pPr>
            <a:r>
              <a:rPr lang="en-US" sz="3600" dirty="0"/>
              <a:t>Agile gives flexibility to choose different methodologies. Among many of them, we’ll be using SCRUM for developing CharityHub application. Main concerns of CharityHub:</a:t>
            </a:r>
          </a:p>
          <a:p>
            <a:pPr lvl="0"/>
            <a:r>
              <a:rPr lang="en-US" sz="3600" dirty="0"/>
              <a:t>Changes and further feature enhancements expected.</a:t>
            </a:r>
          </a:p>
          <a:p>
            <a:pPr lvl="0"/>
            <a:r>
              <a:rPr lang="en-US" sz="3600" dirty="0"/>
              <a:t>Emphasize is more User Interface and User Experience.</a:t>
            </a:r>
          </a:p>
          <a:p>
            <a:pPr lvl="0"/>
            <a:r>
              <a:rPr lang="en-US" sz="3600" dirty="0"/>
              <a:t>Keeping ahead of other competitors.</a:t>
            </a:r>
          </a:p>
          <a:p>
            <a:endParaRPr lang="en-US" sz="3600" dirty="0"/>
          </a:p>
        </p:txBody>
      </p:sp>
    </p:spTree>
    <p:extLst>
      <p:ext uri="{BB962C8B-B14F-4D97-AF65-F5344CB8AC3E}">
        <p14:creationId xmlns:p14="http://schemas.microsoft.com/office/powerpoint/2010/main" val="28045318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Scrum?</a:t>
            </a:r>
            <a:endParaRPr lang="en-US" dirty="0"/>
          </a:p>
        </p:txBody>
      </p:sp>
      <p:sp>
        <p:nvSpPr>
          <p:cNvPr id="3" name="Content Placeholder 2"/>
          <p:cNvSpPr>
            <a:spLocks noGrp="1"/>
          </p:cNvSpPr>
          <p:nvPr>
            <p:ph idx="1"/>
          </p:nvPr>
        </p:nvSpPr>
        <p:spPr>
          <a:xfrm>
            <a:off x="1154954" y="2603500"/>
            <a:ext cx="10389345" cy="4051300"/>
          </a:xfrm>
        </p:spPr>
        <p:txBody>
          <a:bodyPr>
            <a:normAutofit fontScale="92500" lnSpcReduction="10000"/>
          </a:bodyPr>
          <a:lstStyle/>
          <a:p>
            <a:pPr marL="0" indent="0">
              <a:buNone/>
            </a:pPr>
            <a:r>
              <a:rPr lang="en-US" sz="3600" dirty="0"/>
              <a:t>SCRUM is an Agile framework which includes three phases PRE-GAME, DEVELOPMENT and POST-GAME. The planning and architecture design are done in PRE-GAME phase. In DEVELOPMENT phase system is developed in Sprints. When no more items and issues can be found, project enters into POST-GAME phase where all the requirements are completed. </a:t>
            </a:r>
          </a:p>
        </p:txBody>
      </p:sp>
    </p:spTree>
    <p:extLst>
      <p:ext uri="{BB962C8B-B14F-4D97-AF65-F5344CB8AC3E}">
        <p14:creationId xmlns:p14="http://schemas.microsoft.com/office/powerpoint/2010/main" val="22830417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a:t>
            </a:r>
            <a:endParaRPr lang="en-US" dirty="0"/>
          </a:p>
        </p:txBody>
      </p:sp>
      <p:sp>
        <p:nvSpPr>
          <p:cNvPr id="3" name="Content Placeholder 2"/>
          <p:cNvSpPr>
            <a:spLocks noGrp="1"/>
          </p:cNvSpPr>
          <p:nvPr>
            <p:ph idx="1"/>
          </p:nvPr>
        </p:nvSpPr>
        <p:spPr>
          <a:xfrm>
            <a:off x="1154954" y="2387600"/>
            <a:ext cx="10529045" cy="4470400"/>
          </a:xfrm>
        </p:spPr>
        <p:txBody>
          <a:bodyPr>
            <a:normAutofit fontScale="62500" lnSpcReduction="20000"/>
          </a:bodyPr>
          <a:lstStyle/>
          <a:p>
            <a:pPr marL="0" indent="0">
              <a:buNone/>
            </a:pPr>
            <a:r>
              <a:rPr lang="en-US" sz="3600" dirty="0"/>
              <a:t>Some key features which make SCRUM suitable for this application development:</a:t>
            </a:r>
          </a:p>
          <a:p>
            <a:pPr lvl="0"/>
            <a:r>
              <a:rPr lang="en-US" sz="3600" dirty="0"/>
              <a:t>A product backlog list is created containing all known requirements. They are prioritized and efforts for each implementation are estimated. </a:t>
            </a:r>
          </a:p>
          <a:p>
            <a:pPr lvl="0"/>
            <a:r>
              <a:rPr lang="en-US" sz="3600" dirty="0"/>
              <a:t>Works are divided into small iterative cycles called Sprints where the functionality is developed. Sprint includes requirements, analysis, design, evolution and delivery phases. </a:t>
            </a:r>
          </a:p>
          <a:p>
            <a:pPr lvl="0"/>
            <a:r>
              <a:rPr lang="en-US" sz="3600" dirty="0"/>
              <a:t>Scrum Team decides necessary actions and organize themselves to achieve the goals of each sprints. </a:t>
            </a:r>
          </a:p>
          <a:p>
            <a:pPr lvl="0"/>
            <a:r>
              <a:rPr lang="en-US" sz="3600" dirty="0"/>
              <a:t>A Scrum Master is always there to guide and assist the Scrum Team.  </a:t>
            </a:r>
          </a:p>
          <a:p>
            <a:pPr lvl="0"/>
            <a:r>
              <a:rPr lang="en-US" sz="3600" dirty="0"/>
              <a:t>Scrum Team track progress and re-plan in daily 15 minutes stand-up meeting</a:t>
            </a:r>
          </a:p>
          <a:p>
            <a:endParaRPr lang="en-US" sz="3600" dirty="0"/>
          </a:p>
        </p:txBody>
      </p:sp>
    </p:spTree>
    <p:extLst>
      <p:ext uri="{BB962C8B-B14F-4D97-AF65-F5344CB8AC3E}">
        <p14:creationId xmlns:p14="http://schemas.microsoft.com/office/powerpoint/2010/main" val="9585326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alpha val="51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004284" y="1492250"/>
            <a:ext cx="3377715" cy="5270500"/>
          </a:xfrm>
        </p:spPr>
      </p:pic>
    </p:spTree>
    <p:extLst>
      <p:ext uri="{BB962C8B-B14F-4D97-AF65-F5344CB8AC3E}">
        <p14:creationId xmlns:p14="http://schemas.microsoft.com/office/powerpoint/2010/main" val="36733790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0"/>
            <a:ext cx="3606800" cy="68580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2351" y="0"/>
            <a:ext cx="3855697" cy="6858000"/>
          </a:xfrm>
          <a:prstGeom prst="rect">
            <a:avLst/>
          </a:prstGeom>
        </p:spPr>
      </p:pic>
    </p:spTree>
    <p:extLst>
      <p:ext uri="{BB962C8B-B14F-4D97-AF65-F5344CB8AC3E}">
        <p14:creationId xmlns:p14="http://schemas.microsoft.com/office/powerpoint/2010/main" val="3446993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7751" y="0"/>
            <a:ext cx="3855697" cy="685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154" y="0"/>
            <a:ext cx="3855697" cy="6858000"/>
          </a:xfrm>
          <a:prstGeom prst="rect">
            <a:avLst/>
          </a:prstGeom>
        </p:spPr>
      </p:pic>
    </p:spTree>
    <p:extLst>
      <p:ext uri="{BB962C8B-B14F-4D97-AF65-F5344CB8AC3E}">
        <p14:creationId xmlns:p14="http://schemas.microsoft.com/office/powerpoint/2010/main" val="825677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1251" y="0"/>
            <a:ext cx="3855697" cy="685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851" y="0"/>
            <a:ext cx="3855697" cy="6858000"/>
          </a:xfrm>
          <a:prstGeom prst="rect">
            <a:avLst/>
          </a:prstGeom>
        </p:spPr>
      </p:pic>
    </p:spTree>
    <p:extLst>
      <p:ext uri="{BB962C8B-B14F-4D97-AF65-F5344CB8AC3E}">
        <p14:creationId xmlns:p14="http://schemas.microsoft.com/office/powerpoint/2010/main" val="26243301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2351" y="0"/>
            <a:ext cx="3855697" cy="685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751" y="0"/>
            <a:ext cx="3855697" cy="6858000"/>
          </a:xfrm>
          <a:prstGeom prst="rect">
            <a:avLst/>
          </a:prstGeom>
        </p:spPr>
      </p:pic>
    </p:spTree>
    <p:extLst>
      <p:ext uri="{BB962C8B-B14F-4D97-AF65-F5344CB8AC3E}">
        <p14:creationId xmlns:p14="http://schemas.microsoft.com/office/powerpoint/2010/main" val="2112738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5051" y="0"/>
            <a:ext cx="3855697" cy="685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8751" y="0"/>
            <a:ext cx="3855697" cy="6858000"/>
          </a:xfrm>
          <a:prstGeom prst="rect">
            <a:avLst/>
          </a:prstGeom>
        </p:spPr>
      </p:pic>
    </p:spTree>
    <p:extLst>
      <p:ext uri="{BB962C8B-B14F-4D97-AF65-F5344CB8AC3E}">
        <p14:creationId xmlns:p14="http://schemas.microsoft.com/office/powerpoint/2010/main" val="34370836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2351" y="0"/>
            <a:ext cx="3855697" cy="685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7951" y="0"/>
            <a:ext cx="3855697" cy="6858000"/>
          </a:xfrm>
          <a:prstGeom prst="rect">
            <a:avLst/>
          </a:prstGeom>
        </p:spPr>
      </p:pic>
    </p:spTree>
    <p:extLst>
      <p:ext uri="{BB962C8B-B14F-4D97-AF65-F5344CB8AC3E}">
        <p14:creationId xmlns:p14="http://schemas.microsoft.com/office/powerpoint/2010/main" val="4267982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a:xfrm>
            <a:off x="1154954" y="2603500"/>
            <a:ext cx="10008345" cy="3835400"/>
          </a:xfrm>
        </p:spPr>
        <p:txBody>
          <a:bodyPr>
            <a:normAutofit fontScale="77500" lnSpcReduction="20000"/>
          </a:bodyPr>
          <a:lstStyle/>
          <a:p>
            <a:pPr marL="0" indent="0">
              <a:buNone/>
            </a:pPr>
            <a:r>
              <a:rPr lang="en-US" sz="3600" dirty="0" smtClean="0"/>
              <a:t>In </a:t>
            </a:r>
            <a:r>
              <a:rPr lang="en-US" sz="3600" dirty="0"/>
              <a:t>Bangladesh, there are thousands of NGOs who work for child in need. To carry out their activities these organizations rely on sponsorships, volunteers and support from different sectors. Although there are people willingly want to help these under-privileged children, many of them can’t decide how to help these children, what NGO they should choose to sponsor, how they can communicate with them. It’s quite a bit of work to go each NGO website and collect information. </a:t>
            </a:r>
          </a:p>
          <a:p>
            <a:endParaRPr lang="en-US" sz="3600" dirty="0"/>
          </a:p>
        </p:txBody>
      </p:sp>
    </p:spTree>
    <p:extLst>
      <p:ext uri="{BB962C8B-B14F-4D97-AF65-F5344CB8AC3E}">
        <p14:creationId xmlns:p14="http://schemas.microsoft.com/office/powerpoint/2010/main" val="35900529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6951" y="0"/>
            <a:ext cx="3855697" cy="685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7551" y="0"/>
            <a:ext cx="3855697" cy="6858000"/>
          </a:xfrm>
          <a:prstGeom prst="rect">
            <a:avLst/>
          </a:prstGeom>
        </p:spPr>
      </p:pic>
    </p:spTree>
    <p:extLst>
      <p:ext uri="{BB962C8B-B14F-4D97-AF65-F5344CB8AC3E}">
        <p14:creationId xmlns:p14="http://schemas.microsoft.com/office/powerpoint/2010/main" val="231349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9651" y="0"/>
            <a:ext cx="3855697" cy="685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7951" y="0"/>
            <a:ext cx="3855697" cy="6858000"/>
          </a:xfrm>
          <a:prstGeom prst="rect">
            <a:avLst/>
          </a:prstGeom>
        </p:spPr>
      </p:pic>
    </p:spTree>
    <p:extLst>
      <p:ext uri="{BB962C8B-B14F-4D97-AF65-F5344CB8AC3E}">
        <p14:creationId xmlns:p14="http://schemas.microsoft.com/office/powerpoint/2010/main" val="6861100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9651" y="0"/>
            <a:ext cx="3855697" cy="685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1151" y="0"/>
            <a:ext cx="3855697" cy="6858000"/>
          </a:xfrm>
          <a:prstGeom prst="rect">
            <a:avLst/>
          </a:prstGeom>
        </p:spPr>
      </p:pic>
    </p:spTree>
    <p:extLst>
      <p:ext uri="{BB962C8B-B14F-4D97-AF65-F5344CB8AC3E}">
        <p14:creationId xmlns:p14="http://schemas.microsoft.com/office/powerpoint/2010/main" val="18679792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7751" y="0"/>
            <a:ext cx="3855697" cy="685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9551" y="0"/>
            <a:ext cx="3855697" cy="6858000"/>
          </a:xfrm>
          <a:prstGeom prst="rect">
            <a:avLst/>
          </a:prstGeom>
        </p:spPr>
      </p:pic>
    </p:spTree>
    <p:extLst>
      <p:ext uri="{BB962C8B-B14F-4D97-AF65-F5344CB8AC3E}">
        <p14:creationId xmlns:p14="http://schemas.microsoft.com/office/powerpoint/2010/main" val="14559634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8151" y="0"/>
            <a:ext cx="3855697" cy="6858000"/>
          </a:xfrm>
          <a:prstGeom prst="rect">
            <a:avLst/>
          </a:prstGeom>
        </p:spPr>
      </p:pic>
    </p:spTree>
    <p:extLst>
      <p:ext uri="{BB962C8B-B14F-4D97-AF65-F5344CB8AC3E}">
        <p14:creationId xmlns:p14="http://schemas.microsoft.com/office/powerpoint/2010/main" val="13012420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Test Plans,</a:t>
            </a:r>
            <a:endParaRPr lang="en-US" dirty="0"/>
          </a:p>
        </p:txBody>
      </p:sp>
      <p:sp>
        <p:nvSpPr>
          <p:cNvPr id="5" name="Rectangle 4"/>
          <p:cNvSpPr/>
          <p:nvPr/>
        </p:nvSpPr>
        <p:spPr>
          <a:xfrm>
            <a:off x="690539" y="2548852"/>
            <a:ext cx="3241721" cy="388696"/>
          </a:xfrm>
          <a:prstGeom prst="rect">
            <a:avLst/>
          </a:prstGeom>
        </p:spPr>
        <p:txBody>
          <a:bodyPr wrap="none">
            <a:spAutoFit/>
          </a:bodyPr>
          <a:lstStyle/>
          <a:p>
            <a:pP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#Test plan for CREATE ACCOUNT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320914772"/>
              </p:ext>
            </p:extLst>
          </p:nvPr>
        </p:nvGraphicFramePr>
        <p:xfrm>
          <a:off x="1409701" y="3403600"/>
          <a:ext cx="8610598" cy="1943099"/>
        </p:xfrm>
        <a:graphic>
          <a:graphicData uri="http://schemas.openxmlformats.org/drawingml/2006/table">
            <a:tbl>
              <a:tblPr firstRow="1" firstCol="1" bandRow="1">
                <a:tableStyleId>{5940675A-B579-460E-94D1-54222C63F5DA}</a:tableStyleId>
              </a:tblPr>
              <a:tblGrid>
                <a:gridCol w="2152189"/>
                <a:gridCol w="2152189"/>
                <a:gridCol w="2153110"/>
                <a:gridCol w="2153110"/>
              </a:tblGrid>
              <a:tr h="388620">
                <a:tc>
                  <a:txBody>
                    <a:bodyPr/>
                    <a:lstStyle/>
                    <a:p>
                      <a:pPr marL="0" marR="0" algn="ctr">
                        <a:lnSpc>
                          <a:spcPct val="107000"/>
                        </a:lnSpc>
                        <a:spcBef>
                          <a:spcPts val="0"/>
                        </a:spcBef>
                        <a:spcAft>
                          <a:spcPts val="0"/>
                        </a:spcAft>
                      </a:pPr>
                      <a:r>
                        <a:rPr lang="en-US" sz="1600" b="1" dirty="0">
                          <a:effectLst/>
                          <a:latin typeface="Calibri" panose="020F0502020204030204" pitchFamily="34" charset="0"/>
                        </a:rPr>
                        <a:t>Number</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latin typeface="Calibri" panose="020F0502020204030204" pitchFamily="34" charset="0"/>
                        </a:rPr>
                        <a:t>Test</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latin typeface="Calibri" panose="020F0502020204030204" pitchFamily="34" charset="0"/>
                        </a:rPr>
                        <a:t>Case</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latin typeface="Calibri" panose="020F0502020204030204" pitchFamily="34" charset="0"/>
                        </a:rPr>
                        <a:t>Coverage</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554479">
                <a:tc>
                  <a:txBody>
                    <a:bodyPr/>
                    <a:lstStyle/>
                    <a:p>
                      <a:pPr marL="0" marR="0" algn="ctr">
                        <a:lnSpc>
                          <a:spcPct val="107000"/>
                        </a:lnSpc>
                        <a:spcBef>
                          <a:spcPts val="0"/>
                        </a:spcBef>
                        <a:spcAft>
                          <a:spcPts val="0"/>
                        </a:spcAft>
                      </a:pPr>
                      <a:r>
                        <a:rPr lang="en-US" sz="1600" dirty="0">
                          <a:effectLst/>
                          <a:latin typeface="Calibri" panose="020F0502020204030204" pitchFamily="34" charset="0"/>
                        </a:rPr>
                        <a:t>2.1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Calibri" panose="020F0502020204030204" pitchFamily="34" charset="0"/>
                        </a:rPr>
                        <a:t>Create Account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Calibri" panose="020F0502020204030204" pitchFamily="34" charset="0"/>
                        </a:rPr>
                        <a:t>Check Input Strings and buttons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Calibri" panose="020F0502020204030204" pitchFamily="34" charset="0"/>
                        </a:rPr>
                        <a:t>Input strings in definite fields and tap “Create Account” button to see the functionality of the system.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5765277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
            </a:r>
            <a:br>
              <a:rPr lang="en-US" dirty="0"/>
            </a:br>
            <a:r>
              <a:rPr lang="en-US" dirty="0" smtClean="0"/>
              <a:t/>
            </a:r>
            <a:br>
              <a:rPr lang="en-US" dirty="0" smtClean="0"/>
            </a:br>
            <a:r>
              <a:rPr lang="en-US" dirty="0"/>
              <a:t/>
            </a:r>
            <a:br>
              <a:rPr lang="en-US" dirty="0"/>
            </a:br>
            <a:r>
              <a:rPr lang="en-US" dirty="0" smtClean="0"/>
              <a:t>Test plan for sign in</a:t>
            </a:r>
            <a:br>
              <a:rPr lang="en-US" dirty="0" smtClean="0"/>
            </a:br>
            <a:r>
              <a:rPr lang="en-US" dirty="0"/>
              <a:t/>
            </a:r>
            <a:br>
              <a:rPr lang="en-US" dirty="0"/>
            </a:br>
            <a:r>
              <a:rPr lang="en-US" dirty="0" smtClean="0"/>
              <a:t/>
            </a:r>
            <a:br>
              <a:rPr lang="en-US" dirty="0" smtClean="0"/>
            </a:b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219639395"/>
              </p:ext>
            </p:extLst>
          </p:nvPr>
        </p:nvGraphicFramePr>
        <p:xfrm>
          <a:off x="1333499" y="3327400"/>
          <a:ext cx="9271000" cy="2108199"/>
        </p:xfrm>
        <a:graphic>
          <a:graphicData uri="http://schemas.openxmlformats.org/drawingml/2006/table">
            <a:tbl>
              <a:tblPr firstRow="1" firstCol="1" bandRow="1">
                <a:tableStyleId>{5940675A-B579-460E-94D1-54222C63F5DA}</a:tableStyleId>
              </a:tblPr>
              <a:tblGrid>
                <a:gridCol w="2317254"/>
                <a:gridCol w="2317254"/>
                <a:gridCol w="2318246"/>
                <a:gridCol w="2318246"/>
              </a:tblGrid>
              <a:tr h="421641">
                <a:tc>
                  <a:txBody>
                    <a:bodyPr/>
                    <a:lstStyle/>
                    <a:p>
                      <a:pPr marL="0" marR="0" algn="ctr">
                        <a:lnSpc>
                          <a:spcPct val="107000"/>
                        </a:lnSpc>
                        <a:spcBef>
                          <a:spcPts val="0"/>
                        </a:spcBef>
                        <a:spcAft>
                          <a:spcPts val="0"/>
                        </a:spcAft>
                      </a:pPr>
                      <a:r>
                        <a:rPr lang="en-US" sz="1600" b="1" dirty="0">
                          <a:effectLst/>
                          <a:latin typeface="Calibri" panose="020F0502020204030204" pitchFamily="34" charset="0"/>
                        </a:rPr>
                        <a:t>Number</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latin typeface="Calibri" panose="020F0502020204030204" pitchFamily="34" charset="0"/>
                        </a:rPr>
                        <a:t>Test</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latin typeface="Calibri" panose="020F0502020204030204" pitchFamily="34" charset="0"/>
                        </a:rPr>
                        <a:t>Case</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latin typeface="Calibri" panose="020F0502020204030204" pitchFamily="34" charset="0"/>
                        </a:rPr>
                        <a:t>Coverage</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686558">
                <a:tc>
                  <a:txBody>
                    <a:bodyPr/>
                    <a:lstStyle/>
                    <a:p>
                      <a:pPr marL="0" marR="0" algn="ctr">
                        <a:lnSpc>
                          <a:spcPct val="107000"/>
                        </a:lnSpc>
                        <a:spcBef>
                          <a:spcPts val="0"/>
                        </a:spcBef>
                        <a:spcAft>
                          <a:spcPts val="0"/>
                        </a:spcAft>
                      </a:pPr>
                      <a:r>
                        <a:rPr lang="en-US" sz="1600" dirty="0">
                          <a:effectLst/>
                          <a:latin typeface="Calibri" panose="020F0502020204030204" pitchFamily="34" charset="0"/>
                        </a:rPr>
                        <a:t>3.1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Calibri" panose="020F0502020204030204" pitchFamily="34" charset="0"/>
                        </a:rPr>
                        <a:t>Sign In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Calibri" panose="020F0502020204030204" pitchFamily="34" charset="0"/>
                        </a:rPr>
                        <a:t>Check Username and Password box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Calibri" panose="020F0502020204030204" pitchFamily="34" charset="0"/>
                        </a:rPr>
                        <a:t>Input username and password in respective fields and see if the system can match usernames and passwords.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957896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 for donor Profile,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06278982"/>
              </p:ext>
            </p:extLst>
          </p:nvPr>
        </p:nvGraphicFramePr>
        <p:xfrm>
          <a:off x="1590261" y="3564836"/>
          <a:ext cx="8963438" cy="1921564"/>
        </p:xfrm>
        <a:graphic>
          <a:graphicData uri="http://schemas.openxmlformats.org/drawingml/2006/table">
            <a:tbl>
              <a:tblPr firstRow="1" firstCol="1" bandRow="1">
                <a:tableStyleId>{5940675A-B579-460E-94D1-54222C63F5DA}</a:tableStyleId>
              </a:tblPr>
              <a:tblGrid>
                <a:gridCol w="2180652"/>
                <a:gridCol w="2260284"/>
                <a:gridCol w="2261251"/>
                <a:gridCol w="2261251"/>
              </a:tblGrid>
              <a:tr h="372005">
                <a:tc>
                  <a:txBody>
                    <a:bodyPr/>
                    <a:lstStyle/>
                    <a:p>
                      <a:pPr marL="0" marR="0" algn="ctr">
                        <a:lnSpc>
                          <a:spcPct val="107000"/>
                        </a:lnSpc>
                        <a:spcBef>
                          <a:spcPts val="0"/>
                        </a:spcBef>
                        <a:spcAft>
                          <a:spcPts val="0"/>
                        </a:spcAft>
                      </a:pPr>
                      <a:r>
                        <a:rPr lang="en-US" sz="1600" b="1" dirty="0">
                          <a:effectLst/>
                          <a:latin typeface="Calibri" panose="020F0502020204030204" pitchFamily="34" charset="0"/>
                        </a:rPr>
                        <a:t>Number</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latin typeface="Calibri" panose="020F0502020204030204" pitchFamily="34" charset="0"/>
                        </a:rPr>
                        <a:t>Test</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latin typeface="Calibri" panose="020F0502020204030204" pitchFamily="34" charset="0"/>
                        </a:rPr>
                        <a:t>Case</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latin typeface="Calibri" panose="020F0502020204030204" pitchFamily="34" charset="0"/>
                        </a:rPr>
                        <a:t>Coverage</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549559">
                <a:tc>
                  <a:txBody>
                    <a:bodyPr/>
                    <a:lstStyle/>
                    <a:p>
                      <a:pPr marL="0" marR="0" algn="ctr">
                        <a:lnSpc>
                          <a:spcPct val="107000"/>
                        </a:lnSpc>
                        <a:spcBef>
                          <a:spcPts val="0"/>
                        </a:spcBef>
                        <a:spcAft>
                          <a:spcPts val="0"/>
                        </a:spcAft>
                      </a:pPr>
                      <a:r>
                        <a:rPr lang="en-US" sz="1600" dirty="0">
                          <a:effectLst/>
                          <a:latin typeface="Calibri" panose="020F0502020204030204" pitchFamily="34" charset="0"/>
                        </a:rPr>
                        <a:t>4.1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Calibri" panose="020F0502020204030204" pitchFamily="34" charset="0"/>
                        </a:rPr>
                        <a:t>Donor Profile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Calibri" panose="020F0502020204030204" pitchFamily="34" charset="0"/>
                        </a:rPr>
                        <a:t>Check all the information of the donor and test all the buttons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Calibri" panose="020F0502020204030204" pitchFamily="34" charset="0"/>
                        </a:rPr>
                        <a:t>Press the buttons and observe whether they work or not.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4491854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783" y="1558670"/>
            <a:ext cx="9290617" cy="4334129"/>
          </a:xfrm>
          <a:prstGeom prst="rect">
            <a:avLst/>
          </a:prstGeom>
        </p:spPr>
      </p:pic>
    </p:spTree>
    <p:extLst>
      <p:ext uri="{BB962C8B-B14F-4D97-AF65-F5344CB8AC3E}">
        <p14:creationId xmlns:p14="http://schemas.microsoft.com/office/powerpoint/2010/main" val="16087294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16001" y="520700"/>
            <a:ext cx="9156700" cy="5419725"/>
          </a:xfrm>
          <a:prstGeom prst="rect">
            <a:avLst/>
          </a:prstGeom>
        </p:spPr>
      </p:pic>
    </p:spTree>
    <p:extLst>
      <p:ext uri="{BB962C8B-B14F-4D97-AF65-F5344CB8AC3E}">
        <p14:creationId xmlns:p14="http://schemas.microsoft.com/office/powerpoint/2010/main" val="3907742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we came up with A Solution…</a:t>
            </a:r>
            <a:endParaRPr lang="en-US" dirty="0"/>
          </a:p>
        </p:txBody>
      </p:sp>
      <p:sp>
        <p:nvSpPr>
          <p:cNvPr id="3" name="Content Placeholder 2"/>
          <p:cNvSpPr>
            <a:spLocks noGrp="1"/>
          </p:cNvSpPr>
          <p:nvPr>
            <p:ph idx="1"/>
          </p:nvPr>
        </p:nvSpPr>
        <p:spPr>
          <a:xfrm>
            <a:off x="1154954" y="2603500"/>
            <a:ext cx="10224245" cy="3898900"/>
          </a:xfrm>
        </p:spPr>
        <p:txBody>
          <a:bodyPr>
            <a:normAutofit fontScale="85000" lnSpcReduction="20000"/>
          </a:bodyPr>
          <a:lstStyle/>
          <a:p>
            <a:pPr marL="0" indent="0">
              <a:buNone/>
            </a:pPr>
            <a:r>
              <a:rPr lang="en-US" sz="3600" dirty="0"/>
              <a:t>We are proposing a mobile app which can work as a portal for NGOs. Prominent NGOs of our country will be enlisted in the app and those who wants to sponsor can decide their preferred NGO visiting respective profile of the NGOs in the app. The core idea is to bring the NGOs under one roof so that a bridge establishes between the sponsor and the NGOs. Using the app donators can donate toys, books, cloths and can track whom they are giving these away.</a:t>
            </a:r>
          </a:p>
          <a:p>
            <a:endParaRPr lang="en-US" sz="3600" dirty="0"/>
          </a:p>
        </p:txBody>
      </p:sp>
    </p:spTree>
    <p:extLst>
      <p:ext uri="{BB962C8B-B14F-4D97-AF65-F5344CB8AC3E}">
        <p14:creationId xmlns:p14="http://schemas.microsoft.com/office/powerpoint/2010/main" val="657947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694" y="779096"/>
            <a:ext cx="9179506" cy="5558204"/>
          </a:xfrm>
          <a:prstGeom prst="rect">
            <a:avLst/>
          </a:prstGeom>
        </p:spPr>
      </p:pic>
    </p:spTree>
    <p:extLst>
      <p:ext uri="{BB962C8B-B14F-4D97-AF65-F5344CB8AC3E}">
        <p14:creationId xmlns:p14="http://schemas.microsoft.com/office/powerpoint/2010/main" val="42272118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sp>
        <p:nvSpPr>
          <p:cNvPr id="4" name="Content Placeholder 3"/>
          <p:cNvSpPr>
            <a:spLocks noGrp="1"/>
          </p:cNvSpPr>
          <p:nvPr>
            <p:ph idx="1"/>
          </p:nvPr>
        </p:nvSpPr>
        <p:spPr/>
        <p:txBody>
          <a:bodyPr/>
          <a:lstStyle/>
          <a:p>
            <a:endParaRPr lang="en-US"/>
          </a:p>
        </p:txBody>
      </p:sp>
      <p:sp>
        <p:nvSpPr>
          <p:cNvPr id="5" name="Text Placeholder 4"/>
          <p:cNvSpPr>
            <a:spLocks noGrp="1"/>
          </p:cNvSpPr>
          <p:nvPr>
            <p:ph type="body" sz="half" idx="2"/>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9095" y="894635"/>
            <a:ext cx="7382905" cy="5125165"/>
          </a:xfrm>
          <a:prstGeom prst="rect">
            <a:avLst/>
          </a:prstGeom>
        </p:spPr>
      </p:pic>
    </p:spTree>
    <p:extLst>
      <p:ext uri="{BB962C8B-B14F-4D97-AF65-F5344CB8AC3E}">
        <p14:creationId xmlns:p14="http://schemas.microsoft.com/office/powerpoint/2010/main" val="12383260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4400" y="381001"/>
            <a:ext cx="8955600" cy="5905500"/>
          </a:xfrm>
          <a:prstGeom prst="rect">
            <a:avLst/>
          </a:prstGeom>
        </p:spPr>
      </p:pic>
    </p:spTree>
    <p:extLst>
      <p:ext uri="{BB962C8B-B14F-4D97-AF65-F5344CB8AC3E}">
        <p14:creationId xmlns:p14="http://schemas.microsoft.com/office/powerpoint/2010/main" val="12144347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2700" y="1739900"/>
            <a:ext cx="9271000" cy="3441700"/>
          </a:xfrm>
          <a:prstGeom prst="rect">
            <a:avLst/>
          </a:prstGeom>
        </p:spPr>
      </p:pic>
    </p:spTree>
    <p:extLst>
      <p:ext uri="{BB962C8B-B14F-4D97-AF65-F5344CB8AC3E}">
        <p14:creationId xmlns:p14="http://schemas.microsoft.com/office/powerpoint/2010/main" val="22779890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4" y="914400"/>
            <a:ext cx="9298506" cy="5283200"/>
          </a:xfrm>
          <a:prstGeom prst="rect">
            <a:avLst/>
          </a:prstGeom>
        </p:spPr>
      </p:pic>
    </p:spTree>
    <p:extLst>
      <p:ext uri="{BB962C8B-B14F-4D97-AF65-F5344CB8AC3E}">
        <p14:creationId xmlns:p14="http://schemas.microsoft.com/office/powerpoint/2010/main" val="30289543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294" y="1661876"/>
            <a:ext cx="9884306" cy="4294424"/>
          </a:xfrm>
          <a:prstGeom prst="rect">
            <a:avLst/>
          </a:prstGeom>
        </p:spPr>
      </p:pic>
    </p:spTree>
    <p:extLst>
      <p:ext uri="{BB962C8B-B14F-4D97-AF65-F5344CB8AC3E}">
        <p14:creationId xmlns:p14="http://schemas.microsoft.com/office/powerpoint/2010/main" val="38188409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30401" y="254000"/>
            <a:ext cx="7569200" cy="6604000"/>
          </a:xfrm>
          <a:prstGeom prst="rect">
            <a:avLst/>
          </a:prstGeom>
        </p:spPr>
      </p:pic>
    </p:spTree>
    <p:extLst>
      <p:ext uri="{BB962C8B-B14F-4D97-AF65-F5344CB8AC3E}">
        <p14:creationId xmlns:p14="http://schemas.microsoft.com/office/powerpoint/2010/main" val="21856939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11200" y="127000"/>
            <a:ext cx="9448800" cy="6731000"/>
          </a:xfrm>
          <a:prstGeom prst="rect">
            <a:avLst/>
          </a:prstGeom>
        </p:spPr>
      </p:pic>
    </p:spTree>
    <p:extLst>
      <p:ext uri="{BB962C8B-B14F-4D97-AF65-F5344CB8AC3E}">
        <p14:creationId xmlns:p14="http://schemas.microsoft.com/office/powerpoint/2010/main" val="23119505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Estimation,</a:t>
            </a:r>
            <a:endParaRPr lang="en-US" dirty="0"/>
          </a:p>
        </p:txBody>
      </p:sp>
      <p:pic>
        <p:nvPicPr>
          <p:cNvPr id="3" name="Picture 2"/>
          <p:cNvPicPr>
            <a:picLocks noChangeAspect="1"/>
          </p:cNvPicPr>
          <p:nvPr/>
        </p:nvPicPr>
        <p:blipFill>
          <a:blip r:embed="rId2"/>
          <a:stretch>
            <a:fillRect/>
          </a:stretch>
        </p:blipFill>
        <p:spPr>
          <a:xfrm>
            <a:off x="2120901" y="2527300"/>
            <a:ext cx="7251700" cy="3860800"/>
          </a:xfrm>
          <a:prstGeom prst="rect">
            <a:avLst/>
          </a:prstGeom>
        </p:spPr>
      </p:pic>
    </p:spTree>
    <p:extLst>
      <p:ext uri="{BB962C8B-B14F-4D97-AF65-F5344CB8AC3E}">
        <p14:creationId xmlns:p14="http://schemas.microsoft.com/office/powerpoint/2010/main" val="35368195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349500" y="1"/>
            <a:ext cx="9842500" cy="6858000"/>
          </a:xfrm>
          <a:prstGeom prst="rect">
            <a:avLst/>
          </a:prstGeom>
        </p:spPr>
      </p:pic>
      <p:sp>
        <p:nvSpPr>
          <p:cNvPr id="4" name="TextBox 3"/>
          <p:cNvSpPr txBox="1"/>
          <p:nvPr/>
        </p:nvSpPr>
        <p:spPr>
          <a:xfrm>
            <a:off x="0" y="1041400"/>
            <a:ext cx="2349500" cy="1200329"/>
          </a:xfrm>
          <a:prstGeom prst="rect">
            <a:avLst/>
          </a:prstGeom>
          <a:noFill/>
        </p:spPr>
        <p:txBody>
          <a:bodyPr wrap="square" rtlCol="0">
            <a:spAutoFit/>
          </a:bodyPr>
          <a:lstStyle/>
          <a:p>
            <a:r>
              <a:rPr lang="en-US" sz="3600" dirty="0" smtClean="0"/>
              <a:t>Project </a:t>
            </a:r>
            <a:br>
              <a:rPr lang="en-US" sz="3600" dirty="0" smtClean="0"/>
            </a:br>
            <a:r>
              <a:rPr lang="en-US" sz="3600" dirty="0" smtClean="0"/>
              <a:t>Schedule</a:t>
            </a:r>
            <a:endParaRPr lang="en-US" sz="3600" dirty="0"/>
          </a:p>
        </p:txBody>
      </p:sp>
    </p:spTree>
    <p:extLst>
      <p:ext uri="{BB962C8B-B14F-4D97-AF65-F5344CB8AC3E}">
        <p14:creationId xmlns:p14="http://schemas.microsoft.com/office/powerpoint/2010/main" val="379448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to make it Work,</a:t>
            </a:r>
            <a:endParaRPr lang="en-US" dirty="0"/>
          </a:p>
        </p:txBody>
      </p:sp>
      <p:sp>
        <p:nvSpPr>
          <p:cNvPr id="3" name="Content Placeholder 2"/>
          <p:cNvSpPr>
            <a:spLocks noGrp="1"/>
          </p:cNvSpPr>
          <p:nvPr>
            <p:ph idx="1"/>
          </p:nvPr>
        </p:nvSpPr>
        <p:spPr>
          <a:xfrm>
            <a:off x="1154954" y="2501900"/>
            <a:ext cx="9741645" cy="4241800"/>
          </a:xfrm>
        </p:spPr>
        <p:txBody>
          <a:bodyPr>
            <a:normAutofit fontScale="62500" lnSpcReduction="20000"/>
          </a:bodyPr>
          <a:lstStyle/>
          <a:p>
            <a:pPr lvl="0"/>
            <a:r>
              <a:rPr lang="en-US" sz="3600" dirty="0"/>
              <a:t>Profiles of all prominent NGOs</a:t>
            </a:r>
          </a:p>
          <a:p>
            <a:pPr lvl="0"/>
            <a:r>
              <a:rPr lang="en-US" sz="3600" dirty="0"/>
              <a:t>Option to sponsor a child</a:t>
            </a:r>
          </a:p>
          <a:p>
            <a:pPr lvl="0"/>
            <a:r>
              <a:rPr lang="en-US" sz="3600" dirty="0"/>
              <a:t>Option to donate money</a:t>
            </a:r>
          </a:p>
          <a:p>
            <a:pPr lvl="0"/>
            <a:r>
              <a:rPr lang="en-US" sz="3600" dirty="0"/>
              <a:t>Option to donate cloths </a:t>
            </a:r>
          </a:p>
          <a:p>
            <a:pPr lvl="0"/>
            <a:r>
              <a:rPr lang="en-US" sz="3600" dirty="0"/>
              <a:t>Option to donate books</a:t>
            </a:r>
          </a:p>
          <a:p>
            <a:pPr lvl="0"/>
            <a:r>
              <a:rPr lang="en-US" sz="3600" dirty="0"/>
              <a:t>Option to donate toys</a:t>
            </a:r>
          </a:p>
          <a:p>
            <a:pPr lvl="0"/>
            <a:r>
              <a:rPr lang="en-US" sz="3600" dirty="0"/>
              <a:t>Option to become volunteer</a:t>
            </a:r>
          </a:p>
          <a:p>
            <a:pPr lvl="0"/>
            <a:r>
              <a:rPr lang="en-US" sz="3600" dirty="0"/>
              <a:t>Donation tracking</a:t>
            </a:r>
          </a:p>
          <a:p>
            <a:pPr lvl="0"/>
            <a:r>
              <a:rPr lang="en-US" sz="3600" dirty="0"/>
              <a:t>Events of different NGOs</a:t>
            </a:r>
          </a:p>
          <a:p>
            <a:pPr lvl="0"/>
            <a:r>
              <a:rPr lang="en-US" sz="3600" dirty="0"/>
              <a:t>Login/Signup</a:t>
            </a:r>
          </a:p>
          <a:p>
            <a:endParaRPr lang="en-US" sz="3600" dirty="0"/>
          </a:p>
        </p:txBody>
      </p:sp>
    </p:spTree>
    <p:extLst>
      <p:ext uri="{BB962C8B-B14F-4D97-AF65-F5344CB8AC3E}">
        <p14:creationId xmlns:p14="http://schemas.microsoft.com/office/powerpoint/2010/main" val="42777545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620" y="1739900"/>
            <a:ext cx="10746380" cy="3835400"/>
          </a:xfrm>
          <a:prstGeom prst="rect">
            <a:avLst/>
          </a:prstGeom>
        </p:spPr>
      </p:pic>
    </p:spTree>
    <p:extLst>
      <p:ext uri="{BB962C8B-B14F-4D97-AF65-F5344CB8AC3E}">
        <p14:creationId xmlns:p14="http://schemas.microsoft.com/office/powerpoint/2010/main" val="260285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0504" y="1046922"/>
            <a:ext cx="8485279" cy="2631844"/>
          </a:xfrm>
        </p:spPr>
        <p:txBody>
          <a:bodyPr/>
          <a:lstStyle/>
          <a:p>
            <a:r>
              <a:rPr lang="en-US" sz="5400" dirty="0"/>
              <a:t> </a:t>
            </a:r>
            <a:r>
              <a:rPr lang="en-US" sz="5400" dirty="0" smtClean="0"/>
              <a:t>       </a:t>
            </a:r>
            <a:r>
              <a:rPr lang="en-US" sz="8800" dirty="0" smtClean="0"/>
              <a:t>Thank you</a:t>
            </a:r>
            <a:endParaRPr lang="en-US" sz="8800" dirty="0"/>
          </a:p>
        </p:txBody>
      </p:sp>
      <p:sp>
        <p:nvSpPr>
          <p:cNvPr id="3" name="Text Placeholder 2"/>
          <p:cNvSpPr>
            <a:spLocks noGrp="1"/>
          </p:cNvSpPr>
          <p:nvPr>
            <p:ph type="body" sz="half" idx="13"/>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408246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Story,</a:t>
            </a:r>
            <a:endParaRPr lang="en-US" dirty="0"/>
          </a:p>
        </p:txBody>
      </p:sp>
      <p:sp>
        <p:nvSpPr>
          <p:cNvPr id="3" name="Content Placeholder 2"/>
          <p:cNvSpPr>
            <a:spLocks noGrp="1"/>
          </p:cNvSpPr>
          <p:nvPr>
            <p:ph idx="1"/>
          </p:nvPr>
        </p:nvSpPr>
        <p:spPr>
          <a:xfrm>
            <a:off x="1154955" y="2603500"/>
            <a:ext cx="8761412" cy="3784600"/>
          </a:xfrm>
        </p:spPr>
        <p:txBody>
          <a:bodyPr>
            <a:normAutofit fontScale="77500" lnSpcReduction="20000"/>
          </a:bodyPr>
          <a:lstStyle/>
          <a:p>
            <a:pPr marL="0" indent="0">
              <a:buNone/>
            </a:pPr>
            <a:r>
              <a:rPr lang="en-US" sz="3600" dirty="0" smtClean="0"/>
              <a:t>The </a:t>
            </a:r>
            <a:r>
              <a:rPr lang="en-US" sz="3600" dirty="0"/>
              <a:t>home page has options for login, signup and ongoing activities by different NGOs.</a:t>
            </a:r>
          </a:p>
          <a:p>
            <a:pPr marL="0" indent="0">
              <a:buNone/>
            </a:pPr>
            <a:endParaRPr lang="en-US" sz="3600" dirty="0" smtClean="0"/>
          </a:p>
          <a:p>
            <a:pPr marL="0" indent="0">
              <a:buNone/>
            </a:pPr>
            <a:r>
              <a:rPr lang="en-US" sz="3600" dirty="0" smtClean="0"/>
              <a:t>CharityHub </a:t>
            </a:r>
            <a:r>
              <a:rPr lang="en-US" sz="3600" dirty="0"/>
              <a:t>has two types of account. One is “Donor” another is “Volunteer”. Both need to login using username and password.</a:t>
            </a:r>
          </a:p>
          <a:p>
            <a:pPr marL="0" indent="0">
              <a:buNone/>
            </a:pPr>
            <a:r>
              <a:rPr lang="en-US" sz="3600" dirty="0"/>
              <a:t> </a:t>
            </a:r>
          </a:p>
          <a:p>
            <a:pPr marL="0" indent="0">
              <a:buNone/>
            </a:pPr>
            <a:r>
              <a:rPr lang="en-US" sz="3600" dirty="0"/>
              <a:t>“Donor” page/class has three functions. He can Donate, Track and see history of his donations.</a:t>
            </a:r>
          </a:p>
          <a:p>
            <a:pPr marL="0" indent="0">
              <a:buNone/>
            </a:pPr>
            <a:endParaRPr lang="en-US" sz="3600" dirty="0"/>
          </a:p>
        </p:txBody>
      </p:sp>
    </p:spTree>
    <p:extLst>
      <p:ext uri="{BB962C8B-B14F-4D97-AF65-F5344CB8AC3E}">
        <p14:creationId xmlns:p14="http://schemas.microsoft.com/office/powerpoint/2010/main" val="13643222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Story(contd.)</a:t>
            </a:r>
            <a:endParaRPr lang="en-US" dirty="0"/>
          </a:p>
        </p:txBody>
      </p:sp>
      <p:sp>
        <p:nvSpPr>
          <p:cNvPr id="3" name="Content Placeholder 2"/>
          <p:cNvSpPr>
            <a:spLocks noGrp="1"/>
          </p:cNvSpPr>
          <p:nvPr>
            <p:ph idx="1"/>
          </p:nvPr>
        </p:nvSpPr>
        <p:spPr>
          <a:xfrm>
            <a:off x="1154954" y="2603500"/>
            <a:ext cx="9627345" cy="3949700"/>
          </a:xfrm>
        </p:spPr>
        <p:txBody>
          <a:bodyPr>
            <a:normAutofit fontScale="92500" lnSpcReduction="10000"/>
          </a:bodyPr>
          <a:lstStyle/>
          <a:p>
            <a:pPr marL="0" indent="0">
              <a:buNone/>
            </a:pPr>
            <a:r>
              <a:rPr lang="en-US" sz="3600" dirty="0"/>
              <a:t>The Donate buttons prompts the user to select Donation Type. They’re:</a:t>
            </a:r>
          </a:p>
          <a:p>
            <a:pPr lvl="0"/>
            <a:r>
              <a:rPr lang="en-US" sz="3600" dirty="0"/>
              <a:t>Donate Clothes</a:t>
            </a:r>
          </a:p>
          <a:p>
            <a:pPr lvl="0"/>
            <a:r>
              <a:rPr lang="en-US" sz="3600" dirty="0"/>
              <a:t>Donate Toys</a:t>
            </a:r>
          </a:p>
          <a:p>
            <a:pPr lvl="0"/>
            <a:r>
              <a:rPr lang="en-US" sz="3600" dirty="0"/>
              <a:t>Donate Money</a:t>
            </a:r>
          </a:p>
          <a:p>
            <a:pPr lvl="0"/>
            <a:r>
              <a:rPr lang="en-US" sz="3600" dirty="0"/>
              <a:t>Donate Study Materials</a:t>
            </a:r>
          </a:p>
          <a:p>
            <a:pPr lvl="0"/>
            <a:r>
              <a:rPr lang="en-US" sz="3600" dirty="0"/>
              <a:t>Become a Volunteer</a:t>
            </a:r>
          </a:p>
          <a:p>
            <a:endParaRPr lang="en-US" sz="3600" dirty="0"/>
          </a:p>
        </p:txBody>
      </p:sp>
    </p:spTree>
    <p:extLst>
      <p:ext uri="{BB962C8B-B14F-4D97-AF65-F5344CB8AC3E}">
        <p14:creationId xmlns:p14="http://schemas.microsoft.com/office/powerpoint/2010/main" val="31900394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Story(contd.)</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sz="3600" dirty="0"/>
              <a:t>When Donor selects one donation type, then HE’S SHOWN THE ORGANIZATIONS WHO’RE RECEIVING. He then selects his donation organization likewise and the organization then receives the donation from the donor. The receiving organization also provides the donor with a tracking number for certain donations, so that the donor can know where his donations are going, via which organization. </a:t>
            </a:r>
          </a:p>
          <a:p>
            <a:pPr marL="0" indent="0">
              <a:buNone/>
            </a:pPr>
            <a:endParaRPr lang="en-US" sz="3600" dirty="0"/>
          </a:p>
        </p:txBody>
      </p:sp>
    </p:spTree>
    <p:extLst>
      <p:ext uri="{BB962C8B-B14F-4D97-AF65-F5344CB8AC3E}">
        <p14:creationId xmlns:p14="http://schemas.microsoft.com/office/powerpoint/2010/main" val="9451936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Story(contd.)</a:t>
            </a:r>
            <a:endParaRPr lang="en-US" dirty="0"/>
          </a:p>
        </p:txBody>
      </p:sp>
      <p:sp>
        <p:nvSpPr>
          <p:cNvPr id="3" name="Content Placeholder 2"/>
          <p:cNvSpPr>
            <a:spLocks noGrp="1"/>
          </p:cNvSpPr>
          <p:nvPr>
            <p:ph idx="1"/>
          </p:nvPr>
        </p:nvSpPr>
        <p:spPr>
          <a:xfrm>
            <a:off x="1154955" y="2603500"/>
            <a:ext cx="8761412" cy="3911600"/>
          </a:xfrm>
        </p:spPr>
        <p:txBody>
          <a:bodyPr>
            <a:normAutofit fontScale="77500" lnSpcReduction="20000"/>
          </a:bodyPr>
          <a:lstStyle/>
          <a:p>
            <a:pPr marL="0" indent="0">
              <a:buNone/>
            </a:pPr>
            <a:r>
              <a:rPr lang="en-US" sz="3600" dirty="0"/>
              <a:t>“Track” button for donor helps the donor to know about the present condition of the donation. Donor can see the transition of his donation staring from his donation to the organization, ending in the hands of the donatary. </a:t>
            </a:r>
          </a:p>
          <a:p>
            <a:pPr marL="0" indent="0">
              <a:buNone/>
            </a:pPr>
            <a:endParaRPr lang="en-US" sz="3600" dirty="0"/>
          </a:p>
          <a:p>
            <a:pPr marL="0" indent="0">
              <a:buNone/>
            </a:pPr>
            <a:r>
              <a:rPr lang="en-US" sz="3600" dirty="0"/>
              <a:t>The “History” button shows the donor about all his previous donations, and their full details with Tracking.</a:t>
            </a:r>
          </a:p>
          <a:p>
            <a:pPr marL="0" indent="0">
              <a:buNone/>
            </a:pPr>
            <a:endParaRPr lang="en-US" sz="3600" dirty="0"/>
          </a:p>
        </p:txBody>
      </p:sp>
    </p:spTree>
    <p:extLst>
      <p:ext uri="{BB962C8B-B14F-4D97-AF65-F5344CB8AC3E}">
        <p14:creationId xmlns:p14="http://schemas.microsoft.com/office/powerpoint/2010/main" val="20831985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
  <TotalTime>188</TotalTime>
  <Words>1220</Words>
  <Application>Microsoft Office PowerPoint</Application>
  <PresentationFormat>Widescreen</PresentationFormat>
  <Paragraphs>124</Paragraphs>
  <Slides>51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Century Gothic</vt:lpstr>
      <vt:lpstr>Times New Roman</vt:lpstr>
      <vt:lpstr>Wingdings 3</vt:lpstr>
      <vt:lpstr>Ion Boardroom</vt:lpstr>
      <vt:lpstr>Charity Hub</vt:lpstr>
      <vt:lpstr>A Project for the Society By,</vt:lpstr>
      <vt:lpstr>The Problem…</vt:lpstr>
      <vt:lpstr>SO we came up with A Solution…</vt:lpstr>
      <vt:lpstr>Features to make it Work,</vt:lpstr>
      <vt:lpstr>User Story,</vt:lpstr>
      <vt:lpstr>User Story(contd.)</vt:lpstr>
      <vt:lpstr>User Story(contd.)</vt:lpstr>
      <vt:lpstr>User Story(contd.)</vt:lpstr>
      <vt:lpstr>User Story(contd.)</vt:lpstr>
      <vt:lpstr>User Story(contd.)</vt:lpstr>
      <vt:lpstr>User Story(contd.)</vt:lpstr>
      <vt:lpstr>Use Case Diagram,</vt:lpstr>
      <vt:lpstr>Class Diagram,</vt:lpstr>
      <vt:lpstr>Activity Diagram,</vt:lpstr>
      <vt:lpstr>Sequence Diagram,</vt:lpstr>
      <vt:lpstr>The Software Process Model,</vt:lpstr>
      <vt:lpstr>Software Process model(contd.)</vt:lpstr>
      <vt:lpstr>Software Process Model(contd.)</vt:lpstr>
      <vt:lpstr>Software Process Model (contd.)</vt:lpstr>
      <vt:lpstr>Why Scrum?</vt:lpstr>
      <vt:lpstr>And…</vt:lpstr>
      <vt:lpstr>User Interfaces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 Plans,</vt:lpstr>
      <vt:lpstr>   Test plan for sign in   </vt:lpstr>
      <vt:lpstr>Test Plan for donor Profile,</vt:lpstr>
      <vt:lpstr>PowerPoint Presentation</vt:lpstr>
      <vt:lpstr>PowerPoint Presentation</vt:lpstr>
      <vt:lpstr>PowerPoint Presentation</vt:lpstr>
      <vt:lpstr>Test Cases,</vt:lpstr>
      <vt:lpstr>PowerPoint Presentation</vt:lpstr>
      <vt:lpstr>PowerPoint Presentation</vt:lpstr>
      <vt:lpstr>PowerPoint Presentation</vt:lpstr>
      <vt:lpstr>PowerPoint Presentation</vt:lpstr>
      <vt:lpstr>PowerPoint Presentation</vt:lpstr>
      <vt:lpstr>PowerPoint Presentation</vt:lpstr>
      <vt:lpstr>Project Estimation,</vt:lpstr>
      <vt:lpstr>PowerPoint Presentation</vt:lpstr>
      <vt:lpstr>PowerPoint Presentation</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Charity Hub</dc:title>
  <dc:creator>Afiqur Rahman</dc:creator>
  <cp:lastModifiedBy>Tanjima Nasreen</cp:lastModifiedBy>
  <cp:revision>17</cp:revision>
  <dcterms:created xsi:type="dcterms:W3CDTF">2017-12-15T12:44:31Z</dcterms:created>
  <dcterms:modified xsi:type="dcterms:W3CDTF">2017-12-15T17:10:23Z</dcterms:modified>
</cp:coreProperties>
</file>