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00" r:id="rId3"/>
    <p:sldId id="303" r:id="rId4"/>
    <p:sldId id="301" r:id="rId5"/>
    <p:sldId id="302" r:id="rId6"/>
    <p:sldId id="304" r:id="rId7"/>
    <p:sldId id="305" r:id="rId8"/>
    <p:sldId id="306" r:id="rId9"/>
    <p:sldId id="309" r:id="rId10"/>
    <p:sldId id="307" r:id="rId11"/>
    <p:sldId id="308" r:id="rId12"/>
    <p:sldId id="311" r:id="rId13"/>
    <p:sldId id="312" r:id="rId14"/>
    <p:sldId id="310" r:id="rId15"/>
    <p:sldId id="313" r:id="rId16"/>
    <p:sldId id="314" r:id="rId17"/>
    <p:sldId id="315" r:id="rId18"/>
    <p:sldId id="316" r:id="rId19"/>
    <p:sldId id="317" r:id="rId20"/>
    <p:sldId id="318" r:id="rId21"/>
    <p:sldId id="319" r:id="rId22"/>
    <p:sldId id="320" r:id="rId23"/>
    <p:sldId id="323" r:id="rId24"/>
    <p:sldId id="322" r:id="rId25"/>
    <p:sldId id="321"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lian Zhang" initials="YZ" lastIdx="2" clrIdx="0">
    <p:extLst>
      <p:ext uri="{19B8F6BF-5375-455C-9EA6-DF929625EA0E}">
        <p15:presenceInfo xmlns:p15="http://schemas.microsoft.com/office/powerpoint/2012/main" userId="S-1-5-21-1078597155-1780168180-313593124-15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7" autoAdjust="0"/>
    <p:restoredTop sz="86131" autoAdjust="0"/>
  </p:normalViewPr>
  <p:slideViewPr>
    <p:cSldViewPr>
      <p:cViewPr varScale="1">
        <p:scale>
          <a:sx n="72" d="100"/>
          <a:sy n="72" d="100"/>
        </p:scale>
        <p:origin x="72" y="13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9/3/2019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9/3/2019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6415F-BFDB-4E80-B3DD-ABBD676F8ED5}" type="slidenum">
              <a:rPr lang="en-US" altLang="en-US"/>
              <a:pPr/>
              <a:t>3</a:t>
            </a:fld>
            <a:endParaRPr lang="en-US" alt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5212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9/3/2019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9/3/2019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000"/>
            </a:lvl2pPr>
            <a:lvl5pP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9/3/2019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9/3/2019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9/3/2019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9/3/2019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9/3/2019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ges.nist.gov/800-63-3/sp800-63-3.html" TargetMode="External"/><Relationship Id="rId2" Type="http://schemas.openxmlformats.org/officeDocument/2006/relationships/hyperlink" Target="https://www.nist.gov/video/password-guidance-nist-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haveibeenpwned.com/Passwor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senix.org/system/files/conference/soups2015/soups15-paper-ion.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lassroom.github.com/a/cyc52ri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6005833/#B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umbiacountytax.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Security</a:t>
            </a:r>
            <a:br>
              <a:rPr lang="en-US" dirty="0" smtClean="0"/>
            </a:br>
            <a:endParaRPr dirty="0"/>
          </a:p>
        </p:txBody>
      </p:sp>
      <p:sp>
        <p:nvSpPr>
          <p:cNvPr id="3" name="Subtitle 2"/>
          <p:cNvSpPr>
            <a:spLocks noGrp="1"/>
          </p:cNvSpPr>
          <p:nvPr>
            <p:ph type="subTitle" idx="1"/>
          </p:nvPr>
        </p:nvSpPr>
        <p:spPr/>
        <p:txBody>
          <a:bodyPr/>
          <a:lstStyle/>
          <a:p>
            <a:r>
              <a:rPr lang="en-US" dirty="0" smtClean="0"/>
              <a:t>-Yilian Zhang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 Authorization)</a:t>
            </a:r>
            <a:endParaRPr lang="en-US" dirty="0"/>
          </a:p>
        </p:txBody>
      </p:sp>
      <p:sp>
        <p:nvSpPr>
          <p:cNvPr id="3" name="Content Placeholder 2"/>
          <p:cNvSpPr>
            <a:spLocks noGrp="1"/>
          </p:cNvSpPr>
          <p:nvPr>
            <p:ph idx="1"/>
          </p:nvPr>
        </p:nvSpPr>
        <p:spPr>
          <a:xfrm>
            <a:off x="1524000" y="1828800"/>
            <a:ext cx="10058400" cy="4724400"/>
          </a:xfrm>
        </p:spPr>
        <p:txBody>
          <a:bodyPr/>
          <a:lstStyle/>
          <a:p>
            <a:r>
              <a:rPr lang="en-US" dirty="0"/>
              <a:t>Authorization is any mechanism by which a system grants or revokes the right to access some data or perform some action</a:t>
            </a:r>
            <a:r>
              <a:rPr lang="en-US" dirty="0" smtClean="0"/>
              <a:t>.</a:t>
            </a:r>
          </a:p>
          <a:p>
            <a:r>
              <a:rPr lang="en-US" dirty="0"/>
              <a:t> limiting who can access what in what ways</a:t>
            </a:r>
            <a:endParaRPr lang="en-US" dirty="0" smtClean="0"/>
          </a:p>
          <a:p>
            <a:r>
              <a:rPr lang="en-US" dirty="0"/>
              <a:t> File permissions, such as the right to create, read, edit or delete a file.</a:t>
            </a:r>
          </a:p>
          <a:p>
            <a:r>
              <a:rPr lang="en-US" dirty="0"/>
              <a:t>  </a:t>
            </a:r>
            <a:r>
              <a:rPr lang="en-US" dirty="0" smtClean="0"/>
              <a:t>Program </a:t>
            </a:r>
            <a:r>
              <a:rPr lang="en-US" dirty="0"/>
              <a:t>permissions, such as the right to execute a program.</a:t>
            </a:r>
          </a:p>
          <a:p>
            <a:r>
              <a:rPr lang="en-US" dirty="0"/>
              <a:t>  </a:t>
            </a:r>
            <a:r>
              <a:rPr lang="en-US" dirty="0" smtClean="0"/>
              <a:t>Data </a:t>
            </a:r>
            <a:r>
              <a:rPr lang="en-US" dirty="0"/>
              <a:t>permissions, such as the right to retrieve or update information in a database</a:t>
            </a:r>
            <a:r>
              <a:rPr lang="en-US" dirty="0" smtClean="0"/>
              <a:t>.</a:t>
            </a:r>
          </a:p>
          <a:p>
            <a:r>
              <a:rPr lang="en-US" dirty="0" smtClean="0"/>
              <a:t>Try it:  Who can read your file on J:/drive ,   K:/drive?</a:t>
            </a:r>
            <a:endParaRPr lang="en-US" dirty="0"/>
          </a:p>
        </p:txBody>
      </p:sp>
    </p:spTree>
    <p:extLst>
      <p:ext uri="{BB962C8B-B14F-4D97-AF65-F5344CB8AC3E}">
        <p14:creationId xmlns:p14="http://schemas.microsoft.com/office/powerpoint/2010/main" val="86723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dirty="0"/>
              <a:t>Authentication is any process by which a system verifies the </a:t>
            </a:r>
            <a:r>
              <a:rPr lang="en-US" dirty="0" smtClean="0"/>
              <a:t>identity </a:t>
            </a:r>
            <a:r>
              <a:rPr lang="en-US" dirty="0"/>
              <a:t>of a user who wishes to access the system</a:t>
            </a:r>
            <a:r>
              <a:rPr lang="en-US" dirty="0" smtClean="0"/>
              <a:t>. </a:t>
            </a:r>
          </a:p>
          <a:p>
            <a:r>
              <a:rPr lang="en-US" dirty="0" smtClean="0"/>
              <a:t>Typically:   User Name and Password  </a:t>
            </a:r>
          </a:p>
          <a:p>
            <a:r>
              <a:rPr lang="en-US" dirty="0"/>
              <a:t>the act of proving that asserted identity: that the person is who she says she is.</a:t>
            </a:r>
          </a:p>
        </p:txBody>
      </p:sp>
    </p:spTree>
    <p:extLst>
      <p:ext uri="{BB962C8B-B14F-4D97-AF65-F5344CB8AC3E}">
        <p14:creationId xmlns:p14="http://schemas.microsoft.com/office/powerpoint/2010/main" val="292186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t>
            </a:r>
            <a:endParaRPr lang="en-US" dirty="0"/>
          </a:p>
        </p:txBody>
      </p:sp>
      <p:sp>
        <p:nvSpPr>
          <p:cNvPr id="3" name="Content Placeholder 2"/>
          <p:cNvSpPr>
            <a:spLocks noGrp="1"/>
          </p:cNvSpPr>
          <p:nvPr>
            <p:ph idx="1"/>
          </p:nvPr>
        </p:nvSpPr>
        <p:spPr>
          <a:xfrm>
            <a:off x="1524000" y="1828800"/>
            <a:ext cx="9525000" cy="4419600"/>
          </a:xfrm>
        </p:spPr>
        <p:txBody>
          <a:bodyPr>
            <a:normAutofit lnSpcReduction="10000"/>
          </a:bodyPr>
          <a:lstStyle/>
          <a:p>
            <a:r>
              <a:rPr lang="en-US" dirty="0" smtClean="0"/>
              <a:t>Act of asserting who a person is. </a:t>
            </a:r>
          </a:p>
          <a:p>
            <a:r>
              <a:rPr lang="en-US" dirty="0" smtClean="0"/>
              <a:t>Is your identities private</a:t>
            </a:r>
            <a:r>
              <a:rPr lang="en-US" dirty="0"/>
              <a:t>?  --Identities are typically public or well known</a:t>
            </a:r>
            <a:endParaRPr lang="en-US" dirty="0" smtClean="0"/>
          </a:p>
          <a:p>
            <a:r>
              <a:rPr lang="en-US" dirty="0" smtClean="0"/>
              <a:t>Discussion:  </a:t>
            </a:r>
          </a:p>
          <a:p>
            <a:pPr lvl="1"/>
            <a:r>
              <a:rPr lang="en-US" dirty="0"/>
              <a:t>email account ID</a:t>
            </a:r>
          </a:p>
          <a:p>
            <a:pPr lvl="1"/>
            <a:r>
              <a:rPr lang="en-US" dirty="0"/>
              <a:t>bank account </a:t>
            </a:r>
            <a:r>
              <a:rPr lang="en-US" dirty="0" smtClean="0"/>
              <a:t>number</a:t>
            </a:r>
          </a:p>
          <a:p>
            <a:pPr lvl="1"/>
            <a:r>
              <a:rPr lang="en-US" dirty="0" smtClean="0"/>
              <a:t>Your phone number </a:t>
            </a:r>
          </a:p>
          <a:p>
            <a:pPr lvl="1"/>
            <a:r>
              <a:rPr lang="en-US" dirty="0" smtClean="0"/>
              <a:t>Your zip code</a:t>
            </a:r>
          </a:p>
          <a:p>
            <a:pPr lvl="1"/>
            <a:r>
              <a:rPr lang="en-US" dirty="0" smtClean="0"/>
              <a:t>Social Security Number</a:t>
            </a:r>
          </a:p>
          <a:p>
            <a:pPr lvl="1"/>
            <a:r>
              <a:rPr lang="en-US" dirty="0" smtClean="0"/>
              <a:t>Birth day date</a:t>
            </a:r>
            <a:endParaRPr lang="en-US" dirty="0"/>
          </a:p>
        </p:txBody>
      </p:sp>
    </p:spTree>
    <p:extLst>
      <p:ext uri="{BB962C8B-B14F-4D97-AF65-F5344CB8AC3E}">
        <p14:creationId xmlns:p14="http://schemas.microsoft.com/office/powerpoint/2010/main" val="174728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a:t>: Vice Presidential Candidate Sarah Palin’s Email Exposed</a:t>
            </a:r>
          </a:p>
        </p:txBody>
      </p:sp>
      <p:sp>
        <p:nvSpPr>
          <p:cNvPr id="3" name="Content Placeholder 2"/>
          <p:cNvSpPr>
            <a:spLocks noGrp="1"/>
          </p:cNvSpPr>
          <p:nvPr>
            <p:ph idx="1"/>
          </p:nvPr>
        </p:nvSpPr>
        <p:spPr/>
        <p:txBody>
          <a:bodyPr/>
          <a:lstStyle/>
          <a:p>
            <a:r>
              <a:rPr lang="en-US" dirty="0"/>
              <a:t>During the 2008 U.S. presidential campaign, vice presidential candidate Sarah Palin’s personal email account was hacked. Contents of email messages and Palin’s contacts list were posted on a public bulletin board. A 20-year-old University of Tennessee student, David </a:t>
            </a:r>
            <a:r>
              <a:rPr lang="en-US" dirty="0" err="1"/>
              <a:t>Kernell</a:t>
            </a:r>
            <a:r>
              <a:rPr lang="en-US" dirty="0"/>
              <a:t>, was subsequently convicted of unauthorized access to obtain information from her computer and sentenced to a year and a day</a:t>
            </a:r>
            <a:r>
              <a:rPr lang="en-US" dirty="0" smtClean="0"/>
              <a:t>.</a:t>
            </a:r>
          </a:p>
          <a:p>
            <a:r>
              <a:rPr lang="en-US" dirty="0"/>
              <a:t>How could a college student have accessed the computer of a high-profile public </a:t>
            </a:r>
            <a:r>
              <a:rPr lang="en-US" dirty="0" smtClean="0"/>
              <a:t>official?</a:t>
            </a:r>
            <a:endParaRPr lang="en-US" dirty="0"/>
          </a:p>
        </p:txBody>
      </p:sp>
    </p:spTree>
    <p:extLst>
      <p:ext uri="{BB962C8B-B14F-4D97-AF65-F5344CB8AC3E}">
        <p14:creationId xmlns:p14="http://schemas.microsoft.com/office/powerpoint/2010/main" val="278749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ID :  public </a:t>
            </a:r>
            <a:endParaRPr lang="en-US" dirty="0"/>
          </a:p>
        </p:txBody>
      </p:sp>
      <p:sp>
        <p:nvSpPr>
          <p:cNvPr id="3" name="Content Placeholder 2"/>
          <p:cNvSpPr>
            <a:spLocks noGrp="1"/>
          </p:cNvSpPr>
          <p:nvPr>
            <p:ph idx="1"/>
          </p:nvPr>
        </p:nvSpPr>
        <p:spPr/>
        <p:txBody>
          <a:bodyPr/>
          <a:lstStyle/>
          <a:p>
            <a:r>
              <a:rPr lang="en-US" dirty="0"/>
              <a:t>Governor Palin’s email account was gov.palin@yahoo.com. The account ID was well known because of news reports of an earlier incident involving Palin’s using her personal account for official state communications; even without the publicity the account name would </a:t>
            </a:r>
            <a:r>
              <a:rPr lang="en-US" dirty="0" smtClean="0"/>
              <a:t> not </a:t>
            </a:r>
            <a:r>
              <a:rPr lang="en-US" dirty="0"/>
              <a:t>have been hard to guess</a:t>
            </a:r>
            <a:r>
              <a:rPr lang="en-US" dirty="0" smtClean="0"/>
              <a:t>.</a:t>
            </a:r>
          </a:p>
          <a:p>
            <a:r>
              <a:rPr lang="en-US" dirty="0" smtClean="0"/>
              <a:t>How to guess the password?</a:t>
            </a:r>
            <a:endParaRPr lang="en-US" dirty="0"/>
          </a:p>
        </p:txBody>
      </p:sp>
    </p:spTree>
    <p:extLst>
      <p:ext uri="{BB962C8B-B14F-4D97-AF65-F5344CB8AC3E}">
        <p14:creationId xmlns:p14="http://schemas.microsoft.com/office/powerpoint/2010/main" val="424219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 Reset</a:t>
            </a:r>
            <a:endParaRPr lang="en-US" dirty="0"/>
          </a:p>
        </p:txBody>
      </p:sp>
      <p:sp>
        <p:nvSpPr>
          <p:cNvPr id="3" name="Content Placeholder 2"/>
          <p:cNvSpPr>
            <a:spLocks noGrp="1"/>
          </p:cNvSpPr>
          <p:nvPr>
            <p:ph idx="1"/>
          </p:nvPr>
        </p:nvSpPr>
        <p:spPr/>
        <p:txBody>
          <a:bodyPr>
            <a:normAutofit fontScale="92500" lnSpcReduction="20000"/>
          </a:bodyPr>
          <a:lstStyle/>
          <a:p>
            <a:r>
              <a:rPr lang="en-US" dirty="0"/>
              <a:t>But the password? No, the student didn’t guess the password. All he had to do was pretend to be Palin and claim she had forgotten her password. Yahoo asked </a:t>
            </a:r>
            <a:r>
              <a:rPr lang="en-US" dirty="0" err="1"/>
              <a:t>Kernell</a:t>
            </a:r>
            <a:r>
              <a:rPr lang="en-US" dirty="0"/>
              <a:t> the security questions Palin had filed with Yahoo on opening the account: birth date (found from Wikipedia), postcode (public knowledge, especially because she had gotten public attention for not using the official governor’s mansion), and where she met her husband (part of her unofficial biography circulating during the campaign: she and her husband met in high school). With those three answers, </a:t>
            </a:r>
            <a:r>
              <a:rPr lang="en-US" dirty="0" err="1"/>
              <a:t>Kernell</a:t>
            </a:r>
            <a:r>
              <a:rPr lang="en-US" dirty="0"/>
              <a:t> was able to change her password (to “popcorn,” something appealing to most college students). From that point on, not only was </a:t>
            </a:r>
            <a:r>
              <a:rPr lang="en-US" dirty="0" err="1"/>
              <a:t>Kernell</a:t>
            </a:r>
            <a:r>
              <a:rPr lang="en-US" dirty="0"/>
              <a:t> effectively Palin, the real Palin could not access her own email account because did she not know the new password.</a:t>
            </a:r>
          </a:p>
        </p:txBody>
      </p:sp>
    </p:spTree>
    <p:extLst>
      <p:ext uri="{BB962C8B-B14F-4D97-AF65-F5344CB8AC3E}">
        <p14:creationId xmlns:p14="http://schemas.microsoft.com/office/powerpoint/2010/main" val="3166373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Authentication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User ID - Public</a:t>
            </a:r>
          </a:p>
          <a:p>
            <a:r>
              <a:rPr lang="en-US" sz="2000" dirty="0" smtClean="0"/>
              <a:t>Password</a:t>
            </a:r>
          </a:p>
          <a:p>
            <a:pPr lvl="1"/>
            <a:r>
              <a:rPr lang="en-US" dirty="0" smtClean="0"/>
              <a:t>Weak Password</a:t>
            </a:r>
          </a:p>
          <a:p>
            <a:pPr lvl="1"/>
            <a:r>
              <a:rPr lang="en-US" dirty="0" smtClean="0"/>
              <a:t>Password Reuse </a:t>
            </a:r>
          </a:p>
          <a:p>
            <a:pPr lvl="1"/>
            <a:r>
              <a:rPr lang="en-US" dirty="0" smtClean="0"/>
              <a:t>Password saved </a:t>
            </a:r>
            <a:r>
              <a:rPr lang="en-US" dirty="0"/>
              <a:t> </a:t>
            </a:r>
            <a:r>
              <a:rPr lang="en-US" dirty="0" smtClean="0"/>
              <a:t>by browser</a:t>
            </a:r>
          </a:p>
          <a:p>
            <a:pPr lvl="2"/>
            <a:r>
              <a:rPr lang="en-US" sz="2000" dirty="0" smtClean="0"/>
              <a:t>??? Who can access the remembered password – Chrome,  Firefox</a:t>
            </a:r>
          </a:p>
          <a:p>
            <a:r>
              <a:rPr lang="en-US" dirty="0" smtClean="0"/>
              <a:t>NISA Password Guidance </a:t>
            </a:r>
          </a:p>
          <a:p>
            <a:pPr marL="0" indent="0">
              <a:buNone/>
            </a:pPr>
            <a:r>
              <a:rPr lang="en-US" dirty="0">
                <a:hlinkClick r:id="rId2"/>
              </a:rPr>
              <a:t>https://</a:t>
            </a:r>
            <a:r>
              <a:rPr lang="en-US" dirty="0" smtClean="0">
                <a:hlinkClick r:id="rId2"/>
              </a:rPr>
              <a:t>www.nist.gov/video/password-guidance-nist-0</a:t>
            </a:r>
            <a:endParaRPr lang="en-US" dirty="0" smtClean="0"/>
          </a:p>
          <a:p>
            <a:pPr marL="0" indent="0">
              <a:buNone/>
            </a:pPr>
            <a:r>
              <a:rPr lang="en-US" dirty="0">
                <a:hlinkClick r:id="rId3"/>
              </a:rPr>
              <a:t>https://</a:t>
            </a:r>
            <a:r>
              <a:rPr lang="en-US" dirty="0" smtClean="0">
                <a:hlinkClick r:id="rId3"/>
              </a:rPr>
              <a:t>pages.nist.gov/800-63-3/sp800-63-3.html</a:t>
            </a: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250054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Password Guidelines </a:t>
            </a:r>
            <a:endParaRPr lang="en-US" dirty="0"/>
          </a:p>
        </p:txBody>
      </p:sp>
      <p:sp>
        <p:nvSpPr>
          <p:cNvPr id="3" name="Content Placeholder 2"/>
          <p:cNvSpPr>
            <a:spLocks noGrp="1"/>
          </p:cNvSpPr>
          <p:nvPr>
            <p:ph idx="1"/>
          </p:nvPr>
        </p:nvSpPr>
        <p:spPr>
          <a:xfrm>
            <a:off x="1524000" y="1828800"/>
            <a:ext cx="9601200" cy="4800600"/>
          </a:xfrm>
        </p:spPr>
        <p:txBody>
          <a:bodyPr>
            <a:normAutofit lnSpcReduction="10000"/>
          </a:bodyPr>
          <a:lstStyle/>
          <a:p>
            <a:r>
              <a:rPr lang="en-US" b="1" dirty="0" smtClean="0"/>
              <a:t>New:  </a:t>
            </a:r>
            <a:r>
              <a:rPr lang="en-US" b="1" dirty="0"/>
              <a:t>Check against </a:t>
            </a:r>
            <a:r>
              <a:rPr lang="en-US" b="1" dirty="0" smtClean="0"/>
              <a:t>passwords </a:t>
            </a:r>
            <a:r>
              <a:rPr lang="en-US" b="1" dirty="0"/>
              <a:t>obtained from previous breach corpuses</a:t>
            </a:r>
            <a:r>
              <a:rPr lang="en-US" b="1" dirty="0" smtClean="0"/>
              <a:t>.</a:t>
            </a:r>
          </a:p>
          <a:p>
            <a:r>
              <a:rPr lang="en-US" b="1" dirty="0"/>
              <a:t>8 character minimum when a human sets </a:t>
            </a:r>
            <a:r>
              <a:rPr lang="en-US" b="1" dirty="0" smtClean="0"/>
              <a:t>it</a:t>
            </a:r>
          </a:p>
          <a:p>
            <a:r>
              <a:rPr lang="en-US" b="1" dirty="0" smtClean="0"/>
              <a:t>No </a:t>
            </a:r>
            <a:r>
              <a:rPr lang="en-US" b="1" dirty="0"/>
              <a:t>complexity </a:t>
            </a:r>
            <a:r>
              <a:rPr lang="en-US" b="1" dirty="0" smtClean="0"/>
              <a:t>requirements</a:t>
            </a:r>
            <a:endParaRPr lang="en-US" b="1" dirty="0"/>
          </a:p>
          <a:p>
            <a:r>
              <a:rPr lang="en-US" b="1" dirty="0" smtClean="0"/>
              <a:t>No </a:t>
            </a:r>
            <a:r>
              <a:rPr lang="en-US" b="1" dirty="0"/>
              <a:t>password expiration </a:t>
            </a:r>
            <a:r>
              <a:rPr lang="en-US" b="1" dirty="0" smtClean="0"/>
              <a:t>period</a:t>
            </a:r>
          </a:p>
          <a:p>
            <a:r>
              <a:rPr lang="en-US" b="1" dirty="0" smtClean="0"/>
              <a:t>No </a:t>
            </a:r>
            <a:r>
              <a:rPr lang="en-US" b="1" dirty="0"/>
              <a:t>password </a:t>
            </a:r>
            <a:r>
              <a:rPr lang="en-US" b="1" dirty="0" smtClean="0"/>
              <a:t>hints</a:t>
            </a:r>
            <a:endParaRPr lang="en-US" b="1" dirty="0"/>
          </a:p>
          <a:p>
            <a:r>
              <a:rPr lang="en-US" b="1" dirty="0" smtClean="0"/>
              <a:t>No </a:t>
            </a:r>
            <a:r>
              <a:rPr lang="en-US" b="1" dirty="0"/>
              <a:t>knowledge-based authentication (e.g. who was your best friend in high school</a:t>
            </a:r>
            <a:r>
              <a:rPr lang="en-US" b="1" dirty="0" smtClean="0"/>
              <a:t>?)</a:t>
            </a:r>
          </a:p>
          <a:p>
            <a:r>
              <a:rPr lang="en-US" b="1" dirty="0" smtClean="0"/>
              <a:t>* Easy to remember and hard to guess *</a:t>
            </a:r>
            <a:endParaRPr lang="en-US" b="1" dirty="0"/>
          </a:p>
        </p:txBody>
      </p:sp>
    </p:spTree>
    <p:extLst>
      <p:ext uri="{BB962C8B-B14F-4D97-AF65-F5344CB8AC3E}">
        <p14:creationId xmlns:p14="http://schemas.microsoft.com/office/powerpoint/2010/main" val="262585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your email compromised?</a:t>
            </a:r>
            <a:endParaRPr lang="en-US" dirty="0"/>
          </a:p>
        </p:txBody>
      </p:sp>
      <p:sp>
        <p:nvSpPr>
          <p:cNvPr id="3" name="Content Placeholder 2"/>
          <p:cNvSpPr>
            <a:spLocks noGrp="1"/>
          </p:cNvSpPr>
          <p:nvPr>
            <p:ph idx="1"/>
          </p:nvPr>
        </p:nvSpPr>
        <p:spPr/>
        <p:txBody>
          <a:bodyPr/>
          <a:lstStyle/>
          <a:p>
            <a:r>
              <a:rPr lang="en-US" dirty="0"/>
              <a:t>https://haveibeenpwned.com/</a:t>
            </a:r>
            <a:br>
              <a:rPr lang="en-US" dirty="0"/>
            </a:br>
            <a:endParaRPr lang="en-US" dirty="0"/>
          </a:p>
        </p:txBody>
      </p:sp>
    </p:spTree>
    <p:extLst>
      <p:ext uri="{BB962C8B-B14F-4D97-AF65-F5344CB8AC3E}">
        <p14:creationId xmlns:p14="http://schemas.microsoft.com/office/powerpoint/2010/main" val="13588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password compromised?</a:t>
            </a:r>
            <a:endParaRPr lang="en-US" dirty="0"/>
          </a:p>
        </p:txBody>
      </p:sp>
      <p:sp>
        <p:nvSpPr>
          <p:cNvPr id="3" name="Content Placeholder 2"/>
          <p:cNvSpPr>
            <a:spLocks noGrp="1"/>
          </p:cNvSpPr>
          <p:nvPr>
            <p:ph idx="1"/>
          </p:nvPr>
        </p:nvSpPr>
        <p:spPr/>
        <p:txBody>
          <a:bodyPr/>
          <a:lstStyle/>
          <a:p>
            <a:r>
              <a:rPr lang="en-US" dirty="0" smtClean="0"/>
              <a:t>What is the most popular password in  the </a:t>
            </a:r>
            <a:r>
              <a:rPr lang="en-US" dirty="0" err="1" smtClean="0"/>
              <a:t>pwned</a:t>
            </a:r>
            <a:r>
              <a:rPr lang="en-US" dirty="0" smtClean="0"/>
              <a:t> password database?</a:t>
            </a:r>
          </a:p>
          <a:p>
            <a:endParaRPr lang="en-US" dirty="0"/>
          </a:p>
          <a:p>
            <a:r>
              <a:rPr lang="en-US" dirty="0" smtClean="0"/>
              <a:t>Create a easy to remember password that </a:t>
            </a:r>
          </a:p>
          <a:p>
            <a:pPr lvl="1"/>
            <a:r>
              <a:rPr lang="en-US" sz="2800" dirty="0"/>
              <a:t>8 character minimum </a:t>
            </a:r>
            <a:endParaRPr lang="en-US" sz="2800" dirty="0" smtClean="0"/>
          </a:p>
          <a:p>
            <a:pPr lvl="1"/>
            <a:r>
              <a:rPr lang="en-US" sz="2800" dirty="0" smtClean="0"/>
              <a:t>And have not been seen </a:t>
            </a:r>
            <a:r>
              <a:rPr lang="en-US" sz="2800" dirty="0"/>
              <a:t> on website </a:t>
            </a:r>
            <a:r>
              <a:rPr lang="en-US" sz="2800" dirty="0">
                <a:hlinkClick r:id="rId2"/>
              </a:rPr>
              <a:t>https://</a:t>
            </a:r>
            <a:r>
              <a:rPr lang="en-US" sz="2800" dirty="0" smtClean="0">
                <a:hlinkClick r:id="rId2"/>
              </a:rPr>
              <a:t>haveibeenpwned.com/Passwords</a:t>
            </a:r>
            <a:endParaRPr lang="en-US" sz="2800" dirty="0" smtClean="0"/>
          </a:p>
          <a:p>
            <a:pPr lvl="1"/>
            <a:endParaRPr lang="en-US" dirty="0"/>
          </a:p>
        </p:txBody>
      </p:sp>
    </p:spTree>
    <p:extLst>
      <p:ext uri="{BB962C8B-B14F-4D97-AF65-F5344CB8AC3E}">
        <p14:creationId xmlns:p14="http://schemas.microsoft.com/office/powerpoint/2010/main" val="173097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 Triad – Model for security community</a:t>
            </a:r>
            <a:endParaRPr lang="en-US" dirty="0"/>
          </a:p>
        </p:txBody>
      </p:sp>
      <p:sp>
        <p:nvSpPr>
          <p:cNvPr id="3" name="Content Placeholder 2"/>
          <p:cNvSpPr>
            <a:spLocks noGrp="1"/>
          </p:cNvSpPr>
          <p:nvPr>
            <p:ph idx="1"/>
          </p:nvPr>
        </p:nvSpPr>
        <p:spPr/>
        <p:txBody>
          <a:bodyPr/>
          <a:lstStyle/>
          <a:p>
            <a:r>
              <a:rPr lang="en-US" b="1" dirty="0" smtClean="0"/>
              <a:t>Confidentiality </a:t>
            </a:r>
          </a:p>
          <a:p>
            <a:r>
              <a:rPr lang="en-US" b="1" dirty="0" smtClean="0"/>
              <a:t>Integrity</a:t>
            </a:r>
          </a:p>
          <a:p>
            <a:r>
              <a:rPr lang="en-US" b="1" dirty="0"/>
              <a:t>Availability</a:t>
            </a:r>
          </a:p>
          <a:p>
            <a:endParaRPr lang="en-US" b="1" dirty="0"/>
          </a:p>
          <a:p>
            <a:endParaRPr lang="en-US" b="1" dirty="0" smtClean="0"/>
          </a:p>
          <a:p>
            <a:endParaRPr lang="en-US" b="1" dirty="0" smtClean="0"/>
          </a:p>
          <a:p>
            <a:endParaRPr lang="en-US" dirty="0"/>
          </a:p>
        </p:txBody>
      </p:sp>
      <p:pic>
        <p:nvPicPr>
          <p:cNvPr id="4" name="Picture 3"/>
          <p:cNvPicPr>
            <a:picLocks noChangeAspect="1"/>
          </p:cNvPicPr>
          <p:nvPr/>
        </p:nvPicPr>
        <p:blipFill>
          <a:blip r:embed="rId2"/>
          <a:stretch>
            <a:fillRect/>
          </a:stretch>
        </p:blipFill>
        <p:spPr>
          <a:xfrm>
            <a:off x="5562600" y="2895600"/>
            <a:ext cx="4276725" cy="2895600"/>
          </a:xfrm>
          <a:prstGeom prst="rect">
            <a:avLst/>
          </a:prstGeom>
        </p:spPr>
      </p:pic>
    </p:spTree>
    <p:extLst>
      <p:ext uri="{BB962C8B-B14F-4D97-AF65-F5344CB8AC3E}">
        <p14:creationId xmlns:p14="http://schemas.microsoft.com/office/powerpoint/2010/main" val="1832254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Protection - Difficult</a:t>
            </a:r>
            <a:endParaRPr lang="en-US" dirty="0"/>
          </a:p>
        </p:txBody>
      </p:sp>
      <p:sp>
        <p:nvSpPr>
          <p:cNvPr id="3" name="Content Placeholder 2"/>
          <p:cNvSpPr>
            <a:spLocks noGrp="1"/>
          </p:cNvSpPr>
          <p:nvPr>
            <p:ph idx="1"/>
          </p:nvPr>
        </p:nvSpPr>
        <p:spPr>
          <a:xfrm>
            <a:off x="1524000" y="1828800"/>
            <a:ext cx="9525000" cy="5029200"/>
          </a:xfrm>
        </p:spPr>
        <p:txBody>
          <a:bodyPr>
            <a:normAutofit lnSpcReduction="10000"/>
          </a:bodyPr>
          <a:lstStyle/>
          <a:p>
            <a:r>
              <a:rPr lang="en-US" dirty="0" smtClean="0"/>
              <a:t>Use   ------ Supplying </a:t>
            </a:r>
            <a:r>
              <a:rPr lang="en-US" dirty="0"/>
              <a:t>a password for each access to an object can be inconvenient and time consuming.</a:t>
            </a:r>
          </a:p>
          <a:p>
            <a:r>
              <a:rPr lang="en-US" dirty="0" smtClean="0"/>
              <a:t>Disclosure------- </a:t>
            </a:r>
            <a:r>
              <a:rPr lang="en-US" dirty="0"/>
              <a:t>If a user discloses a password to an unauthorized individual, the object becomes immediately accessible. If the user then changes the password to re-protect the object, the user must inform any other legitimate users of the new password because their old password will fail.</a:t>
            </a:r>
          </a:p>
          <a:p>
            <a:r>
              <a:rPr lang="en-US" dirty="0" smtClean="0"/>
              <a:t>Revocation----- </a:t>
            </a:r>
            <a:r>
              <a:rPr lang="en-US" dirty="0"/>
              <a:t>To revoke one user’s access right to an object, someone must change the password, thereby causing the same problems as disclosure.</a:t>
            </a:r>
          </a:p>
          <a:p>
            <a:r>
              <a:rPr lang="en-US" dirty="0" smtClean="0"/>
              <a:t>Loss  ----- How to handle loss or forgotten password?</a:t>
            </a:r>
            <a:endParaRPr lang="en-US" dirty="0"/>
          </a:p>
        </p:txBody>
      </p:sp>
    </p:spTree>
    <p:extLst>
      <p:ext uri="{BB962C8B-B14F-4D97-AF65-F5344CB8AC3E}">
        <p14:creationId xmlns:p14="http://schemas.microsoft.com/office/powerpoint/2010/main" val="695358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 (MFA)</a:t>
            </a:r>
            <a:endParaRPr lang="en-US" dirty="0"/>
          </a:p>
        </p:txBody>
      </p:sp>
      <p:sp>
        <p:nvSpPr>
          <p:cNvPr id="3" name="Content Placeholder 2"/>
          <p:cNvSpPr>
            <a:spLocks noGrp="1"/>
          </p:cNvSpPr>
          <p:nvPr>
            <p:ph idx="1"/>
          </p:nvPr>
        </p:nvSpPr>
        <p:spPr/>
        <p:txBody>
          <a:bodyPr>
            <a:normAutofit fontScale="92500" lnSpcReduction="20000"/>
          </a:bodyPr>
          <a:lstStyle/>
          <a:p>
            <a:r>
              <a:rPr lang="en-US" dirty="0"/>
              <a:t>Authentication using two or more different factors to achieve authentication. Factors include: (</a:t>
            </a:r>
            <a:r>
              <a:rPr lang="en-US" dirty="0" err="1"/>
              <a:t>i</a:t>
            </a:r>
            <a:r>
              <a:rPr lang="en-US" dirty="0"/>
              <a:t>) something you know (e.g., password/PIN); (ii) something you have (e.g., cryptographic identification device, token); or (iii) something you are (e.g., biometric). </a:t>
            </a:r>
            <a:endParaRPr lang="en-US" dirty="0" smtClean="0"/>
          </a:p>
          <a:p>
            <a:r>
              <a:rPr lang="en-US" dirty="0" smtClean="0"/>
              <a:t>Use MFA whenever possible!! </a:t>
            </a:r>
          </a:p>
          <a:p>
            <a:r>
              <a:rPr lang="en-US" dirty="0" smtClean="0"/>
              <a:t>Common MFA: </a:t>
            </a:r>
          </a:p>
          <a:p>
            <a:pPr marL="0" indent="0">
              <a:buNone/>
            </a:pPr>
            <a:r>
              <a:rPr lang="en-US" dirty="0"/>
              <a:t>swiped your bank card at the ATM and then entered your PIN (personal ID number</a:t>
            </a:r>
            <a:r>
              <a:rPr lang="en-US" dirty="0" smtClean="0"/>
              <a:t>).</a:t>
            </a:r>
          </a:p>
          <a:p>
            <a:pPr marL="0" indent="0">
              <a:buNone/>
            </a:pPr>
            <a:r>
              <a:rPr lang="en-US" dirty="0"/>
              <a:t>logged into a website that sent a numeric code to your phone, which you then entered to gain access to your account.</a:t>
            </a:r>
          </a:p>
        </p:txBody>
      </p:sp>
    </p:spTree>
    <p:extLst>
      <p:ext uri="{BB962C8B-B14F-4D97-AF65-F5344CB8AC3E}">
        <p14:creationId xmlns:p14="http://schemas.microsoft.com/office/powerpoint/2010/main" val="129054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Factor </a:t>
            </a:r>
            <a:r>
              <a:rPr lang="en-US" dirty="0" err="1" smtClean="0"/>
              <a:t>Auth</a:t>
            </a:r>
            <a:endParaRPr lang="en-US" dirty="0"/>
          </a:p>
        </p:txBody>
      </p:sp>
      <p:sp>
        <p:nvSpPr>
          <p:cNvPr id="3" name="Content Placeholder 2"/>
          <p:cNvSpPr>
            <a:spLocks noGrp="1"/>
          </p:cNvSpPr>
          <p:nvPr>
            <p:ph idx="1"/>
          </p:nvPr>
        </p:nvSpPr>
        <p:spPr/>
        <p:txBody>
          <a:bodyPr/>
          <a:lstStyle/>
          <a:p>
            <a:r>
              <a:rPr lang="en-US" dirty="0">
                <a:hlinkClick r:id="rId2"/>
              </a:rPr>
              <a:t>https://twofactorauth.org</a:t>
            </a:r>
            <a:r>
              <a:rPr lang="en-US" dirty="0" smtClean="0">
                <a:hlinkClick r:id="rId2"/>
              </a:rPr>
              <a:t>/#</a:t>
            </a:r>
            <a:endParaRPr lang="en-US" dirty="0" smtClean="0"/>
          </a:p>
          <a:p>
            <a:r>
              <a:rPr lang="en-US" dirty="0" smtClean="0"/>
              <a:t>Find a list of websites that offer MFA</a:t>
            </a:r>
          </a:p>
          <a:p>
            <a:r>
              <a:rPr lang="en-US" dirty="0" smtClean="0"/>
              <a:t>Popular Security  Action:</a:t>
            </a:r>
          </a:p>
          <a:p>
            <a:pPr lvl="1"/>
            <a:r>
              <a:rPr lang="en-US" sz="2400" b="1" dirty="0" smtClean="0"/>
              <a:t>Use two-factor authentication</a:t>
            </a:r>
            <a:endParaRPr lang="en-US" sz="2400" b="1" dirty="0"/>
          </a:p>
        </p:txBody>
      </p:sp>
    </p:spTree>
    <p:extLst>
      <p:ext uri="{BB962C8B-B14F-4D97-AF65-F5344CB8AC3E}">
        <p14:creationId xmlns:p14="http://schemas.microsoft.com/office/powerpoint/2010/main" val="77106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factors could be a problem</a:t>
            </a:r>
            <a:endParaRPr lang="en-US" dirty="0"/>
          </a:p>
        </p:txBody>
      </p:sp>
      <p:sp>
        <p:nvSpPr>
          <p:cNvPr id="3" name="Content Placeholder 2"/>
          <p:cNvSpPr>
            <a:spLocks noGrp="1"/>
          </p:cNvSpPr>
          <p:nvPr>
            <p:ph idx="1"/>
          </p:nvPr>
        </p:nvSpPr>
        <p:spPr>
          <a:xfrm>
            <a:off x="1524000" y="1828800"/>
            <a:ext cx="9144000" cy="4724400"/>
          </a:xfrm>
        </p:spPr>
        <p:txBody>
          <a:bodyPr>
            <a:normAutofit lnSpcReduction="10000"/>
          </a:bodyPr>
          <a:lstStyle/>
          <a:p>
            <a:r>
              <a:rPr lang="en-US" dirty="0"/>
              <a:t>Dave </a:t>
            </a:r>
            <a:r>
              <a:rPr lang="en-US" dirty="0" err="1"/>
              <a:t>Concannon’s</a:t>
            </a:r>
            <a:r>
              <a:rPr lang="en-US" dirty="0"/>
              <a:t> blog at </a:t>
            </a:r>
            <a:r>
              <a:rPr lang="en-US" dirty="0" smtClean="0"/>
              <a:t>describes </a:t>
            </a:r>
            <a:r>
              <a:rPr lang="en-US" dirty="0"/>
              <a:t>his frustration at using </a:t>
            </a:r>
            <a:r>
              <a:rPr lang="en-US" dirty="0" err="1"/>
              <a:t>Ulsterbank’s</a:t>
            </a:r>
            <a:r>
              <a:rPr lang="en-US" dirty="0"/>
              <a:t> online banking system. The logon process involves several steps. First, the user supplies a customer identification number (the first authentication factor). Next, a separate user ID is required (factor 2). Third, the PIN is used to supply a set of digits (factor 3), </a:t>
            </a:r>
            <a:r>
              <a:rPr lang="en-US" dirty="0" smtClean="0"/>
              <a:t>The </a:t>
            </a:r>
            <a:r>
              <a:rPr lang="en-US" dirty="0"/>
              <a:t>system requests three different digits chosen at random (in the figure, the third, second, and fourth digits are to be entered). Finally, the system requires a passphrase of at least ten characters, some of which must be numbers (factor 4</a:t>
            </a:r>
            <a:r>
              <a:rPr lang="en-US" dirty="0" smtClean="0"/>
              <a:t>).</a:t>
            </a:r>
          </a:p>
          <a:p>
            <a:r>
              <a:rPr lang="en-US" dirty="0" smtClean="0"/>
              <a:t>Which CIA rules is not followed?</a:t>
            </a:r>
            <a:endParaRPr lang="en-US" dirty="0"/>
          </a:p>
        </p:txBody>
      </p:sp>
    </p:spTree>
    <p:extLst>
      <p:ext uri="{BB962C8B-B14F-4D97-AF65-F5344CB8AC3E}">
        <p14:creationId xmlns:p14="http://schemas.microsoft.com/office/powerpoint/2010/main" val="124134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Manager</a:t>
            </a:r>
            <a:endParaRPr lang="en-US" dirty="0"/>
          </a:p>
        </p:txBody>
      </p:sp>
      <p:sp>
        <p:nvSpPr>
          <p:cNvPr id="3" name="Content Placeholder 2"/>
          <p:cNvSpPr>
            <a:spLocks noGrp="1"/>
          </p:cNvSpPr>
          <p:nvPr>
            <p:ph idx="1"/>
          </p:nvPr>
        </p:nvSpPr>
        <p:spPr/>
        <p:txBody>
          <a:bodyPr/>
          <a:lstStyle/>
          <a:p>
            <a:r>
              <a:rPr lang="en-US" dirty="0" smtClean="0"/>
              <a:t>Encrypted </a:t>
            </a:r>
            <a:r>
              <a:rPr lang="en-US" dirty="0"/>
              <a:t>digital vault that stores the login information you use to access websites, apps and other services. </a:t>
            </a:r>
            <a:endParaRPr lang="en-US" dirty="0" smtClean="0"/>
          </a:p>
          <a:p>
            <a:r>
              <a:rPr lang="en-US" dirty="0"/>
              <a:t>Besides keeping your credentials and sensitive data safe, a password manager can generate unique, strong passwords to ensure you aren't reusing your them across your services. </a:t>
            </a:r>
          </a:p>
        </p:txBody>
      </p:sp>
    </p:spTree>
    <p:extLst>
      <p:ext uri="{BB962C8B-B14F-4D97-AF65-F5344CB8AC3E}">
        <p14:creationId xmlns:p14="http://schemas.microsoft.com/office/powerpoint/2010/main" val="392989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and Non-Expert Security Practice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www.usenix.org/system/files/conference/soups2015/soups15-paper-ion.pdf</a:t>
            </a:r>
            <a:endParaRPr lang="en-US" dirty="0" smtClean="0"/>
          </a:p>
          <a:p>
            <a:r>
              <a:rPr lang="en-US" dirty="0" smtClean="0"/>
              <a:t>Top Question:</a:t>
            </a:r>
          </a:p>
          <a:p>
            <a:pPr lvl="1"/>
            <a:r>
              <a:rPr lang="en-US" dirty="0" smtClean="0"/>
              <a:t>Password Management</a:t>
            </a:r>
            <a:endParaRPr lang="en-US" dirty="0"/>
          </a:p>
        </p:txBody>
      </p:sp>
    </p:spTree>
    <p:extLst>
      <p:ext uri="{BB962C8B-B14F-4D97-AF65-F5344CB8AC3E}">
        <p14:creationId xmlns:p14="http://schemas.microsoft.com/office/powerpoint/2010/main" val="3660601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a:t>
            </a:r>
            <a:endParaRPr lang="en-US" dirty="0"/>
          </a:p>
        </p:txBody>
      </p:sp>
      <p:sp>
        <p:nvSpPr>
          <p:cNvPr id="3" name="Content Placeholder 2"/>
          <p:cNvSpPr>
            <a:spLocks noGrp="1"/>
          </p:cNvSpPr>
          <p:nvPr>
            <p:ph idx="1"/>
          </p:nvPr>
        </p:nvSpPr>
        <p:spPr/>
        <p:txBody>
          <a:bodyPr/>
          <a:lstStyle/>
          <a:p>
            <a:pPr marL="0" indent="0">
              <a:buNone/>
            </a:pPr>
            <a:r>
              <a:rPr lang="en-US">
                <a:hlinkClick r:id="rId2"/>
              </a:rPr>
              <a:t>https</a:t>
            </a:r>
            <a:r>
              <a:rPr lang="en-US">
                <a:hlinkClick r:id="rId2"/>
              </a:rPr>
              <a:t>://</a:t>
            </a:r>
            <a:r>
              <a:rPr lang="en-US" smtClean="0">
                <a:hlinkClick r:id="rId2"/>
              </a:rPr>
              <a:t>classroom.github.com/a/cyc52rik</a:t>
            </a:r>
            <a:endParaRPr lang="en-US" smtClean="0"/>
          </a:p>
          <a:p>
            <a:pPr marL="0" indent="0">
              <a:buNone/>
            </a:pPr>
            <a:endParaRPr lang="en-US"/>
          </a:p>
        </p:txBody>
      </p:sp>
    </p:spTree>
    <p:extLst>
      <p:ext uri="{BB962C8B-B14F-4D97-AF65-F5344CB8AC3E}">
        <p14:creationId xmlns:p14="http://schemas.microsoft.com/office/powerpoint/2010/main" val="187144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U.S. National Cybersecurity</a:t>
            </a:r>
          </a:p>
        </p:txBody>
      </p:sp>
      <p:sp>
        <p:nvSpPr>
          <p:cNvPr id="184322" name="Rectangle 2"/>
          <p:cNvSpPr>
            <a:spLocks noGrp="1" noChangeArrowheads="1"/>
          </p:cNvSpPr>
          <p:nvPr>
            <p:ph type="title"/>
          </p:nvPr>
        </p:nvSpPr>
        <p:spPr/>
        <p:txBody>
          <a:bodyPr/>
          <a:lstStyle/>
          <a:p>
            <a:r>
              <a:rPr lang="en-US" altLang="en-US"/>
              <a:t>One way to think about it</a:t>
            </a:r>
          </a:p>
        </p:txBody>
      </p:sp>
      <p:sp>
        <p:nvSpPr>
          <p:cNvPr id="184323" name="Rectangle 3"/>
          <p:cNvSpPr>
            <a:spLocks noGrp="1" noChangeArrowheads="1"/>
          </p:cNvSpPr>
          <p:nvPr>
            <p:ph type="body" idx="1"/>
          </p:nvPr>
        </p:nvSpPr>
        <p:spPr/>
        <p:txBody>
          <a:bodyPr/>
          <a:lstStyle/>
          <a:p>
            <a:pPr>
              <a:buFontTx/>
              <a:buNone/>
            </a:pPr>
            <a:r>
              <a:rPr lang="en-US" altLang="en-US" b="1">
                <a:sym typeface="Wingdings" panose="05000000000000000000" pitchFamily="2" charset="2"/>
              </a:rPr>
              <a:t>cybersecurity </a:t>
            </a:r>
            <a:r>
              <a:rPr lang="en-US" altLang="en-US">
                <a:sym typeface="Wingdings" panose="05000000000000000000" pitchFamily="2" charset="2"/>
              </a:rPr>
              <a:t>= availability, integrity and secrecy of </a:t>
            </a:r>
            <a:r>
              <a:rPr lang="en-US" altLang="en-US"/>
              <a:t>information systems and networks</a:t>
            </a:r>
            <a:r>
              <a:rPr lang="en-US" altLang="en-US" b="1">
                <a:sym typeface="Wingdings" panose="05000000000000000000" pitchFamily="2" charset="2"/>
              </a:rPr>
              <a:t> </a:t>
            </a:r>
            <a:r>
              <a:rPr lang="en-US" altLang="en-US"/>
              <a:t>in the face of attacks, accidents and failures with the goal of protecting operations and assets </a:t>
            </a:r>
          </a:p>
          <a:p>
            <a:pPr>
              <a:buFontTx/>
              <a:buNone/>
            </a:pPr>
            <a:endParaRPr lang="en-US" altLang="en-US" b="1">
              <a:sym typeface="Wingdings" panose="05000000000000000000" pitchFamily="2" charset="2"/>
            </a:endParaRPr>
          </a:p>
          <a:p>
            <a:pPr>
              <a:buFontTx/>
              <a:buNone/>
            </a:pPr>
            <a:endParaRPr lang="en-US" altLang="en-US">
              <a:sym typeface="Wingdings" panose="05000000000000000000" pitchFamily="2" charset="2"/>
            </a:endParaRPr>
          </a:p>
        </p:txBody>
      </p:sp>
    </p:spTree>
    <p:extLst>
      <p:ext uri="{BB962C8B-B14F-4D97-AF65-F5344CB8AC3E}">
        <p14:creationId xmlns:p14="http://schemas.microsoft.com/office/powerpoint/2010/main" val="382399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lstStyle/>
          <a:p>
            <a:r>
              <a:rPr lang="en-US" dirty="0" smtClean="0"/>
              <a:t>Characteristic of Security Professional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Article: </a:t>
            </a:r>
            <a:r>
              <a:rPr lang="en-US" dirty="0" smtClean="0">
                <a:hlinkClick r:id="rId2"/>
              </a:rPr>
              <a:t>https</a:t>
            </a:r>
            <a:r>
              <a:rPr lang="en-US" dirty="0">
                <a:hlinkClick r:id="rId2"/>
              </a:rPr>
              <a:t>://www.ncbi.nlm.nih.gov/pmc/articles/PMC6005833/#</a:t>
            </a:r>
            <a:r>
              <a:rPr lang="en-US" dirty="0" smtClean="0">
                <a:hlinkClick r:id="rId2"/>
              </a:rPr>
              <a:t>B2</a:t>
            </a:r>
            <a:endParaRPr lang="en-US" dirty="0" smtClean="0"/>
          </a:p>
          <a:p>
            <a:pPr marL="0" indent="0">
              <a:buNone/>
            </a:pPr>
            <a:r>
              <a:rPr lang="en-US" dirty="0"/>
              <a:t>Key Traits in the Future of the Cyber </a:t>
            </a:r>
            <a:r>
              <a:rPr lang="en-US" dirty="0" smtClean="0"/>
              <a:t>Workforce</a:t>
            </a:r>
          </a:p>
          <a:p>
            <a:r>
              <a:rPr lang="en-US" b="1" dirty="0" smtClean="0"/>
              <a:t>Systemic Thinkers</a:t>
            </a:r>
          </a:p>
          <a:p>
            <a:r>
              <a:rPr lang="en-US" b="1" dirty="0"/>
              <a:t>Team Players</a:t>
            </a:r>
          </a:p>
          <a:p>
            <a:r>
              <a:rPr lang="en-US" b="1" dirty="0"/>
              <a:t>Technical and Social Skill</a:t>
            </a:r>
          </a:p>
          <a:p>
            <a:r>
              <a:rPr lang="en-US" b="1" dirty="0"/>
              <a:t>Communications</a:t>
            </a:r>
          </a:p>
          <a:p>
            <a:r>
              <a:rPr lang="en-US" b="1" dirty="0"/>
              <a:t>Continued Learning</a:t>
            </a:r>
          </a:p>
          <a:p>
            <a:r>
              <a:rPr lang="en-US" b="1" dirty="0"/>
              <a:t>Civic Duty</a:t>
            </a:r>
          </a:p>
          <a:p>
            <a:endParaRPr lang="en-US" dirty="0"/>
          </a:p>
        </p:txBody>
      </p:sp>
    </p:spTree>
    <p:extLst>
      <p:ext uri="{BB962C8B-B14F-4D97-AF65-F5344CB8AC3E}">
        <p14:creationId xmlns:p14="http://schemas.microsoft.com/office/powerpoint/2010/main" val="304241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Mindset</a:t>
            </a:r>
            <a:endParaRPr lang="en-US" dirty="0"/>
          </a:p>
        </p:txBody>
      </p:sp>
      <p:sp>
        <p:nvSpPr>
          <p:cNvPr id="3" name="Content Placeholder 2"/>
          <p:cNvSpPr>
            <a:spLocks noGrp="1"/>
          </p:cNvSpPr>
          <p:nvPr>
            <p:ph idx="1"/>
          </p:nvPr>
        </p:nvSpPr>
        <p:spPr/>
        <p:txBody>
          <a:bodyPr>
            <a:normAutofit/>
          </a:bodyPr>
          <a:lstStyle/>
          <a:p>
            <a:r>
              <a:rPr lang="en-US" dirty="0"/>
              <a:t>Security is a </a:t>
            </a:r>
            <a:r>
              <a:rPr lang="en-US" dirty="0" smtClean="0"/>
              <a:t>mindset</a:t>
            </a:r>
          </a:p>
          <a:p>
            <a:pPr lvl="1"/>
            <a:r>
              <a:rPr lang="en-US" dirty="0" smtClean="0"/>
              <a:t>A  mindset </a:t>
            </a:r>
            <a:r>
              <a:rPr lang="en-US" dirty="0"/>
              <a:t>that how to circumvent designers intent by violating designer's </a:t>
            </a:r>
            <a:r>
              <a:rPr lang="en-US" dirty="0" smtClean="0"/>
              <a:t>assumptions</a:t>
            </a:r>
          </a:p>
          <a:p>
            <a:pPr lvl="1"/>
            <a:r>
              <a:rPr lang="en-US" dirty="0"/>
              <a:t>Most security </a:t>
            </a:r>
            <a:r>
              <a:rPr lang="en-US" dirty="0" smtClean="0"/>
              <a:t>vulnerabilities </a:t>
            </a:r>
            <a:r>
              <a:rPr lang="en-US" dirty="0"/>
              <a:t>are "outside" of technical </a:t>
            </a:r>
            <a:r>
              <a:rPr lang="en-US" dirty="0" smtClean="0"/>
              <a:t>design </a:t>
            </a:r>
          </a:p>
          <a:p>
            <a:r>
              <a:rPr lang="en-US" dirty="0" smtClean="0"/>
              <a:t>Security  =  </a:t>
            </a:r>
            <a:r>
              <a:rPr lang="en-US" dirty="0"/>
              <a:t>break </a:t>
            </a:r>
            <a:r>
              <a:rPr lang="en-US" dirty="0" smtClean="0"/>
              <a:t>assumptions </a:t>
            </a:r>
          </a:p>
          <a:p>
            <a:r>
              <a:rPr lang="en-US" dirty="0" smtClean="0"/>
              <a:t>Security = Do not trust</a:t>
            </a:r>
          </a:p>
          <a:p>
            <a:r>
              <a:rPr lang="en-US" dirty="0"/>
              <a:t>The security mindset isn’t </a:t>
            </a:r>
            <a:r>
              <a:rPr lang="en-US" dirty="0" smtClean="0"/>
              <a:t>something that </a:t>
            </a:r>
            <a:r>
              <a:rPr lang="en-US" dirty="0"/>
              <a:t>can be taught directly</a:t>
            </a:r>
            <a:r>
              <a:rPr lang="en-US" dirty="0" smtClean="0"/>
              <a:t>. </a:t>
            </a:r>
          </a:p>
          <a:p>
            <a:pPr lvl="1"/>
            <a:r>
              <a:rPr lang="en-US" dirty="0"/>
              <a:t>Expose </a:t>
            </a:r>
            <a:r>
              <a:rPr lang="en-US" dirty="0" smtClean="0"/>
              <a:t>Yourselves to open-ended </a:t>
            </a:r>
            <a:r>
              <a:rPr lang="en-US" dirty="0"/>
              <a:t>challenges</a:t>
            </a:r>
          </a:p>
        </p:txBody>
      </p:sp>
    </p:spTree>
    <p:extLst>
      <p:ext uri="{BB962C8B-B14F-4D97-AF65-F5344CB8AC3E}">
        <p14:creationId xmlns:p14="http://schemas.microsoft.com/office/powerpoint/2010/main" val="238776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Columbia County Property Tax website</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https://columbiacountytax.com/#/</a:t>
            </a:r>
            <a:r>
              <a:rPr lang="en-US" dirty="0" smtClean="0"/>
              <a:t> </a:t>
            </a:r>
          </a:p>
          <a:p>
            <a:r>
              <a:rPr lang="en-US" b="1" dirty="0" smtClean="0"/>
              <a:t>Confidentiality:</a:t>
            </a:r>
          </a:p>
          <a:p>
            <a:r>
              <a:rPr lang="en-US" b="1" dirty="0" smtClean="0"/>
              <a:t>Access </a:t>
            </a:r>
            <a:r>
              <a:rPr lang="en-US" b="1" dirty="0"/>
              <a:t>Control----only authorized individuals gain access to information or systems necessary to undertake their </a:t>
            </a:r>
            <a:r>
              <a:rPr lang="en-US" b="1" dirty="0" smtClean="0"/>
              <a:t>duties---- Policy</a:t>
            </a:r>
          </a:p>
          <a:p>
            <a:pPr lvl="1"/>
            <a:r>
              <a:rPr lang="en-US" b="1" dirty="0" smtClean="0"/>
              <a:t>Who can access the data ?</a:t>
            </a:r>
          </a:p>
          <a:p>
            <a:pPr lvl="1"/>
            <a:r>
              <a:rPr lang="en-US" b="1" dirty="0" smtClean="0"/>
              <a:t>What can they access?</a:t>
            </a:r>
          </a:p>
          <a:p>
            <a:pPr lvl="1"/>
            <a:r>
              <a:rPr lang="en-US" b="1" dirty="0" smtClean="0"/>
              <a:t>When can they access? </a:t>
            </a:r>
          </a:p>
          <a:p>
            <a:r>
              <a:rPr lang="en-US" b="1" dirty="0" smtClean="0"/>
              <a:t>Are there any confidentiality failures?</a:t>
            </a:r>
          </a:p>
          <a:p>
            <a:endParaRPr lang="en-US" b="1" dirty="0" smtClean="0"/>
          </a:p>
          <a:p>
            <a:pPr lvl="1"/>
            <a:endParaRPr lang="en-US" b="1"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201930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p:txBody>
          <a:bodyPr/>
          <a:lstStyle/>
          <a:p>
            <a:r>
              <a:rPr lang="en-US" dirty="0"/>
              <a:t>Integrity:  ensure that an asset is modified only by authorized </a:t>
            </a:r>
            <a:r>
              <a:rPr lang="en-US" dirty="0" smtClean="0"/>
              <a:t>parties</a:t>
            </a:r>
          </a:p>
          <a:p>
            <a:pPr lvl="1"/>
            <a:r>
              <a:rPr lang="en-US" dirty="0" smtClean="0"/>
              <a:t>Who  can modify the record?</a:t>
            </a:r>
          </a:p>
          <a:p>
            <a:pPr lvl="1"/>
            <a:r>
              <a:rPr lang="en-US" dirty="0" smtClean="0"/>
              <a:t>How to modify the record?</a:t>
            </a:r>
          </a:p>
          <a:p>
            <a:r>
              <a:rPr lang="en-US" dirty="0" smtClean="0"/>
              <a:t>Are there any integrity failure?</a:t>
            </a:r>
          </a:p>
          <a:p>
            <a:pPr lvl="1"/>
            <a:endParaRPr lang="en-US" dirty="0"/>
          </a:p>
        </p:txBody>
      </p:sp>
      <p:sp>
        <p:nvSpPr>
          <p:cNvPr id="4" name="Rectangle 3"/>
          <p:cNvSpPr/>
          <p:nvPr/>
        </p:nvSpPr>
        <p:spPr>
          <a:xfrm>
            <a:off x="7315200" y="3462278"/>
            <a:ext cx="4572000" cy="2862322"/>
          </a:xfrm>
          <a:prstGeom prst="rect">
            <a:avLst/>
          </a:prstGeom>
        </p:spPr>
        <p:txBody>
          <a:bodyPr wrap="square">
            <a:spAutoFit/>
          </a:bodyPr>
          <a:lstStyle/>
          <a:p>
            <a:r>
              <a:rPr lang="en-US" dirty="0"/>
              <a:t>•	precise</a:t>
            </a:r>
          </a:p>
          <a:p>
            <a:r>
              <a:rPr lang="en-US" dirty="0"/>
              <a:t>•	accurate</a:t>
            </a:r>
          </a:p>
          <a:p>
            <a:r>
              <a:rPr lang="en-US" dirty="0"/>
              <a:t>•	unmodified</a:t>
            </a:r>
          </a:p>
          <a:p>
            <a:r>
              <a:rPr lang="en-US" dirty="0"/>
              <a:t>•	modified only in acceptable ways</a:t>
            </a:r>
          </a:p>
          <a:p>
            <a:r>
              <a:rPr lang="en-US" dirty="0"/>
              <a:t>•	modified only by authorized people</a:t>
            </a:r>
          </a:p>
          <a:p>
            <a:r>
              <a:rPr lang="en-US" dirty="0"/>
              <a:t>•	modified only by authorized processes</a:t>
            </a:r>
          </a:p>
          <a:p>
            <a:r>
              <a:rPr lang="en-US" dirty="0"/>
              <a:t>•	consistent</a:t>
            </a:r>
          </a:p>
          <a:p>
            <a:r>
              <a:rPr lang="en-US" dirty="0"/>
              <a:t>•	internally consistent</a:t>
            </a:r>
          </a:p>
          <a:p>
            <a:r>
              <a:rPr lang="en-US" dirty="0"/>
              <a:t>•	meaningful and usable</a:t>
            </a:r>
          </a:p>
        </p:txBody>
      </p:sp>
    </p:spTree>
    <p:extLst>
      <p:ext uri="{BB962C8B-B14F-4D97-AF65-F5344CB8AC3E}">
        <p14:creationId xmlns:p14="http://schemas.microsoft.com/office/powerpoint/2010/main" val="350788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a:xfrm>
            <a:off x="457200" y="2158202"/>
            <a:ext cx="9144000" cy="4267200"/>
          </a:xfrm>
        </p:spPr>
        <p:txBody>
          <a:bodyPr/>
          <a:lstStyle/>
          <a:p>
            <a:r>
              <a:rPr lang="en-US" dirty="0" smtClean="0"/>
              <a:t>Availability </a:t>
            </a:r>
          </a:p>
          <a:p>
            <a:r>
              <a:rPr lang="en-US" dirty="0" smtClean="0"/>
              <a:t>Is  there a timely response?</a:t>
            </a:r>
          </a:p>
          <a:p>
            <a:r>
              <a:rPr lang="en-US" dirty="0" smtClean="0"/>
              <a:t>Is it present in a usable form?</a:t>
            </a:r>
          </a:p>
          <a:p>
            <a:r>
              <a:rPr lang="en-US" dirty="0" smtClean="0"/>
              <a:t>Are there faulty tolerance?</a:t>
            </a:r>
          </a:p>
          <a:p>
            <a:endParaRPr lang="en-US" dirty="0" smtClean="0"/>
          </a:p>
          <a:p>
            <a:pPr lvl="1"/>
            <a:endParaRPr lang="en-US" dirty="0"/>
          </a:p>
        </p:txBody>
      </p:sp>
      <p:sp>
        <p:nvSpPr>
          <p:cNvPr id="4" name="Rectangle 3"/>
          <p:cNvSpPr/>
          <p:nvPr/>
        </p:nvSpPr>
        <p:spPr>
          <a:xfrm>
            <a:off x="6096000" y="1891145"/>
            <a:ext cx="5417127" cy="4801314"/>
          </a:xfrm>
          <a:prstGeom prst="rect">
            <a:avLst/>
          </a:prstGeom>
        </p:spPr>
        <p:txBody>
          <a:bodyPr wrap="square">
            <a:spAutoFit/>
          </a:bodyPr>
          <a:lstStyle/>
          <a:p>
            <a:r>
              <a:rPr lang="en-US" dirty="0"/>
              <a:t>•	There is a timely response to our request.</a:t>
            </a:r>
          </a:p>
          <a:p>
            <a:r>
              <a:rPr lang="en-US" dirty="0"/>
              <a:t>•	Resources are allocated fairly so that some requesters are not favored over others.</a:t>
            </a:r>
          </a:p>
          <a:p>
            <a:r>
              <a:rPr lang="en-US" dirty="0"/>
              <a:t>•	Concurrency is controlled; that is, simultaneous access, deadlock management, and exclusive access are supported as required.</a:t>
            </a:r>
          </a:p>
          <a:p>
            <a:r>
              <a:rPr lang="en-US" dirty="0"/>
              <a:t>•	The service or system involved follows a philosophy of fault tolerance, whereby hardware or software faults lead to graceful cessation of service or to work-</a:t>
            </a:r>
            <a:r>
              <a:rPr lang="en-US" dirty="0" err="1"/>
              <a:t>arounds</a:t>
            </a:r>
            <a:r>
              <a:rPr lang="en-US" dirty="0"/>
              <a:t> rather than to crashes and abrupt loss of information. (Cessation does mean end; whether it is graceful or not, ultimately the system is unavailable. However, with fair warning of the system’s stopping, the user may be able to move to another system and continue work.)</a:t>
            </a:r>
          </a:p>
          <a:p>
            <a:r>
              <a:rPr lang="en-US" dirty="0"/>
              <a:t>•	The service or system can be used easily and in the way it was intended to be used. </a:t>
            </a:r>
          </a:p>
        </p:txBody>
      </p:sp>
    </p:spTree>
    <p:extLst>
      <p:ext uri="{BB962C8B-B14F-4D97-AF65-F5344CB8AC3E}">
        <p14:creationId xmlns:p14="http://schemas.microsoft.com/office/powerpoint/2010/main" val="213709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p:txBody>
          <a:bodyPr/>
          <a:lstStyle/>
          <a:p>
            <a:r>
              <a:rPr lang="en-US" dirty="0" smtClean="0"/>
              <a:t>Discussion: </a:t>
            </a:r>
          </a:p>
          <a:p>
            <a:pPr marL="0" indent="0">
              <a:buNone/>
            </a:pPr>
            <a:endParaRPr lang="en-US" dirty="0"/>
          </a:p>
          <a:p>
            <a:pPr marL="0" indent="0">
              <a:buNone/>
            </a:pPr>
            <a:r>
              <a:rPr lang="en-US" dirty="0" smtClean="0"/>
              <a:t>Can you propose a better solution ?</a:t>
            </a:r>
            <a:endParaRPr lang="en-US" dirty="0"/>
          </a:p>
        </p:txBody>
      </p:sp>
    </p:spTree>
    <p:extLst>
      <p:ext uri="{BB962C8B-B14F-4D97-AF65-F5344CB8AC3E}">
        <p14:creationId xmlns:p14="http://schemas.microsoft.com/office/powerpoint/2010/main" val="14516231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4954</TotalTime>
  <Words>1347</Words>
  <Application>Microsoft Office PowerPoint</Application>
  <PresentationFormat>Widescreen</PresentationFormat>
  <Paragraphs>150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Candara</vt:lpstr>
      <vt:lpstr>Consolas</vt:lpstr>
      <vt:lpstr>Wingdings</vt:lpstr>
      <vt:lpstr>Tech Computer 16x9</vt:lpstr>
      <vt:lpstr>Security- Security </vt:lpstr>
      <vt:lpstr>CIA Triad – Model for security community</vt:lpstr>
      <vt:lpstr>One way to think about it</vt:lpstr>
      <vt:lpstr>Characteristic of Security Professional</vt:lpstr>
      <vt:lpstr>Security Mindset</vt:lpstr>
      <vt:lpstr>Case Study: Columbia County Property Tax website</vt:lpstr>
      <vt:lpstr>Case Study: Columbia County Property Tax website</vt:lpstr>
      <vt:lpstr>Case Study: Columbia County Property Tax website</vt:lpstr>
      <vt:lpstr>Case Study: Columbia County Property Tax website</vt:lpstr>
      <vt:lpstr>Access Control ( Authorization)</vt:lpstr>
      <vt:lpstr>Authentication</vt:lpstr>
      <vt:lpstr>Identification </vt:lpstr>
      <vt:lpstr>Case Study: Vice Presidential Candidate Sarah Palin’s Email Exposed</vt:lpstr>
      <vt:lpstr>User ID :  public </vt:lpstr>
      <vt:lpstr>Password --- Reset</vt:lpstr>
      <vt:lpstr>Failure of Authentication</vt:lpstr>
      <vt:lpstr>NIST Password Guidelines </vt:lpstr>
      <vt:lpstr>Is your email compromised?</vt:lpstr>
      <vt:lpstr>Is your password compromised?</vt:lpstr>
      <vt:lpstr>Password  Protection - Difficult</vt:lpstr>
      <vt:lpstr>Multi-Factor Authentication (MFA)</vt:lpstr>
      <vt:lpstr>Two Factor Auth</vt:lpstr>
      <vt:lpstr>More factors could be a problem</vt:lpstr>
      <vt:lpstr>Password Manager</vt:lpstr>
      <vt:lpstr>Expert and Non-Expert Security Practice</vt:lpstr>
      <vt:lpstr>Homework 1 </vt:lpstr>
    </vt:vector>
  </TitlesOfParts>
  <Company>University of South Carolina Aiken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Yilian Zhang</dc:creator>
  <cp:lastModifiedBy>Yilian Zhang</cp:lastModifiedBy>
  <cp:revision>160</cp:revision>
  <dcterms:created xsi:type="dcterms:W3CDTF">2019-07-20T17:02:18Z</dcterms:created>
  <dcterms:modified xsi:type="dcterms:W3CDTF">2019-09-03T15:55:52Z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