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57" r:id="rId3"/>
    <p:sldId id="459" r:id="rId4"/>
    <p:sldId id="461" r:id="rId5"/>
    <p:sldId id="462" r:id="rId6"/>
    <p:sldId id="458" r:id="rId7"/>
    <p:sldId id="460" r:id="rId8"/>
    <p:sldId id="449" r:id="rId9"/>
    <p:sldId id="450" r:id="rId10"/>
    <p:sldId id="451" r:id="rId11"/>
    <p:sldId id="452" r:id="rId12"/>
    <p:sldId id="463" r:id="rId13"/>
    <p:sldId id="453" r:id="rId14"/>
    <p:sldId id="454" r:id="rId15"/>
    <p:sldId id="455" r:id="rId16"/>
    <p:sldId id="456" r:id="rId17"/>
    <p:sldId id="467" r:id="rId18"/>
    <p:sldId id="464" r:id="rId19"/>
    <p:sldId id="465" r:id="rId20"/>
    <p:sldId id="4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92377" autoAdjust="0"/>
  </p:normalViewPr>
  <p:slideViewPr>
    <p:cSldViewPr>
      <p:cViewPr varScale="1">
        <p:scale>
          <a:sx n="84" d="100"/>
          <a:sy n="84" d="100"/>
        </p:scale>
        <p:origin x="114" y="4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library/turtle.html?highlight=turt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Python-Object and Event driving Programming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properties that you can change for fun --- check reference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5181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Title of the window</a:t>
            </a:r>
          </a:p>
          <a:p>
            <a:pPr marL="0" indent="0">
              <a:buNone/>
            </a:pPr>
            <a:r>
              <a:rPr lang="en-US" dirty="0" err="1"/>
              <a:t>wn.title</a:t>
            </a:r>
            <a:r>
              <a:rPr lang="en-US" dirty="0"/>
              <a:t>(“python graphic”)</a:t>
            </a:r>
          </a:p>
          <a:p>
            <a:r>
              <a:rPr lang="en-US" dirty="0"/>
              <a:t>Background Color of window</a:t>
            </a:r>
          </a:p>
          <a:p>
            <a:pPr marL="0" indent="0">
              <a:buNone/>
            </a:pPr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</a:p>
          <a:p>
            <a:r>
              <a:rPr lang="en-US" dirty="0"/>
              <a:t>Line color draw by turtle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hotpink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Speed of the turtle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alex.speed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828800"/>
            <a:ext cx="472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Shape of the turtle: turtle, circle, classic, square, triangle </a:t>
            </a:r>
          </a:p>
          <a:p>
            <a:r>
              <a:rPr lang="en-US" sz="2800" dirty="0" err="1"/>
              <a:t>alex.shape</a:t>
            </a:r>
            <a:r>
              <a:rPr lang="en-US" sz="2800" dirty="0"/>
              <a:t>(“turtle”)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Move without draw a line</a:t>
            </a:r>
          </a:p>
          <a:p>
            <a:r>
              <a:rPr lang="en-US" sz="2800" dirty="0" err="1"/>
              <a:t>alex.penup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alex.forward</a:t>
            </a:r>
            <a:r>
              <a:rPr lang="en-US" sz="2800" dirty="0"/>
              <a:t>(100) </a:t>
            </a:r>
          </a:p>
          <a:p>
            <a:r>
              <a:rPr lang="en-US" sz="2800" dirty="0"/>
              <a:t># </a:t>
            </a:r>
            <a:r>
              <a:rPr lang="en-US" sz="2800" dirty="0" err="1"/>
              <a:t>alex.setpos</a:t>
            </a:r>
            <a:r>
              <a:rPr lang="en-US" sz="2800" dirty="0"/>
              <a:t>(50,50)</a:t>
            </a:r>
          </a:p>
          <a:p>
            <a:r>
              <a:rPr lang="en-US" sz="2800" dirty="0" err="1"/>
              <a:t>alex.pendown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174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on 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a square with side 50 . 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you draw a equilateral triangle, pentagon, Hexagon…. ?</a:t>
            </a:r>
          </a:p>
        </p:txBody>
      </p:sp>
    </p:spTree>
    <p:extLst>
      <p:ext uri="{BB962C8B-B14F-4D97-AF65-F5344CB8AC3E}">
        <p14:creationId xmlns:p14="http://schemas.microsoft.com/office/powerpoint/2010/main" val="295078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10439400" cy="1143000"/>
          </a:xfrm>
        </p:spPr>
        <p:txBody>
          <a:bodyPr>
            <a:noAutofit/>
          </a:bodyPr>
          <a:lstStyle/>
          <a:p>
            <a:r>
              <a:rPr lang="en-US" sz="2400" dirty="0"/>
              <a:t>Recursive function on graphic : Make turtle t draw a Koch fractal of ’order’ and ’size’.  Leave the turtle facing the same direction.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102108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order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The base case is just a straight line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(size)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Go 1/3 of the way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koch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(t, order-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size/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109966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press event on 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Associate key press event with function call </a:t>
            </a:r>
          </a:p>
          <a:p>
            <a:pPr marL="0" indent="0">
              <a:buNone/>
            </a:pPr>
            <a:r>
              <a:rPr lang="en-US" dirty="0"/>
              <a:t># These lines "wire up" keypresses to the handlers we’ve defined.</a:t>
            </a:r>
          </a:p>
          <a:p>
            <a:pPr marL="0" indent="0">
              <a:buNone/>
            </a:pPr>
            <a:r>
              <a:rPr lang="en-US" dirty="0" err="1"/>
              <a:t>wn.onkey</a:t>
            </a:r>
            <a:r>
              <a:rPr lang="en-US" dirty="0"/>
              <a:t>(h1, "Up")       # up key call function h1</a:t>
            </a:r>
          </a:p>
          <a:p>
            <a:pPr marL="0" indent="0">
              <a:buNone/>
            </a:pPr>
            <a:r>
              <a:rPr lang="en-US" dirty="0" err="1"/>
              <a:t>wn.onkey</a:t>
            </a:r>
            <a:r>
              <a:rPr lang="en-US" dirty="0"/>
              <a:t>(h2, "Left")     # left key call function h2</a:t>
            </a:r>
          </a:p>
          <a:p>
            <a:pPr marL="0" indent="0">
              <a:buNone/>
            </a:pPr>
            <a:r>
              <a:rPr lang="en-US" dirty="0" err="1"/>
              <a:t>wn.onkey</a:t>
            </a:r>
            <a:r>
              <a:rPr lang="en-US" dirty="0"/>
              <a:t>(h3, "Right")    # Right key call function h3</a:t>
            </a:r>
          </a:p>
          <a:p>
            <a:pPr marL="0" indent="0">
              <a:buNone/>
            </a:pPr>
            <a:r>
              <a:rPr lang="en-US" dirty="0" err="1"/>
              <a:t>wn.onkey</a:t>
            </a:r>
            <a:r>
              <a:rPr lang="en-US" dirty="0"/>
              <a:t>(h4, "q")          # q key call function h4</a:t>
            </a:r>
          </a:p>
          <a:p>
            <a:pPr marL="0" indent="0">
              <a:buNone/>
            </a:pPr>
            <a:r>
              <a:rPr lang="en-US" dirty="0"/>
              <a:t># Now the window need listen to event</a:t>
            </a:r>
          </a:p>
          <a:p>
            <a:pPr marL="0" indent="0">
              <a:buNone/>
            </a:pPr>
            <a:r>
              <a:rPr lang="en-US" dirty="0" err="1"/>
              <a:t>wn.listen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478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mouse event is a bit different from a keypress event because its handler needs two parameters to receive </a:t>
            </a:r>
            <a:r>
              <a:rPr lang="en-US" dirty="0" err="1"/>
              <a:t>x,y</a:t>
            </a:r>
            <a:r>
              <a:rPr lang="en-US" dirty="0"/>
              <a:t> coordinate information telling us where the mouse was when the event occurred.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 h5(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t1.goto(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wn.onclick</a:t>
            </a:r>
            <a:r>
              <a:rPr lang="en-US" dirty="0"/>
              <a:t>(h5) # Wire up a click on the window.</a:t>
            </a:r>
          </a:p>
        </p:txBody>
      </p:sp>
    </p:spTree>
    <p:extLst>
      <p:ext uri="{BB962C8B-B14F-4D97-AF65-F5344CB8AC3E}">
        <p14:creationId xmlns:p14="http://schemas.microsoft.com/office/powerpoint/2010/main" val="272877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 on turtle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can the window receive mouse events: individual turtles can also have their own handlers for mouse clicks. The turtle that “receives” the click event will be the one under the mouse.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tess.onclick</a:t>
            </a:r>
            <a:r>
              <a:rPr lang="en-US" dirty="0"/>
              <a:t>(</a:t>
            </a:r>
            <a:r>
              <a:rPr lang="en-US" dirty="0" err="1"/>
              <a:t>handler_for_tess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alex.onclick</a:t>
            </a:r>
            <a:r>
              <a:rPr lang="en-US" dirty="0"/>
              <a:t>(</a:t>
            </a:r>
            <a:r>
              <a:rPr lang="en-US" dirty="0" err="1"/>
              <a:t>handler_for_alex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events from a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turtle module in Python has a timer that can cause an event when its time is up.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h1():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tess.forward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tess.left</a:t>
            </a:r>
            <a:r>
              <a:rPr lang="en-US" dirty="0"/>
              <a:t>(56)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wn.ontimer</a:t>
            </a:r>
            <a:r>
              <a:rPr lang="en-US" dirty="0"/>
              <a:t>(h1, 2000)  #  the timer is started and set to explode                </a:t>
            </a:r>
          </a:p>
          <a:p>
            <a:pPr marL="0" indent="0">
              <a:buNone/>
            </a:pPr>
            <a:r>
              <a:rPr lang="en-US" dirty="0"/>
              <a:t>				#in 2000 milliseconds (2 seconds).</a:t>
            </a:r>
          </a:p>
          <a:p>
            <a:pPr marL="0" indent="0">
              <a:buNone/>
            </a:pPr>
            <a:r>
              <a:rPr lang="en-US" dirty="0" err="1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913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automatic event that let turtle bounce from left to right. </a:t>
            </a:r>
          </a:p>
        </p:txBody>
      </p:sp>
    </p:spTree>
    <p:extLst>
      <p:ext uri="{BB962C8B-B14F-4D97-AF65-F5344CB8AC3E}">
        <p14:creationId xmlns:p14="http://schemas.microsoft.com/office/powerpoint/2010/main" val="59963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example: Define a child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named Student, which will inherit the properties and methods from the Human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Student(Human)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class named Mario which is a child class of turtle</a:t>
            </a:r>
          </a:p>
        </p:txBody>
      </p:sp>
    </p:spTree>
    <p:extLst>
      <p:ext uri="{BB962C8B-B14F-4D97-AF65-F5344CB8AC3E}">
        <p14:creationId xmlns:p14="http://schemas.microsoft.com/office/powerpoint/2010/main" val="425296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Class – Inherit from Parent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mario</a:t>
            </a:r>
            <a:r>
              <a:rPr lang="en-US" dirty="0"/>
              <a:t>(</a:t>
            </a:r>
            <a:r>
              <a:rPr lang="en-US" dirty="0" err="1"/>
              <a:t>turtle.Turtle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#initialize   the child object by calling the parent’s initialization method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shape):</a:t>
            </a:r>
          </a:p>
          <a:p>
            <a:pPr marL="0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__(shape)</a:t>
            </a:r>
          </a:p>
        </p:txBody>
      </p:sp>
    </p:spTree>
    <p:extLst>
      <p:ext uri="{BB962C8B-B14F-4D97-AF65-F5344CB8AC3E}">
        <p14:creationId xmlns:p14="http://schemas.microsoft.com/office/powerpoint/2010/main" val="323472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of Python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134600" cy="4572000"/>
          </a:xfrm>
        </p:spPr>
        <p:txBody>
          <a:bodyPr/>
          <a:lstStyle/>
          <a:p>
            <a:r>
              <a:rPr lang="en-US" sz="3200" dirty="0"/>
              <a:t>Python is an object-oriented programming language</a:t>
            </a:r>
          </a:p>
          <a:p>
            <a:r>
              <a:rPr lang="en-US" sz="3200" dirty="0"/>
              <a:t>Objects ---- bundled with properties and methods –abstraction for data</a:t>
            </a:r>
          </a:p>
          <a:p>
            <a:r>
              <a:rPr lang="en-US" sz="3200" dirty="0"/>
              <a:t>Such as a human:</a:t>
            </a:r>
          </a:p>
          <a:p>
            <a:pPr marL="365760" lvl="1" indent="0">
              <a:buNone/>
            </a:pPr>
            <a:r>
              <a:rPr lang="en-US" sz="3200" dirty="0"/>
              <a:t>Properties:      name, gender, age</a:t>
            </a:r>
          </a:p>
          <a:p>
            <a:pPr marL="365760" lvl="1" indent="0">
              <a:buNone/>
            </a:pPr>
            <a:r>
              <a:rPr lang="en-US" sz="3200" dirty="0"/>
              <a:t>Methods:     walking, talking, running,…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5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class – inherit from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method to Mario </a:t>
            </a:r>
          </a:p>
          <a:p>
            <a:pPr marL="0" indent="0">
              <a:buNone/>
            </a:pPr>
            <a:r>
              <a:rPr lang="en-US" dirty="0" err="1"/>
              <a:t>goLeft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goRight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Jump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  </a:t>
            </a:r>
            <a:r>
              <a:rPr lang="en-US" dirty="0" err="1"/>
              <a:t>v.s</a:t>
            </a:r>
            <a:r>
              <a:rPr lang="en-US" dirty="0"/>
              <a:t> 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a blueprint or template or set of instructions to build a specific type of object.</a:t>
            </a:r>
          </a:p>
          <a:p>
            <a:pPr lvl="1"/>
            <a:r>
              <a:rPr lang="en-US" sz="2800" dirty="0"/>
              <a:t>Design.</a:t>
            </a:r>
          </a:p>
          <a:p>
            <a:r>
              <a:rPr lang="en-US" dirty="0"/>
              <a:t>A object is an instance of  Class</a:t>
            </a:r>
          </a:p>
          <a:p>
            <a:pPr lvl="1"/>
            <a:r>
              <a:rPr lang="en-US" sz="2800" dirty="0"/>
              <a:t>An object build from the design.</a:t>
            </a:r>
          </a:p>
        </p:txBody>
      </p:sp>
    </p:spTree>
    <p:extLst>
      <p:ext uri="{BB962C8B-B14F-4D97-AF65-F5344CB8AC3E}">
        <p14:creationId xmlns:p14="http://schemas.microsoft.com/office/powerpoint/2010/main" val="173285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9144000" cy="1143000"/>
          </a:xfrm>
        </p:spPr>
        <p:txBody>
          <a:bodyPr/>
          <a:lstStyle/>
          <a:p>
            <a:r>
              <a:rPr lang="en-US" dirty="0"/>
              <a:t>Define a human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9753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initializer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.name = name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property/attribute--name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age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property/attribute -- 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methods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laugh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":-)"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7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a human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build a human object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 = human(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"yilian"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 = human(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"mike"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I.laugh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 # The “dot” means go into I object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he.cry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  # and run the cry method </a:t>
            </a:r>
          </a:p>
          <a:p>
            <a:pPr marL="0" indent="0">
              <a:buNone/>
            </a:pPr>
            <a:r>
              <a:rPr lang="en-US" dirty="0"/>
              <a:t>print(he.name)       # If it is a property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** If it is method,  do not forget that it is a function call (…)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917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object we have used in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7536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Myfile</a:t>
            </a:r>
            <a:r>
              <a:rPr lang="en-US" dirty="0"/>
              <a:t> = open(“th.txt”, “r+”)   ---- file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Myfile.read</a:t>
            </a:r>
            <a:r>
              <a:rPr lang="en-US" dirty="0"/>
              <a:t>()                     --- read method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Myfile.write</a:t>
            </a:r>
            <a:r>
              <a:rPr lang="en-US" dirty="0"/>
              <a:t>(“here”)       --- write method  </a:t>
            </a:r>
          </a:p>
          <a:p>
            <a:pPr marL="0" indent="0">
              <a:buNone/>
            </a:pPr>
            <a:r>
              <a:rPr lang="en-US" dirty="0"/>
              <a:t>Letters = “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bbb,ccc</a:t>
            </a:r>
            <a:r>
              <a:rPr lang="en-US" dirty="0"/>
              <a:t>, </a:t>
            </a:r>
            <a:r>
              <a:rPr lang="en-US" dirty="0" err="1"/>
              <a:t>ddd</a:t>
            </a:r>
            <a:r>
              <a:rPr lang="en-US" dirty="0"/>
              <a:t>”   --- string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Letters.split</a:t>
            </a:r>
            <a:r>
              <a:rPr lang="en-US" dirty="0"/>
              <a:t>(‘,’)             ---- Method: split  based on 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Letters.find</a:t>
            </a:r>
            <a:r>
              <a:rPr lang="en-US" dirty="0"/>
              <a:t>(‘bb’)         ----- Method find the index of “bb”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1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object we have used in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7536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[1,2,3,4,5]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mylist.append</a:t>
            </a:r>
            <a:r>
              <a:rPr lang="en-US" dirty="0"/>
              <a:t>(6)            # add to the end of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mylist.insert</a:t>
            </a:r>
            <a:r>
              <a:rPr lang="en-US" dirty="0"/>
              <a:t>(0,7)             # insert to the front of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9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Programming--Graphic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programs and devices like a cellphone respond to events — things that happen.</a:t>
            </a:r>
          </a:p>
          <a:p>
            <a:r>
              <a:rPr lang="en-US" dirty="0"/>
              <a:t>Turtle Module --- Included in standard python library </a:t>
            </a:r>
          </a:p>
          <a:p>
            <a:pPr marL="0" indent="0">
              <a:buNone/>
            </a:pPr>
            <a:r>
              <a:rPr lang="en-US" dirty="0"/>
              <a:t>It acts like a simple robot . starting at (0, 0) in the x-y plane. After an import turtle, give it the command </a:t>
            </a:r>
            <a:r>
              <a:rPr lang="en-US" dirty="0" err="1"/>
              <a:t>turtle.forward</a:t>
            </a:r>
            <a:r>
              <a:rPr lang="en-US" dirty="0"/>
              <a:t>(15), and it moves (on-screen!) 15 pixels in the direction it is facing, drawing a line as it moves.</a:t>
            </a:r>
          </a:p>
          <a:p>
            <a:r>
              <a:rPr lang="en-US" dirty="0"/>
              <a:t>Resource:  </a:t>
            </a:r>
            <a:r>
              <a:rPr lang="en-US" dirty="0">
                <a:hlinkClick r:id="rId2"/>
              </a:rPr>
              <a:t>https://docs.python.org/3.3/library/turtle.html?highlight=turtle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 on turtle:  Two objects</a:t>
            </a:r>
            <a:br>
              <a:rPr lang="en-US" dirty="0"/>
            </a:br>
            <a:r>
              <a:rPr lang="en-US" dirty="0"/>
              <a:t>Window – </a:t>
            </a:r>
            <a:r>
              <a:rPr lang="en-US" dirty="0" err="1"/>
              <a:t>wn</a:t>
            </a:r>
            <a:r>
              <a:rPr lang="en-US" dirty="0"/>
              <a:t>     Turtle  -- </a:t>
            </a:r>
            <a:r>
              <a:rPr lang="en-US" dirty="0" err="1"/>
              <a:t>alex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turtle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Allows us to use turtles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turtle.Screen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Creates a playground for turtles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turtle.Turtle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Create a turtle, assign to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Tell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to move forward by 50 units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Tell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to turn by 90 degrees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Complete the second side of a rectangle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wn.mainloop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Wait for user to close window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584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18905</TotalTime>
  <Words>1413</Words>
  <Application>Microsoft Office PowerPoint</Application>
  <PresentationFormat>Widescreen</PresentationFormat>
  <Paragraphs>143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Python-Object and Event driving Programming </vt:lpstr>
      <vt:lpstr>A quick introduction of Python Object</vt:lpstr>
      <vt:lpstr>Class   v.s  Object</vt:lpstr>
      <vt:lpstr>Define a human class</vt:lpstr>
      <vt:lpstr>Built a human object</vt:lpstr>
      <vt:lpstr>Pre-defined object we have used in this class</vt:lpstr>
      <vt:lpstr>Pre-defined object we have used in this class</vt:lpstr>
      <vt:lpstr>Event Driven Programming--Graphic</vt:lpstr>
      <vt:lpstr>First try on turtle:  Two objects Window – wn     Turtle  -- alex</vt:lpstr>
      <vt:lpstr>Many properties that you can change for fun --- check reference page</vt:lpstr>
      <vt:lpstr>For loop on graphic</vt:lpstr>
      <vt:lpstr>Recursive function on graphic : Make turtle t draw a Koch fractal of ’order’ and ’size’.  Leave the turtle facing the same direction.</vt:lpstr>
      <vt:lpstr>Key press event on graphic</vt:lpstr>
      <vt:lpstr>Mouse event on windows</vt:lpstr>
      <vt:lpstr>Mouse event on turtle</vt:lpstr>
      <vt:lpstr>Automatic events from a timer</vt:lpstr>
      <vt:lpstr>Practice:</vt:lpstr>
      <vt:lpstr>Work Through example: Define a child class</vt:lpstr>
      <vt:lpstr>Child Class – Inherit from Parent Class</vt:lpstr>
      <vt:lpstr>Child class – inherit from Parent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472</cp:revision>
  <dcterms:created xsi:type="dcterms:W3CDTF">2019-07-20T17:02:18Z</dcterms:created>
  <dcterms:modified xsi:type="dcterms:W3CDTF">2019-11-19T20:01:55Z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