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30" r:id="rId3"/>
    <p:sldId id="432" r:id="rId4"/>
    <p:sldId id="431" r:id="rId5"/>
    <p:sldId id="433" r:id="rId6"/>
    <p:sldId id="434" r:id="rId7"/>
    <p:sldId id="435" r:id="rId8"/>
    <p:sldId id="427" r:id="rId9"/>
    <p:sldId id="436" r:id="rId10"/>
    <p:sldId id="437" r:id="rId11"/>
    <p:sldId id="438" r:id="rId12"/>
    <p:sldId id="439" r:id="rId13"/>
    <p:sldId id="360" r:id="rId14"/>
    <p:sldId id="428" r:id="rId15"/>
    <p:sldId id="429" r:id="rId16"/>
    <p:sldId id="440" r:id="rId17"/>
    <p:sldId id="442" r:id="rId18"/>
    <p:sldId id="441" r:id="rId19"/>
    <p:sldId id="444" r:id="rId20"/>
    <p:sldId id="443" r:id="rId21"/>
    <p:sldId id="445" r:id="rId22"/>
    <p:sldId id="454" r:id="rId23"/>
    <p:sldId id="446" r:id="rId24"/>
    <p:sldId id="452" r:id="rId25"/>
    <p:sldId id="457" r:id="rId26"/>
    <p:sldId id="455" r:id="rId27"/>
    <p:sldId id="456" r:id="rId28"/>
    <p:sldId id="453" r:id="rId29"/>
    <p:sldId id="447" r:id="rId30"/>
    <p:sldId id="448" r:id="rId31"/>
    <p:sldId id="450" r:id="rId32"/>
    <p:sldId id="451" r:id="rId33"/>
    <p:sldId id="449" r:id="rId34"/>
    <p:sldId id="458" r:id="rId35"/>
    <p:sldId id="4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92377" autoAdjust="0"/>
  </p:normalViewPr>
  <p:slideViewPr>
    <p:cSldViewPr>
      <p:cViewPr varScale="1">
        <p:scale>
          <a:sx n="84" d="100"/>
          <a:sy n="84" d="100"/>
        </p:scale>
        <p:origin x="114" y="4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2057400"/>
          </a:xfrm>
        </p:spPr>
        <p:txBody>
          <a:bodyPr>
            <a:normAutofit/>
          </a:bodyPr>
          <a:lstStyle/>
          <a:p>
            <a:r>
              <a:rPr lang="en-US" dirty="0"/>
              <a:t>Python-Iteration and Recursion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range(i+1):</a:t>
            </a:r>
          </a:p>
          <a:p>
            <a:pPr marL="0" indent="0">
              <a:buNone/>
            </a:pPr>
            <a:r>
              <a:rPr lang="en-US" dirty="0"/>
              <a:t>       print(</a:t>
            </a:r>
            <a:r>
              <a:rPr lang="en-US" dirty="0" err="1"/>
              <a:t>i,end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14198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loop 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Produce the following output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3425952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0....</a:t>
            </a:r>
          </a:p>
          <a:p>
            <a:pPr marL="0" indent="0">
              <a:buNone/>
            </a:pPr>
            <a:r>
              <a:rPr lang="en-US" sz="2800" dirty="0"/>
              <a:t>.1...</a:t>
            </a:r>
          </a:p>
          <a:p>
            <a:pPr marL="0" indent="0">
              <a:buNone/>
            </a:pPr>
            <a:r>
              <a:rPr lang="en-US" sz="2800" dirty="0"/>
              <a:t>..2..</a:t>
            </a:r>
          </a:p>
          <a:p>
            <a:pPr marL="0" indent="0">
              <a:buNone/>
            </a:pPr>
            <a:r>
              <a:rPr lang="en-US" sz="2800" dirty="0"/>
              <a:t>...3.</a:t>
            </a:r>
          </a:p>
          <a:p>
            <a:pPr marL="0" indent="0">
              <a:buNone/>
            </a:pPr>
            <a:r>
              <a:rPr lang="en-US" sz="2800" dirty="0"/>
              <a:t>....4</a:t>
            </a:r>
          </a:p>
        </p:txBody>
      </p:sp>
    </p:spTree>
    <p:extLst>
      <p:ext uri="{BB962C8B-B14F-4D97-AF65-F5344CB8AC3E}">
        <p14:creationId xmlns:p14="http://schemas.microsoft.com/office/powerpoint/2010/main" val="26736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challenge 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the following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....1</a:t>
            </a:r>
          </a:p>
          <a:p>
            <a:pPr marL="0" indent="0">
              <a:buNone/>
            </a:pPr>
            <a:r>
              <a:rPr lang="en-US" sz="4000" dirty="0"/>
              <a:t>...2</a:t>
            </a:r>
          </a:p>
          <a:p>
            <a:pPr marL="0" indent="0">
              <a:buNone/>
            </a:pPr>
            <a:r>
              <a:rPr lang="en-US" sz="4000" dirty="0"/>
              <a:t>..3</a:t>
            </a:r>
          </a:p>
          <a:p>
            <a:pPr marL="0" indent="0">
              <a:buNone/>
            </a:pPr>
            <a:r>
              <a:rPr lang="en-US" sz="4000" dirty="0"/>
              <a:t>.4</a:t>
            </a:r>
          </a:p>
          <a:p>
            <a:pPr marL="0" indent="0">
              <a:buNone/>
            </a:pPr>
            <a:r>
              <a:rPr lang="en-US" sz="4000" dirty="0"/>
              <a:t>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....1</a:t>
            </a:r>
          </a:p>
          <a:p>
            <a:pPr marL="0" indent="0">
              <a:buNone/>
            </a:pPr>
            <a:r>
              <a:rPr lang="en-US" sz="3200" dirty="0"/>
              <a:t>...22</a:t>
            </a:r>
          </a:p>
          <a:p>
            <a:pPr marL="0" indent="0">
              <a:buNone/>
            </a:pPr>
            <a:r>
              <a:rPr lang="en-US" sz="3200" dirty="0"/>
              <a:t>..333</a:t>
            </a:r>
          </a:p>
          <a:p>
            <a:pPr marL="0" indent="0">
              <a:buNone/>
            </a:pPr>
            <a:r>
              <a:rPr lang="en-US" sz="3200" dirty="0"/>
              <a:t>.4444</a:t>
            </a:r>
          </a:p>
          <a:p>
            <a:pPr marL="0" indent="0">
              <a:buNone/>
            </a:pPr>
            <a:r>
              <a:rPr lang="en-US" sz="3200" dirty="0"/>
              <a:t>55555</a:t>
            </a:r>
          </a:p>
        </p:txBody>
      </p:sp>
    </p:spTree>
    <p:extLst>
      <p:ext uri="{BB962C8B-B14F-4D97-AF65-F5344CB8AC3E}">
        <p14:creationId xmlns:p14="http://schemas.microsoft.com/office/powerpoint/2010/main" val="160340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table data using nested loop-in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975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Python –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372600" cy="4267200"/>
          </a:xfrm>
        </p:spPr>
        <p:txBody>
          <a:bodyPr/>
          <a:lstStyle/>
          <a:p>
            <a:r>
              <a:rPr lang="en-US" dirty="0"/>
              <a:t>Rock Paper Scissors – game table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user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3170"/>
              </p:ext>
            </p:extLst>
          </p:nvPr>
        </p:nvGraphicFramePr>
        <p:xfrm>
          <a:off x="2971800" y="322072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7152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9170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00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969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4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5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Scissor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876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6802" y="3352800"/>
            <a:ext cx="553998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424658"/>
            <a:ext cx="1135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gamesrule</a:t>
            </a:r>
            <a:r>
              <a:rPr lang="en-US" sz="2000" dirty="0"/>
              <a:t> = [["Draw", "Win", "Lose"],["Lose", "Draw", "Win"],[ "Win", "</a:t>
            </a:r>
            <a:r>
              <a:rPr lang="en-US" sz="2000" dirty="0" err="1"/>
              <a:t>Lose","Draw</a:t>
            </a:r>
            <a:r>
              <a:rPr lang="en-US" sz="2000" dirty="0"/>
              <a:t>"]]</a:t>
            </a:r>
          </a:p>
          <a:p>
            <a:endParaRPr lang="en-US" sz="2000" dirty="0"/>
          </a:p>
          <a:p>
            <a:r>
              <a:rPr lang="en-US" sz="2000" dirty="0" err="1"/>
              <a:t>gamerule</a:t>
            </a:r>
            <a:r>
              <a:rPr lang="en-US" sz="2000" dirty="0"/>
              <a:t>[0][0]     --- the result when user is “rock” and computer is “rock”</a:t>
            </a:r>
          </a:p>
        </p:txBody>
      </p:sp>
    </p:spTree>
    <p:extLst>
      <p:ext uri="{BB962C8B-B14F-4D97-AF65-F5344CB8AC3E}">
        <p14:creationId xmlns:p14="http://schemas.microsoft.com/office/powerpoint/2010/main" val="375852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rewrite the rock paper scissor game without any if statements?</a:t>
            </a:r>
          </a:p>
        </p:txBody>
      </p:sp>
    </p:spTree>
    <p:extLst>
      <p:ext uri="{BB962C8B-B14F-4D97-AF65-F5344CB8AC3E}">
        <p14:creationId xmlns:p14="http://schemas.microsoft.com/office/powerpoint/2010/main" val="237445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-- Revisit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is like a machine that takes an input( argument x), and transforms it into an output (return)</a:t>
            </a:r>
          </a:p>
          <a:p>
            <a:r>
              <a:rPr lang="en-US" dirty="0"/>
              <a:t>Executing a return statement always causes a function to end immediately.</a:t>
            </a:r>
          </a:p>
          <a:p>
            <a:r>
              <a:rPr lang="en-US" dirty="0"/>
              <a:t>The purpose of function is to wrapping a piece of code for reuse. </a:t>
            </a:r>
          </a:p>
          <a:p>
            <a:pPr marL="0" indent="0">
              <a:buNone/>
            </a:pPr>
            <a:r>
              <a:rPr lang="en-US" dirty="0"/>
              <a:t>Encapsulation and generalization.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28931"/>
            <a:ext cx="2095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answer: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100!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Two tasks:   </a:t>
                </a:r>
              </a:p>
              <a:p>
                <a:pPr marL="0" indent="0">
                  <a:buNone/>
                </a:pPr>
                <a:r>
                  <a:rPr lang="en-US" dirty="0"/>
                  <a:t>	sum </a:t>
                </a:r>
              </a:p>
              <a:p>
                <a:pPr marL="0" indent="0">
                  <a:buNone/>
                </a:pPr>
                <a:r>
                  <a:rPr lang="en-US" dirty="0"/>
                  <a:t>	factorial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5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given list of scores that you need to drop the lowest scores,  and then calculate the average. </a:t>
            </a:r>
          </a:p>
          <a:p>
            <a:r>
              <a:rPr lang="en-US" dirty="0"/>
              <a:t> You have ten lists of scores that are stored in ten different files.</a:t>
            </a:r>
          </a:p>
          <a:p>
            <a:r>
              <a:rPr lang="en-US" dirty="0"/>
              <a:t>Three specific tasks</a:t>
            </a:r>
          </a:p>
          <a:p>
            <a:pPr marL="0" indent="0">
              <a:buNone/>
            </a:pPr>
            <a:r>
              <a:rPr lang="en-US" dirty="0"/>
              <a:t>	Fetch the data from the file</a:t>
            </a:r>
          </a:p>
          <a:p>
            <a:pPr marL="0" indent="0">
              <a:buNone/>
            </a:pPr>
            <a:r>
              <a:rPr lang="en-US" dirty="0"/>
              <a:t>	Find the total </a:t>
            </a:r>
          </a:p>
          <a:p>
            <a:pPr marL="0" indent="0">
              <a:buNone/>
            </a:pPr>
            <a:r>
              <a:rPr lang="en-US" dirty="0"/>
              <a:t>	Drop lowest scores and then calculate the average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Function that call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3352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pPr marL="0" indent="0">
              <a:buNone/>
            </a:pPr>
            <a:r>
              <a:rPr lang="en-US" dirty="0"/>
              <a:t>    print("Moe")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f2():</a:t>
            </a:r>
          </a:p>
          <a:p>
            <a:pPr marL="0" indent="0">
              <a:buNone/>
            </a:pPr>
            <a:r>
              <a:rPr lang="en-US" dirty="0"/>
              <a:t>    f4()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en-US" dirty="0" err="1"/>
              <a:t>Meeny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800100"/>
            <a:ext cx="556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f3():</a:t>
            </a:r>
          </a:p>
          <a:p>
            <a:r>
              <a:rPr lang="en-US" sz="2800" dirty="0"/>
              <a:t>    f2()</a:t>
            </a:r>
          </a:p>
          <a:p>
            <a:r>
              <a:rPr lang="en-US" sz="2800" dirty="0"/>
              <a:t>    print("</a:t>
            </a:r>
            <a:r>
              <a:rPr lang="en-US" sz="2800" dirty="0" err="1"/>
              <a:t>Miny</a:t>
            </a:r>
            <a:r>
              <a:rPr lang="en-US" sz="2800" dirty="0"/>
              <a:t>")</a:t>
            </a:r>
          </a:p>
          <a:p>
            <a:r>
              <a:rPr lang="en-US" sz="2800" dirty="0"/>
              <a:t>    f1()</a:t>
            </a:r>
          </a:p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f4():</a:t>
            </a:r>
          </a:p>
          <a:p>
            <a:r>
              <a:rPr lang="en-US" sz="2800" dirty="0"/>
              <a:t>    print("</a:t>
            </a:r>
            <a:r>
              <a:rPr lang="en-US" sz="2800" dirty="0" err="1"/>
              <a:t>Eeny</a:t>
            </a:r>
            <a:r>
              <a:rPr lang="en-US" sz="2800" dirty="0"/>
              <a:t>")</a:t>
            </a:r>
          </a:p>
          <a:p>
            <a:endParaRPr lang="en-US" sz="2800" dirty="0"/>
          </a:p>
          <a:p>
            <a:r>
              <a:rPr lang="en-US" sz="2800" dirty="0"/>
              <a:t>f3()   ----- output</a:t>
            </a:r>
          </a:p>
        </p:txBody>
      </p:sp>
    </p:spTree>
    <p:extLst>
      <p:ext uri="{BB962C8B-B14F-4D97-AF65-F5344CB8AC3E}">
        <p14:creationId xmlns:p14="http://schemas.microsoft.com/office/powerpoint/2010/main" val="257735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37EB-C411-40DB-959A-388635E2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Iteration/loops: perform these same repeated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E0BB-9834-4BCD-A0F0-0FEC6302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828800"/>
            <a:ext cx="4724401" cy="4267200"/>
          </a:xfrm>
        </p:spPr>
        <p:txBody>
          <a:bodyPr/>
          <a:lstStyle/>
          <a:p>
            <a:r>
              <a:rPr lang="en-US" dirty="0"/>
              <a:t>Control Variable that goes through a list.</a:t>
            </a:r>
          </a:p>
          <a:p>
            <a:r>
              <a:rPr lang="en-US" dirty="0"/>
              <a:t>**Print each number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x in [3, 7, 8]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print(x)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A40E7-CD72-47E6-AE29-49AF46EA0976}"/>
              </a:ext>
            </a:extLst>
          </p:cNvPr>
          <p:cNvSpPr txBox="1">
            <a:spLocks/>
          </p:cNvSpPr>
          <p:nvPr/>
        </p:nvSpPr>
        <p:spPr>
          <a:xfrm>
            <a:off x="6781800" y="1447800"/>
            <a:ext cx="47244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Control Variable that goes through a list generated by range function</a:t>
            </a:r>
          </a:p>
          <a:p>
            <a:r>
              <a:rPr lang="en-US" dirty="0">
                <a:solidFill>
                  <a:schemeClr val="tx1"/>
                </a:solidFill>
              </a:rPr>
              <a:t>**Add the number to sum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sum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for x in range(1,100,2)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	sum +=x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print(sum)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7771-26DE-432A-A3B4-E9EE31651BA9}"/>
              </a:ext>
            </a:extLst>
          </p:cNvPr>
          <p:cNvSpPr txBox="1"/>
          <p:nvPr/>
        </p:nvSpPr>
        <p:spPr>
          <a:xfrm>
            <a:off x="473438" y="5251102"/>
            <a:ext cx="6308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Please be careful that whether the statements is in the loop or outside of the loop</a:t>
            </a:r>
            <a:r>
              <a:rPr lang="en-US" dirty="0"/>
              <a:t>. ** range step  is integer!!! *</a:t>
            </a:r>
          </a:p>
        </p:txBody>
      </p:sp>
    </p:spTree>
    <p:extLst>
      <p:ext uri="{BB962C8B-B14F-4D97-AF65-F5344CB8AC3E}">
        <p14:creationId xmlns:p14="http://schemas.microsoft.com/office/powerpoint/2010/main" val="293585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 function: demo(13)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128" y="1005590"/>
            <a:ext cx="91440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def demo(x):</a:t>
            </a:r>
          </a:p>
          <a:p>
            <a:pPr marL="0" indent="0">
              <a:buNone/>
            </a:pPr>
            <a:r>
              <a:rPr lang="pt-BR" dirty="0"/>
              <a:t>    r = f(x+6) + x</a:t>
            </a:r>
          </a:p>
          <a:p>
            <a:pPr marL="0" indent="0">
              <a:buNone/>
            </a:pPr>
            <a:r>
              <a:rPr lang="pt-BR" dirty="0"/>
              <a:t>    return r</a:t>
            </a:r>
          </a:p>
          <a:p>
            <a:pPr marL="0" indent="0">
              <a:buNone/>
            </a:pPr>
            <a:r>
              <a:rPr lang="pt-BR" dirty="0"/>
              <a:t>def f(x):</a:t>
            </a:r>
          </a:p>
          <a:p>
            <a:pPr marL="0" indent="0">
              <a:buNone/>
            </a:pPr>
            <a:r>
              <a:rPr lang="pt-BR" dirty="0"/>
              <a:t>    r = g(x-1)</a:t>
            </a:r>
          </a:p>
          <a:p>
            <a:pPr marL="0" indent="0">
              <a:buNone/>
            </a:pPr>
            <a:r>
              <a:rPr lang="pt-BR" dirty="0"/>
              <a:t>    x = 1</a:t>
            </a:r>
          </a:p>
          <a:p>
            <a:pPr marL="0" indent="0">
              <a:buNone/>
            </a:pPr>
            <a:r>
              <a:rPr lang="pt-BR" dirty="0"/>
              <a:t>    return r + x</a:t>
            </a:r>
          </a:p>
          <a:p>
            <a:pPr marL="0" indent="0">
              <a:buNone/>
            </a:pPr>
            <a:r>
              <a:rPr lang="pt-BR" dirty="0"/>
              <a:t>def g(x):</a:t>
            </a:r>
          </a:p>
          <a:p>
            <a:pPr marL="0" indent="0">
              <a:buNone/>
            </a:pPr>
            <a:r>
              <a:rPr lang="pt-BR" dirty="0"/>
              <a:t>    r = x + 10</a:t>
            </a:r>
          </a:p>
          <a:p>
            <a:pPr marL="0" indent="0">
              <a:buNone/>
            </a:pPr>
            <a:r>
              <a:rPr lang="pt-BR" dirty="0"/>
              <a:t>    return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04800"/>
            <a:ext cx="23526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Examples: Fibonacci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Recursion in computer science is a method of solving a problem where the solution depends on solutions to smaller instances of the same problem</a:t>
            </a:r>
          </a:p>
          <a:p>
            <a:r>
              <a:rPr lang="en-US" dirty="0"/>
              <a:t>A recursive method is any method that calls itself </a:t>
            </a:r>
          </a:p>
          <a:p>
            <a:r>
              <a:rPr lang="en-US" dirty="0"/>
              <a:t>The Fibonacci Sequence is the series of numbers: 0, 1, 1, 2, 3, 5, 8, 13, 21, 34, ... The next number is found by adding up the two numbers before it </a:t>
            </a:r>
          </a:p>
          <a:p>
            <a:r>
              <a:rPr lang="en-US" dirty="0"/>
              <a:t>Base Case:    Fib(0) = 0,   Fib(1) = 1</a:t>
            </a:r>
          </a:p>
          <a:p>
            <a:r>
              <a:rPr lang="en-US" dirty="0"/>
              <a:t>Fib(n) = Fib(n-1)  + Fib(n-2)</a:t>
            </a:r>
          </a:p>
        </p:txBody>
      </p:sp>
    </p:spTree>
    <p:extLst>
      <p:ext uri="{BB962C8B-B14F-4D97-AF65-F5344CB8AC3E}">
        <p14:creationId xmlns:p14="http://schemas.microsoft.com/office/powerpoint/2010/main" val="362069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Case:  very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</a:t>
            </a:r>
          </a:p>
          <a:p>
            <a:r>
              <a:rPr lang="en-US" dirty="0"/>
              <a:t>Stops the recursion (prevents infinite loops)</a:t>
            </a:r>
          </a:p>
          <a:p>
            <a:r>
              <a:rPr lang="en-US" dirty="0"/>
              <a:t>Solved directly to return a value without calling the</a:t>
            </a:r>
          </a:p>
          <a:p>
            <a:pPr marL="0" indent="0">
              <a:buNone/>
            </a:pPr>
            <a:r>
              <a:rPr lang="en-US" dirty="0"/>
              <a:t>same function again </a:t>
            </a:r>
          </a:p>
        </p:txBody>
      </p:sp>
    </p:spTree>
    <p:extLst>
      <p:ext uri="{BB962C8B-B14F-4D97-AF65-F5344CB8AC3E}">
        <p14:creationId xmlns:p14="http://schemas.microsoft.com/office/powerpoint/2010/main" val="355652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Practice:  Factorial-recursive way.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N! = (N-1)!  * N </a:t>
            </a:r>
          </a:p>
          <a:p>
            <a:r>
              <a:rPr lang="en-US" dirty="0"/>
              <a:t>we advocate trying to write the base case first.</a:t>
            </a:r>
          </a:p>
          <a:p>
            <a:pPr marL="0" indent="0">
              <a:buNone/>
            </a:pPr>
            <a:r>
              <a:rPr lang="pt-BR" dirty="0"/>
              <a:t>Factorial numbers (i.e., n!) defined recursively:</a:t>
            </a:r>
          </a:p>
          <a:p>
            <a:pPr marL="0" indent="0">
              <a:buNone/>
            </a:pPr>
            <a:r>
              <a:rPr lang="pt-BR" dirty="0"/>
              <a:t>factorial(0) = 1</a:t>
            </a:r>
          </a:p>
          <a:p>
            <a:pPr marL="0" indent="0">
              <a:buNone/>
            </a:pPr>
            <a:r>
              <a:rPr lang="pt-BR" dirty="0"/>
              <a:t>factorial(n+1) = factorial(n) * n+1</a:t>
            </a:r>
          </a:p>
          <a:p>
            <a:pPr marL="0" indent="0">
              <a:buNone/>
            </a:pPr>
            <a:r>
              <a:rPr lang="pt-BR" dirty="0"/>
              <a:t>Examples</a:t>
            </a:r>
          </a:p>
          <a:p>
            <a:pPr marL="0" indent="0">
              <a:buNone/>
            </a:pPr>
            <a:r>
              <a:rPr lang="pt-BR" dirty="0"/>
              <a:t>4! = 4 * 3 * 2 * 1      ---------   4* 3!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practice:  Sum  -- recursive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number n, find sum of first n natural numbers. To calculate the sum, we will use a recursive function </a:t>
            </a:r>
            <a:r>
              <a:rPr lang="en-US" dirty="0" err="1"/>
              <a:t>recur_sum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# Returns sum of first </a:t>
            </a:r>
          </a:p>
          <a:p>
            <a:pPr marL="0" indent="0">
              <a:buNone/>
            </a:pPr>
            <a:r>
              <a:rPr lang="en-US" dirty="0"/>
              <a:t># n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3348796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 to perform exponentiation return </a:t>
            </a:r>
            <a:r>
              <a:rPr lang="en-US" dirty="0" err="1"/>
              <a:t>x^m</a:t>
            </a:r>
            <a:r>
              <a:rPr lang="en-US" dirty="0"/>
              <a:t>, assuming m &gt;= 0 </a:t>
            </a:r>
          </a:p>
        </p:txBody>
      </p:sp>
    </p:spTree>
    <p:extLst>
      <p:ext uri="{BB962C8B-B14F-4D97-AF65-F5344CB8AC3E}">
        <p14:creationId xmlns:p14="http://schemas.microsoft.com/office/powerpoint/2010/main" val="24653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or Iteration?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Moral: There is usually more than one way to solve a problem! </a:t>
            </a:r>
          </a:p>
          <a:p>
            <a:pPr lvl="1"/>
            <a:r>
              <a:rPr lang="en-US" dirty="0"/>
              <a:t>Iteration (loops to repeat code) </a:t>
            </a:r>
          </a:p>
          <a:p>
            <a:pPr lvl="1"/>
            <a:r>
              <a:rPr lang="en-US" dirty="0"/>
              <a:t>Recursion (nested function calls to repeat code) </a:t>
            </a:r>
          </a:p>
          <a:p>
            <a:r>
              <a:rPr lang="en-US" dirty="0"/>
              <a:t>Tradeoffs between two options: </a:t>
            </a:r>
          </a:p>
          <a:p>
            <a:pPr lvl="1"/>
            <a:r>
              <a:rPr lang="en-US" dirty="0"/>
              <a:t>Sometimes recursive solution is easier </a:t>
            </a:r>
          </a:p>
          <a:p>
            <a:pPr lvl="1"/>
            <a:r>
              <a:rPr lang="en-US" dirty="0"/>
              <a:t>Recursive solution is often slower </a:t>
            </a:r>
          </a:p>
        </p:txBody>
      </p:sp>
    </p:spTree>
    <p:extLst>
      <p:ext uri="{BB962C8B-B14F-4D97-AF65-F5344CB8AC3E}">
        <p14:creationId xmlns:p14="http://schemas.microsoft.com/office/powerpoint/2010/main" val="290617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strategy: “Divide and Conquer” </a:t>
            </a:r>
          </a:p>
          <a:p>
            <a:r>
              <a:rPr lang="en-US" dirty="0"/>
              <a:t>Questions to ask yourself</a:t>
            </a:r>
          </a:p>
          <a:p>
            <a:pPr lvl="1"/>
            <a:r>
              <a:rPr lang="en-US" dirty="0"/>
              <a:t>How can we reduce the problem to smaller version of the same problem?</a:t>
            </a:r>
          </a:p>
          <a:p>
            <a:pPr lvl="1"/>
            <a:r>
              <a:rPr lang="en-US" dirty="0"/>
              <a:t>How does each call make the problem smaller?</a:t>
            </a:r>
          </a:p>
          <a:p>
            <a:pPr lvl="1"/>
            <a:r>
              <a:rPr lang="en-US" dirty="0"/>
              <a:t>What is the base case?</a:t>
            </a:r>
          </a:p>
          <a:p>
            <a:pPr lvl="1"/>
            <a:r>
              <a:rPr lang="en-US" dirty="0"/>
              <a:t>Will you always reach the base case? </a:t>
            </a:r>
          </a:p>
        </p:txBody>
      </p:sp>
    </p:spTree>
    <p:extLst>
      <p:ext uri="{BB962C8B-B14F-4D97-AF65-F5344CB8AC3E}">
        <p14:creationId xmlns:p14="http://schemas.microsoft.com/office/powerpoint/2010/main" val="357905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way: Challenge problem-Try it yourselves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print all the combinations of factors of given number n</a:t>
            </a:r>
          </a:p>
          <a:p>
            <a:r>
              <a:rPr lang="en-US" dirty="0"/>
              <a:t>Input : 16</a:t>
            </a:r>
          </a:p>
          <a:p>
            <a:r>
              <a:rPr lang="en-US" dirty="0"/>
              <a:t>Output :2 2 2 2 </a:t>
            </a:r>
          </a:p>
          <a:p>
            <a:r>
              <a:rPr lang="en-US" dirty="0"/>
              <a:t>        2 2 4 </a:t>
            </a:r>
          </a:p>
          <a:p>
            <a:r>
              <a:rPr lang="en-US" dirty="0"/>
              <a:t>        2 8 </a:t>
            </a:r>
          </a:p>
          <a:p>
            <a:r>
              <a:rPr lang="en-US" dirty="0"/>
              <a:t>        4 4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7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reverse(string):</a:t>
            </a:r>
          </a:p>
          <a:p>
            <a:pPr marL="0" indent="0">
              <a:buNone/>
            </a:pPr>
            <a:r>
              <a:rPr lang="en-US" dirty="0"/>
              <a:t>    '''Takes a string as an argument and returns</a:t>
            </a:r>
          </a:p>
          <a:p>
            <a:pPr marL="0" indent="0">
              <a:buNone/>
            </a:pPr>
            <a:r>
              <a:rPr lang="en-US" dirty="0"/>
              <a:t>       its reversal.'''</a:t>
            </a:r>
          </a:p>
          <a:p>
            <a:pPr marL="0" indent="0">
              <a:buNone/>
            </a:pPr>
            <a:r>
              <a:rPr lang="en-US" dirty="0"/>
              <a:t>    if string == '':            # Is the string empty?</a:t>
            </a:r>
          </a:p>
          <a:p>
            <a:pPr marL="0" indent="0">
              <a:buNone/>
            </a:pPr>
            <a:r>
              <a:rPr lang="en-US" dirty="0"/>
              <a:t>        return ''               # If so, reversing it is easy!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firstSymbol</a:t>
            </a:r>
            <a:r>
              <a:rPr lang="en-US" dirty="0"/>
              <a:t> = string[0] # Hold on to the first symbol</a:t>
            </a:r>
          </a:p>
          <a:p>
            <a:pPr marL="0" indent="0">
              <a:buNone/>
            </a:pPr>
            <a:r>
              <a:rPr lang="en-US" dirty="0"/>
              <a:t>        return reverse(string[1:]) + </a:t>
            </a:r>
            <a:r>
              <a:rPr lang="en-US" dirty="0" err="1"/>
              <a:t>firstSymbol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9435-A9F6-4A14-B27F-8D080A9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Practice: Write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CF4D-65C1-461F-9006-051D57ABE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72BB9A-D130-4629-B662-7ACA04E7C4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+……+(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72BB9A-D130-4629-B662-7ACA04E7C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7E563-4F74-4922-963E-FCAF57CF2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B5A0F-561E-4AB5-AE87-CA7F7C44C4B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lvl="0">
                  <a:buClr>
                    <a:srgbClr val="92D050"/>
                  </a:buClr>
                </a:pPr>
                <a:r>
                  <a:rPr lang="en-US" b="0" dirty="0">
                    <a:solidFill>
                      <a:prstClr val="white">
                        <a:lumMod val="85000"/>
                      </a:prstClr>
                    </a:solidFill>
                  </a:rPr>
                  <a:t>4(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……</m:t>
                    </m:r>
                    <m:r>
                      <a:rPr lang="en-US" b="0" i="1" smtClean="0">
                        <a:solidFill>
                          <a:prstClr val="white">
                            <a:lumMod val="85000"/>
                          </a:prst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white">
                                <a:lumMod val="8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9999999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>
                        <a:lumMod val="85000"/>
                      </a:prstClr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B5A0F-561E-4AB5-AE87-CA7F7C44C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62" t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9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  to  reverse  the  words  in  a  string,  i.e.,  ”cat  is  </a:t>
            </a:r>
            <a:r>
              <a:rPr lang="en-US" dirty="0" err="1"/>
              <a:t>running”becomes</a:t>
            </a:r>
            <a:r>
              <a:rPr lang="en-US" dirty="0"/>
              <a:t> ”running  is cat”.</a:t>
            </a:r>
          </a:p>
        </p:txBody>
      </p:sp>
    </p:spTree>
    <p:extLst>
      <p:ext uri="{BB962C8B-B14F-4D97-AF65-F5344CB8AC3E}">
        <p14:creationId xmlns:p14="http://schemas.microsoft.com/office/powerpoint/2010/main" val="115530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str.split</a:t>
            </a:r>
            <a:r>
              <a:rPr lang="en-US" dirty="0"/>
              <a:t>(</a:t>
            </a:r>
            <a:r>
              <a:rPr lang="en-US" dirty="0" err="1"/>
              <a:t>sep</a:t>
            </a:r>
            <a:r>
              <a:rPr lang="en-US" dirty="0"/>
              <a:t>=None, </a:t>
            </a:r>
            <a:r>
              <a:rPr lang="en-US" dirty="0" err="1"/>
              <a:t>maxsplit</a:t>
            </a:r>
            <a:r>
              <a:rPr lang="en-US" dirty="0"/>
              <a:t>=-1)  ----  Return a list of the words in the string, using </a:t>
            </a:r>
            <a:r>
              <a:rPr lang="en-US" dirty="0" err="1"/>
              <a:t>sep</a:t>
            </a:r>
            <a:r>
              <a:rPr lang="en-US" dirty="0"/>
              <a:t> as the delimiter string.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505200"/>
            <a:ext cx="647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'1,2,3'.split(',')</a:t>
            </a:r>
          </a:p>
          <a:p>
            <a:r>
              <a:rPr lang="en-US" sz="2800" dirty="0"/>
              <a:t>['1', '2', '3']</a:t>
            </a:r>
          </a:p>
          <a:p>
            <a:r>
              <a:rPr lang="en-US" sz="2800" dirty="0"/>
              <a:t>&gt;&gt;&gt; '1,2,3'.split(',', </a:t>
            </a:r>
            <a:r>
              <a:rPr lang="en-US" sz="2800" dirty="0" err="1"/>
              <a:t>maxsplit</a:t>
            </a:r>
            <a:r>
              <a:rPr lang="en-US" sz="2800" dirty="0"/>
              <a:t>=1)</a:t>
            </a:r>
          </a:p>
          <a:p>
            <a:r>
              <a:rPr lang="en-US" sz="2800" dirty="0"/>
              <a:t>['1', '2,3']</a:t>
            </a:r>
          </a:p>
          <a:p>
            <a:r>
              <a:rPr lang="en-US" sz="2800" dirty="0"/>
              <a:t>&gt;&gt;&gt; '1,2,,3,'.split(',')</a:t>
            </a:r>
          </a:p>
          <a:p>
            <a:r>
              <a:rPr lang="en-US" sz="2800" dirty="0"/>
              <a:t>['1', '2', '', '3', '']</a:t>
            </a:r>
          </a:p>
        </p:txBody>
      </p:sp>
    </p:spTree>
    <p:extLst>
      <p:ext uri="{BB962C8B-B14F-4D97-AF65-F5344CB8AC3E}">
        <p14:creationId xmlns:p14="http://schemas.microsoft.com/office/powerpoint/2010/main" val="425065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str.isnumeric</a:t>
            </a:r>
            <a:r>
              <a:rPr lang="en-US" dirty="0"/>
              <a:t>() ----- Return true if all characters in the string are numeric characters, and there is at least one character, false otherwise. </a:t>
            </a:r>
          </a:p>
          <a:p>
            <a:r>
              <a:rPr lang="en-US" dirty="0"/>
              <a:t> </a:t>
            </a:r>
            <a:r>
              <a:rPr lang="en-US" dirty="0" err="1"/>
              <a:t>str.find</a:t>
            </a:r>
            <a:r>
              <a:rPr lang="en-US" dirty="0"/>
              <a:t>(sub[, start[, end]])------ Return the lowest index in the string where substring sub is found within the slice s[</a:t>
            </a:r>
            <a:r>
              <a:rPr lang="en-US" dirty="0" err="1"/>
              <a:t>start:end</a:t>
            </a:r>
            <a:r>
              <a:rPr lang="en-US" dirty="0"/>
              <a:t>]. Optional arguments start and end are interpreted as in slice notation. Return -1 if sub is not found.</a:t>
            </a:r>
          </a:p>
        </p:txBody>
      </p:sp>
    </p:spTree>
    <p:extLst>
      <p:ext uri="{BB962C8B-B14F-4D97-AF65-F5344CB8AC3E}">
        <p14:creationId xmlns:p14="http://schemas.microsoft.com/office/powerpoint/2010/main" val="53923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recursion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function with the following prototype that returns the sum of the digits of an integer.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sumOfDigits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If x is 234, the function should return 2 + 3 + 4, that is, 9.</a:t>
            </a:r>
          </a:p>
          <a:p>
            <a:r>
              <a:rPr lang="en-US" dirty="0"/>
              <a:t>If x is 12, the function should return 1 + 2, which is 3.</a:t>
            </a:r>
          </a:p>
          <a:p>
            <a:r>
              <a:rPr lang="en-US" dirty="0"/>
              <a:t>If x is 39, the function should return 12.</a:t>
            </a:r>
          </a:p>
          <a:p>
            <a:r>
              <a:rPr lang="en-US" dirty="0"/>
              <a:t>If x is negative, ignore the minus sign. For example, -12 and 12 both return 3. </a:t>
            </a:r>
          </a:p>
        </p:txBody>
      </p:sp>
    </p:spTree>
    <p:extLst>
      <p:ext uri="{BB962C8B-B14F-4D97-AF65-F5344CB8AC3E}">
        <p14:creationId xmlns:p14="http://schemas.microsoft.com/office/powerpoint/2010/main" val="1135896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problem that can be solved by recursion-Towers of Hanoi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 golden disks on 3 pegs </a:t>
            </a:r>
          </a:p>
          <a:p>
            <a:r>
              <a:rPr lang="en-US" dirty="0"/>
              <a:t>Only move one disk at a time</a:t>
            </a:r>
          </a:p>
          <a:p>
            <a:r>
              <a:rPr lang="en-US" dirty="0"/>
              <a:t>A move is taking one disk from a peg and putting it on another peg (on top of any other disks)</a:t>
            </a:r>
          </a:p>
          <a:p>
            <a:r>
              <a:rPr lang="en-US" dirty="0"/>
              <a:t> Cannot put a larger disk on top of a smaller disk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724400"/>
            <a:ext cx="615696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2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Hanoi- recursive idea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step is to move the bottom disk from peg 1 to</a:t>
            </a:r>
          </a:p>
          <a:p>
            <a:r>
              <a:rPr lang="en-US" dirty="0"/>
              <a:t>peg 3</a:t>
            </a:r>
          </a:p>
          <a:p>
            <a:r>
              <a:rPr lang="en-US" dirty="0"/>
              <a:t>To do this, the other n-1 disks must be on peg 2</a:t>
            </a:r>
          </a:p>
          <a:p>
            <a:r>
              <a:rPr lang="en-US" dirty="0"/>
              <a:t>So, we need an way to move n-1 disks from peg 1 to</a:t>
            </a:r>
          </a:p>
          <a:p>
            <a:r>
              <a:rPr lang="en-US" dirty="0"/>
              <a:t>peg 2</a:t>
            </a:r>
          </a:p>
          <a:p>
            <a:r>
              <a:rPr lang="en-US" dirty="0"/>
              <a:t>Base case: moving the smallest disk is easy (you can</a:t>
            </a:r>
          </a:p>
          <a:p>
            <a:r>
              <a:rPr lang="en-US" dirty="0"/>
              <a:t>always move it to any peg in one step)</a:t>
            </a:r>
          </a:p>
        </p:txBody>
      </p:sp>
    </p:spTree>
    <p:extLst>
      <p:ext uri="{BB962C8B-B14F-4D97-AF65-F5344CB8AC3E}">
        <p14:creationId xmlns:p14="http://schemas.microsoft.com/office/powerpoint/2010/main" val="121000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66F-8178-40B6-81AB-211044FF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Iteration/loops: Compare lists -Input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0496-9B29-4147-B145-8D3E9E87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two lists and return number of matching items. </a:t>
            </a:r>
          </a:p>
          <a:p>
            <a:pPr marL="0" indent="0">
              <a:buNone/>
            </a:pPr>
            <a:r>
              <a:rPr lang="en-US" dirty="0"/>
              <a:t>1.     Get list of movies from topmovie.txt and topmoviesimdb.txt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 = open(“</a:t>
            </a:r>
            <a:r>
              <a:rPr lang="en-US" dirty="0" err="1"/>
              <a:t>topmovie.txt","r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list1 = list(f)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lists --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Procedure:     Repeating task</a:t>
            </a:r>
          </a:p>
          <a:p>
            <a:pPr marL="0" indent="0">
              <a:buNone/>
            </a:pPr>
            <a:r>
              <a:rPr lang="en-US" dirty="0"/>
              <a:t>What is matching items?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find all matching items?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count the number of matching items?</a:t>
            </a:r>
          </a:p>
        </p:txBody>
      </p:sp>
    </p:spTree>
    <p:extLst>
      <p:ext uri="{BB962C8B-B14F-4D97-AF65-F5344CB8AC3E}">
        <p14:creationId xmlns:p14="http://schemas.microsoft.com/office/powerpoint/2010/main" val="42080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lists -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construct the loop?</a:t>
            </a:r>
          </a:p>
          <a:p>
            <a:pPr marL="0" indent="0">
              <a:buNone/>
            </a:pPr>
            <a:r>
              <a:rPr lang="en-US" dirty="0"/>
              <a:t>For  or  while</a:t>
            </a:r>
          </a:p>
          <a:p>
            <a:pPr marL="0" indent="0">
              <a:buNone/>
            </a:pPr>
            <a:r>
              <a:rPr lang="en-US" dirty="0"/>
              <a:t>Start  and End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 Print each movie that is in both list and show total number of matching elements</a:t>
            </a:r>
          </a:p>
          <a:p>
            <a:pPr marL="0" indent="0">
              <a:buNone/>
            </a:pPr>
            <a:r>
              <a:rPr lang="en-US" dirty="0"/>
              <a:t>Challenge:  If the original raw file is not well constructed, can you still work on it.</a:t>
            </a:r>
          </a:p>
          <a:p>
            <a:pPr marL="0" indent="0">
              <a:buNone/>
            </a:pPr>
            <a:r>
              <a:rPr lang="en-US" dirty="0"/>
              <a:t>Check original file: top100.txt and imdb100.txt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loop: (loop inside of a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outer loop?  What is the inner loop?</a:t>
            </a:r>
          </a:p>
          <a:p>
            <a:r>
              <a:rPr lang="en-US" dirty="0"/>
              <a:t>Example:  Write nested loop to print the following shape. 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  <a:p>
            <a:pPr marL="0" indent="0">
              <a:buNone/>
            </a:pPr>
            <a:r>
              <a:rPr lang="en-US" dirty="0"/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37034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– loop inside of a loop Typical Example: multiplication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range(1,10):</a:t>
            </a:r>
          </a:p>
          <a:p>
            <a:pPr marL="0" indent="0">
              <a:buNone/>
            </a:pPr>
            <a:r>
              <a:rPr lang="en-US" dirty="0"/>
              <a:t>    for j in range(1,10):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*j</a:t>
            </a:r>
          </a:p>
          <a:p>
            <a:pPr marL="0" indent="0">
              <a:buNone/>
            </a:pPr>
            <a:r>
              <a:rPr lang="en-US" dirty="0"/>
              <a:t>        print(f"{</a:t>
            </a:r>
            <a:r>
              <a:rPr lang="en-US" dirty="0" err="1"/>
              <a:t>i</a:t>
            </a:r>
            <a:r>
              <a:rPr lang="en-US" dirty="0"/>
              <a:t>}x{j}={</a:t>
            </a:r>
            <a:r>
              <a:rPr lang="en-US" dirty="0" err="1"/>
              <a:t>ans</a:t>
            </a:r>
            <a:r>
              <a:rPr lang="en-US" dirty="0"/>
              <a:t>}", end=" ")</a:t>
            </a:r>
          </a:p>
          <a:p>
            <a:pPr marL="0" indent="0">
              <a:buNone/>
            </a:pPr>
            <a:r>
              <a:rPr lang="en-US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36288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for j in range(i,5):</a:t>
            </a:r>
          </a:p>
          <a:p>
            <a:pPr marL="0" indent="0">
              <a:buNone/>
            </a:pPr>
            <a:r>
              <a:rPr lang="en-US" dirty="0"/>
              <a:t>       print("*",end="")</a:t>
            </a:r>
          </a:p>
          <a:p>
            <a:pPr marL="0" indent="0">
              <a:buNone/>
            </a:pPr>
            <a:r>
              <a:rPr lang="en-US" dirty="0"/>
              <a:t>    print() </a:t>
            </a:r>
          </a:p>
        </p:txBody>
      </p:sp>
    </p:spTree>
    <p:extLst>
      <p:ext uri="{BB962C8B-B14F-4D97-AF65-F5344CB8AC3E}">
        <p14:creationId xmlns:p14="http://schemas.microsoft.com/office/powerpoint/2010/main" val="226899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16748</TotalTime>
  <Words>1753</Words>
  <Application>Microsoft Office PowerPoint</Application>
  <PresentationFormat>Widescreen</PresentationFormat>
  <Paragraphs>255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Candara</vt:lpstr>
      <vt:lpstr>Consolas</vt:lpstr>
      <vt:lpstr>Tech Computer 16x9</vt:lpstr>
      <vt:lpstr>Python-Iteration and Recursion</vt:lpstr>
      <vt:lpstr>Iteration/loops: perform these same repeated tasks</vt:lpstr>
      <vt:lpstr>Review Practice: Write loops</vt:lpstr>
      <vt:lpstr>Iteration/loops: Compare lists -Input</vt:lpstr>
      <vt:lpstr>Compare lists -- Procedure</vt:lpstr>
      <vt:lpstr>Compare lists - output</vt:lpstr>
      <vt:lpstr>Nested loop: (loop inside of a loop)</vt:lpstr>
      <vt:lpstr>Nested Loop – loop inside of a loop Typical Example: multiplication table </vt:lpstr>
      <vt:lpstr>What is the output of the following loop?</vt:lpstr>
      <vt:lpstr>What is the output of the following code?</vt:lpstr>
      <vt:lpstr>Nest loop practice</vt:lpstr>
      <vt:lpstr>Need more challenge questions?</vt:lpstr>
      <vt:lpstr>Build table data using nested loop-in real life</vt:lpstr>
      <vt:lpstr>Tables in Python – 2D array</vt:lpstr>
      <vt:lpstr>Challenge:</vt:lpstr>
      <vt:lpstr>Function -- Revisit</vt:lpstr>
      <vt:lpstr>Work through Examples</vt:lpstr>
      <vt:lpstr>Work through example</vt:lpstr>
      <vt:lpstr>Function that call function</vt:lpstr>
      <vt:lpstr>Function call function: demo(13)</vt:lpstr>
      <vt:lpstr>Recursion Examples: Fibonacci Sequence</vt:lpstr>
      <vt:lpstr>Base Case:  very important</vt:lpstr>
      <vt:lpstr>Recursion Practice:  Factorial-recursive way.</vt:lpstr>
      <vt:lpstr>Recursion practice:  Sum  -- recursive way</vt:lpstr>
      <vt:lpstr>Recursion practice</vt:lpstr>
      <vt:lpstr>Recursion or Iteration? </vt:lpstr>
      <vt:lpstr>Designing Recursive Algorithms </vt:lpstr>
      <vt:lpstr>Recursive way: Challenge problem-Try it yourselves </vt:lpstr>
      <vt:lpstr>Recursion Example : Reverse a string</vt:lpstr>
      <vt:lpstr>Practice</vt:lpstr>
      <vt:lpstr>Python String method</vt:lpstr>
      <vt:lpstr>Python String Method</vt:lpstr>
      <vt:lpstr>More recursion practice</vt:lpstr>
      <vt:lpstr>Game problem that can be solved by recursion-Towers of Hanoi </vt:lpstr>
      <vt:lpstr>Towers of Hanoi- recursive idea  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440</cp:revision>
  <dcterms:created xsi:type="dcterms:W3CDTF">2019-07-20T17:02:18Z</dcterms:created>
  <dcterms:modified xsi:type="dcterms:W3CDTF">2019-11-12T20:00:41Z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