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85fa6fec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85fa6fec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Any expression containing </a:t>
            </a:r>
            <a:r>
              <a:rPr lang="en">
                <a:solidFill>
                  <a:schemeClr val="dk1"/>
                </a:solidFill>
              </a:rPr>
              <a:t>BOTH, EITHER, WON OF, NOT, ALL, ANY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 RLY if true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 WAI if the expression is false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88cc87c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88cc87c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In LOLCODE, the keyword ‘WTF?’ is similar to switch statements in many other languages.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To use WTF, OMG opens a comparison block which should be a literal, and not an expression.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DEFAULT CASE: if none of the above case or OMG is equal to the variable in comparison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85fa6fec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85fa6fec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85fa6fec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85fa6fec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85fa6fec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85fa6fec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person who can understand the slang can understand the lolcode program even without prior experience or knowledge.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85fa6fec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85fa6fec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Visible [string] - use a ! so that no new line will be printed (converts all arguments to YARN(string))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85fa6fec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85fa6fec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85fa6fec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85fa6fec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85fa6fec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85fa6fec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using mathematical operation, we need to two numbers represented by a and b. It can be a variable representing a number.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85fa6fec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85fa6fec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BOTH OF </a:t>
            </a:r>
            <a:r>
              <a:rPr lang="en" sz="115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&lt;m&gt;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AN </a:t>
            </a:r>
            <a:r>
              <a:rPr lang="en" sz="115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&lt;n&gt;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BTW its </a:t>
            </a:r>
            <a:r>
              <a:rPr lang="en" sz="115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operation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WIN </a:t>
            </a:r>
            <a:r>
              <a:rPr lang="en" sz="115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m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WIN </a:t>
            </a:r>
            <a:r>
              <a:rPr lang="en" sz="115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WIN</a:t>
            </a:r>
            <a:endParaRPr sz="11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EITHER OF </a:t>
            </a:r>
            <a:r>
              <a:rPr lang="en" sz="115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&lt;m&gt;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AN </a:t>
            </a:r>
            <a:r>
              <a:rPr lang="en" sz="115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&lt;n&gt;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BTW its </a:t>
            </a:r>
            <a:r>
              <a:rPr lang="en" sz="115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operation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FAIL iff m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FAIL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FAIL</a:t>
            </a:r>
            <a:endParaRPr sz="11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WON OF </a:t>
            </a:r>
            <a:r>
              <a:rPr lang="en" sz="115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&lt;m&gt;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AN </a:t>
            </a:r>
            <a:r>
              <a:rPr lang="en" sz="115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&lt;n&gt;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BTW its xor operation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FAIL </a:t>
            </a:r>
            <a:r>
              <a:rPr lang="en" sz="115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m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n</a:t>
            </a:r>
            <a:endParaRPr sz="11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NOT </a:t>
            </a:r>
            <a:r>
              <a:rPr lang="en" sz="115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&lt;m&gt;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BTW its an unary negation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WIN </a:t>
            </a:r>
            <a:r>
              <a:rPr lang="en" sz="115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m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FAIL</a:t>
            </a:r>
            <a:endParaRPr sz="11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ALL OF </a:t>
            </a:r>
            <a:r>
              <a:rPr lang="en" sz="115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&lt;m&gt;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AN </a:t>
            </a:r>
            <a:r>
              <a:rPr lang="en" sz="115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&lt;n&gt;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MKAY     BTW it will take infinite arguments </a:t>
            </a:r>
            <a:r>
              <a:rPr lang="en" sz="115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apply AND</a:t>
            </a:r>
            <a:endParaRPr sz="11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ANY OF </a:t>
            </a:r>
            <a:r>
              <a:rPr lang="en" sz="115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&lt;m&gt;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AN </a:t>
            </a:r>
            <a:r>
              <a:rPr lang="en" sz="115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&lt;n&gt;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MKAY     BTW it will take infinite arguments </a:t>
            </a:r>
            <a:r>
              <a:rPr lang="en" sz="115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apply OR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150">
              <a:solidFill>
                <a:srgbClr val="66660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85fa6fec5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85fa6fec5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BOTH SAEM </a:t>
            </a:r>
            <a:r>
              <a:rPr lang="en" sz="115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&lt;m&gt;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AN </a:t>
            </a:r>
            <a:r>
              <a:rPr lang="en" sz="115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&lt;n&gt;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BTW </a:t>
            </a:r>
            <a:r>
              <a:rPr lang="en" sz="115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will </a:t>
            </a:r>
            <a:r>
              <a:rPr lang="en" sz="115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WIN </a:t>
            </a:r>
            <a:r>
              <a:rPr lang="en" sz="115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m </a:t>
            </a:r>
            <a:r>
              <a:rPr lang="en" sz="115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equal to n</a:t>
            </a:r>
            <a:endParaRPr sz="11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DIFFRINT </a:t>
            </a:r>
            <a:r>
              <a:rPr lang="en" sz="115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&lt;m&gt;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AN </a:t>
            </a:r>
            <a:r>
              <a:rPr lang="en" sz="115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&lt;n&gt;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BTW </a:t>
            </a:r>
            <a:r>
              <a:rPr lang="en" sz="115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will </a:t>
            </a:r>
            <a:r>
              <a:rPr lang="en" sz="115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WIN </a:t>
            </a:r>
            <a:r>
              <a:rPr lang="en" sz="115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m </a:t>
            </a:r>
            <a:r>
              <a:rPr lang="en" sz="115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equal to n</a:t>
            </a:r>
            <a:endParaRPr sz="11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medium.com/geekculture/exoteric-programming-languages-3a8a6613cd74" TargetMode="External"/><Relationship Id="rId4" Type="http://schemas.openxmlformats.org/officeDocument/2006/relationships/hyperlink" Target="https://en-academic.com/dic.nsf/enwiki/5189194" TargetMode="External"/><Relationship Id="rId5" Type="http://schemas.openxmlformats.org/officeDocument/2006/relationships/hyperlink" Target="https://lokalise.com/blog/lolcode-tutorial-on-programming-language-for-cat-lover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87450" y="12773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/>
              <a:t>LOLCODE </a:t>
            </a:r>
            <a:endParaRPr b="1" sz="51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267175" y="37809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Gamata, Mark R.</a:t>
            </a:r>
            <a:endParaRPr sz="15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Tiangson, Cyrena V.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576975"/>
            <a:ext cx="70389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Conditional Statement </a:t>
            </a:r>
            <a:endParaRPr b="1" sz="3200"/>
          </a:p>
          <a:p>
            <a:pPr indent="-431800" lvl="0" marL="9144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b="1" lang="en" sz="3200"/>
              <a:t>If-Then Statement</a:t>
            </a:r>
            <a:endParaRPr b="1" sz="3200"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3829050"/>
            <a:ext cx="7038900" cy="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3146075" y="1763875"/>
            <a:ext cx="38727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&lt;any_expression&gt;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 RLY?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YA RLY			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&lt;code to execute if above condition is true&gt;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NO WAI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&lt;code to execute in this block&gt;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OIC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576975"/>
            <a:ext cx="70389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Conditional Statement </a:t>
            </a:r>
            <a:endParaRPr b="1" sz="3200"/>
          </a:p>
          <a:p>
            <a:pPr indent="-431800" lvl="0" marL="9144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b="1" lang="en" sz="3200"/>
              <a:t>Case Statement</a:t>
            </a:r>
            <a:endParaRPr b="1" sz="3200"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115975" y="3835775"/>
            <a:ext cx="7038900" cy="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1281150" y="1730425"/>
            <a:ext cx="6581700" cy="20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[variable],WTF?</a:t>
            </a:r>
            <a:endParaRPr sz="11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OMG &lt;any value to compare&gt;</a:t>
            </a:r>
            <a:endParaRPr sz="11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&lt;code block to execute if expression is satisfied&gt;</a:t>
            </a:r>
            <a:endParaRPr sz="11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OMG &lt;any value to compare&gt;</a:t>
            </a:r>
            <a:endParaRPr sz="11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&lt;code block to execute if expression is satisfied&gt;</a:t>
            </a:r>
            <a:endParaRPr sz="11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OMGWTF</a:t>
            </a:r>
            <a:endParaRPr sz="11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&lt;code block to execute as a default case&gt;</a:t>
            </a:r>
            <a:endParaRPr sz="11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3180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OIC</a:t>
            </a:r>
            <a:endParaRPr sz="11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052550" y="681700"/>
            <a:ext cx="70389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References </a:t>
            </a:r>
            <a:endParaRPr b="1" sz="2700"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1297500" y="3829050"/>
            <a:ext cx="7038900" cy="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807300" y="1104750"/>
            <a:ext cx="8336700" cy="384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</a:rPr>
              <a:t>Esoteric Programming Languages. Not everything is Java, python, or… | by Kesk -*- | Geek Culture</a:t>
            </a:r>
            <a:r>
              <a:rPr lang="en" sz="1200">
                <a:solidFill>
                  <a:schemeClr val="lt1"/>
                </a:solidFill>
              </a:rPr>
              <a:t>. (2021, June 15). Medium. Retrieved December 16, 2021, from </a:t>
            </a:r>
            <a:r>
              <a:rPr lang="en" sz="12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https://medium.com/geekculture/exoteric-programming-languages-3a8a6613cd74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</a:rPr>
              <a:t>LOLCODE</a:t>
            </a:r>
            <a:r>
              <a:rPr lang="en" sz="1200">
                <a:solidFill>
                  <a:schemeClr val="lt1"/>
                </a:solidFill>
              </a:rPr>
              <a:t>. (n.d.). Progopedia. Retrieved December 16, 2021, from http://progopedia.com/language/lolcode/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Whittier, H. (n.d.). </a:t>
            </a:r>
            <a:r>
              <a:rPr i="1" lang="en" sz="1200">
                <a:solidFill>
                  <a:schemeClr val="lt1"/>
                </a:solidFill>
              </a:rPr>
              <a:t>Lolcat</a:t>
            </a:r>
            <a:r>
              <a:rPr lang="en" sz="1200">
                <a:solidFill>
                  <a:schemeClr val="lt1"/>
                </a:solidFill>
              </a:rPr>
              <a:t>. Academic Dictionaries and Encyclopedias. Retrieved December 16, 2021, from </a:t>
            </a:r>
            <a:r>
              <a:rPr lang="en" sz="12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https://en-academic.com/dic.nsf/enwiki/5189194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(2018,May 26). LOLCODE - Esolang. Retrieved December 16,2021, from https://esolangs.org/wiki/LOLCODE</a:t>
            </a:r>
            <a:endParaRPr sz="1200">
              <a:solidFill>
                <a:schemeClr val="lt1"/>
              </a:solidFill>
              <a:highlight>
                <a:srgbClr val="F8F9FA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highlight>
                <a:srgbClr val="F8F9FA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Bodrov, I., &amp; Bournias, S. (2020, December 22). </a:t>
            </a:r>
            <a:r>
              <a:rPr i="1" lang="en" sz="1200">
                <a:solidFill>
                  <a:schemeClr val="lt1"/>
                </a:solidFill>
              </a:rPr>
              <a:t>LOLCODE Tutorial: A programming language for cat lovers</a:t>
            </a:r>
            <a:r>
              <a:rPr lang="en" sz="1200">
                <a:solidFill>
                  <a:schemeClr val="lt1"/>
                </a:solidFill>
              </a:rPr>
              <a:t>. Lokalise. Retrieved December 16, 2021, from </a:t>
            </a:r>
            <a:r>
              <a:rPr lang="en" sz="1200" u="sng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https://lokalise.com/blog/lolcode-tutorial-on-programming-language-for-cat-lovers/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</a:rPr>
              <a:t>Lolcode - Statements and Flow Control</a:t>
            </a:r>
            <a:r>
              <a:rPr lang="en" sz="1200">
                <a:solidFill>
                  <a:schemeClr val="lt1"/>
                </a:solidFill>
              </a:rPr>
              <a:t>. (n.d.). Tutorialspoint. Retrieved December 16, 2021, from https://www.tutorialspoint.com/lolcode/lolcode_statements_and_flow_control.htm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114250" y="642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Esoteric Programming Language</a:t>
            </a:r>
            <a:endParaRPr b="1" sz="31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415300" y="1870625"/>
            <a:ext cx="7038900" cy="16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A language that isn't intended to provide an efficient or elegant solution to computational issues, but rather to test the basic premises of computation theory as a proof of concept or to have fun and develop the world's rarest programming language.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052550" y="681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LOLCODE</a:t>
            </a:r>
            <a:endParaRPr b="1" sz="33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467625" y="1517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created under the influence of a meme lolcat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created in 2007 by Adam Lindsay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 based on elements of Internet slang.  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File should be save using .lol as file extension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0" l="0" r="-3874" t="-3874"/>
          <a:stretch/>
        </p:blipFill>
        <p:spPr>
          <a:xfrm>
            <a:off x="1909825" y="2755450"/>
            <a:ext cx="2345825" cy="223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877575"/>
            <a:ext cx="2638049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05975" y="576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SYNTAX</a:t>
            </a:r>
            <a:endParaRPr b="1" sz="310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715800" y="1491075"/>
            <a:ext cx="81315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HAI and KTHXBYE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used to start and terminate the program respectively.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BTW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- single line comment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OBTW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   [comment]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TLDR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- multi line comment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VISIBLE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[STRING] - for printing 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I HAS A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[variable_name] - declaring a variable without value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I HAS A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 [variable_name] ITZ A [Data Type] - declaring a variable with type without value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[variable_name]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[value] - assigns a value to a variable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I HAS A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[variable_name]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ITZ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[value] - directly assigning a value to the variable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GIMMEH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[variable_name] - reads a string from a standard input string into the variable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SMOOSH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- concatenation 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603175"/>
            <a:ext cx="7038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DATA TYPES</a:t>
            </a:r>
            <a:endParaRPr b="1" sz="3200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7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YARN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 strings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 should start and end with double quotation marks (“”)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 Colons are used as escape characters in LOLCODE, and any value following a colon gets a special meaning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:) − A closing bracket following a colon represents a newline (\n)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:&gt; − A closing angle bracket following a colon represents a tab (\t)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:" − A “ following a colon represents a literal double quote (")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:: − A colon following a colon represents a single literal colon (:)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603150"/>
            <a:ext cx="7038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DATA TYPES</a:t>
            </a:r>
            <a:endParaRPr b="1" sz="3200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7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NUMBR 	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	- integers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NUMBAR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	- floats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TROOF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		- booleans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- values are WIN / FAIL. the uninitialized value will cast “FAIL”, all other initialized values evaluate to WIN.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BUKKIT 	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	- arrays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18975" y="577000"/>
            <a:ext cx="7038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MATHEMATICAL OPERATION</a:t>
            </a:r>
            <a:endParaRPr b="1" sz="2500"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324400" y="3719075"/>
            <a:ext cx="7038900" cy="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If one or both arguments in an expression are YARN, they are treated as NUMBARs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If any of the arguments cannot be safely cast internally to a numerical type, the program will fail with an error</a:t>
            </a:r>
            <a:endParaRPr sz="15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2635650" y="1385050"/>
            <a:ext cx="3872700" cy="20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SUM OF &lt;a&gt; AN &lt;b&gt;      </a:t>
            </a:r>
            <a:endParaRPr sz="15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DIFF OF &lt;a&gt; AN &lt;n&gt;     </a:t>
            </a:r>
            <a:endParaRPr sz="15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PRODUKT OF &lt;a&gt; AN &lt;n&gt;  </a:t>
            </a:r>
            <a:endParaRPr sz="15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QUOSHUNT OF &lt;a&gt; AN &lt;n&gt; </a:t>
            </a:r>
            <a:endParaRPr sz="15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MOD OF &lt;a&gt; AN &lt;n&gt;      </a:t>
            </a:r>
            <a:endParaRPr sz="15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BIGGR OF &lt;a&gt; AN &lt;n&gt;    </a:t>
            </a:r>
            <a:endParaRPr sz="15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SMALLR OF &lt;a&gt; AN &lt;n&gt;  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167350" y="632025"/>
            <a:ext cx="7038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BOOLEAN</a:t>
            </a:r>
            <a:endParaRPr b="1" sz="3200"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324400" y="3719075"/>
            <a:ext cx="7038900" cy="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It is applied to those values that may be true or false (TROOF). </a:t>
            </a:r>
            <a:endParaRPr sz="15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2750450" y="1383275"/>
            <a:ext cx="3872700" cy="21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BOTH OF &lt;m&gt; AN &lt;n&gt;             </a:t>
            </a:r>
            <a:endParaRPr sz="18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EITHER OF &lt;m&gt; AN &lt;n&gt;           </a:t>
            </a:r>
            <a:endParaRPr sz="18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WON OF &lt;m&gt; AN &lt;n&gt;              </a:t>
            </a:r>
            <a:endParaRPr sz="18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NOT &lt;m&gt;                        </a:t>
            </a:r>
            <a:endParaRPr sz="18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ALL OF &lt;m&gt; AN &lt;n&gt; ... MKAY     </a:t>
            </a:r>
            <a:endParaRPr sz="18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ANY OF &lt;m&gt; AN &lt;n&gt; ... MKAY </a:t>
            </a:r>
            <a:endParaRPr sz="2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550800"/>
            <a:ext cx="7038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COMPARISON</a:t>
            </a:r>
            <a:endParaRPr b="1" sz="3200"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2571750"/>
            <a:ext cx="7038900" cy="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Comparing two binary operands using equality operators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2740350" y="1619900"/>
            <a:ext cx="38727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Courier New"/>
              <a:buChar char="●"/>
            </a:pPr>
            <a:r>
              <a:rPr lang="en" sz="18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BOTH SAEM &lt;m&gt; AN &lt;n&gt;</a:t>
            </a:r>
            <a:endParaRPr sz="18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Courier New"/>
              <a:buChar char="●"/>
            </a:pPr>
            <a:r>
              <a:rPr lang="en" sz="18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DIFFRINT &lt;m&gt; AN &lt;n&gt;</a:t>
            </a:r>
            <a:endParaRPr sz="24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