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0" r:id="rId5"/>
    <p:sldId id="269" r:id="rId6"/>
    <p:sldId id="256" r:id="rId7"/>
    <p:sldId id="266" r:id="rId8"/>
    <p:sldId id="265" r:id="rId9"/>
    <p:sldId id="258" r:id="rId10"/>
    <p:sldId id="259" r:id="rId11"/>
    <p:sldId id="260" r:id="rId12"/>
    <p:sldId id="261" r:id="rId13"/>
    <p:sldId id="262" r:id="rId14"/>
    <p:sldId id="267" r:id="rId15"/>
    <p:sldId id="268" r:id="rId16"/>
    <p:sldId id="273" r:id="rId17"/>
    <p:sldId id="27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37EA-8E1A-4D70-966E-3F633F95B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F842D-47F3-4AF1-B2BE-39E469134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8ACB-82B5-4CC8-BCBF-65778A6F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69C0-EAF4-494C-85D5-AACC71B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623F-E99B-41E7-AFED-63AC2E49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7E08-AD9F-4805-9D5A-74299AA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F498E-746B-4171-858B-E7489B721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4DDF-DC58-447D-8AD6-19463492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9924-831C-46AC-966D-4ADB4AC3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8C3B-BD04-4B51-AF57-DB32407C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3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FBD9F-8D17-45FE-9490-34C1CF916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0F4D0-8FDA-4136-9341-305456A2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91953-7D4A-49AA-817F-A51617B5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CF77-BC75-449A-88DA-228DE62E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297E-A7EF-4FFD-942B-C16A381E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418C-DE9E-454B-A7E9-7F2C6AD7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5D6-7371-4502-B03F-C742824F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694E-EABF-470F-B26D-986E0D80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AB5B-3489-4835-A920-195CD07A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8E3E-EF50-410F-BE1D-7EB33C56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7A88-CD54-417C-8CEC-D006BCB5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F2A9C-E11F-49CF-8D3D-D15F27C1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52DB-D2B1-4F5C-B81D-7D2532C9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D6DA-13B5-4421-A2BE-266C0069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0CC3-58D5-4C40-A00B-C09A758B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1B2B-9F7E-496B-B84E-0C1BAE89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8C5E-EEF7-4B74-8018-7B989F10F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02B21-A15F-465E-A8E5-3C90EBC1B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49F06-617A-4557-8F0F-6C488E9B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DECC-B4B1-43ED-9C8B-D39F2844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84364-5A12-458B-ADD5-42AA358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43DE-B982-46CD-B238-9355E443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86D1B-D390-45BD-8501-03D5CB45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E6211-E10A-4063-99BF-86C24E36D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7B2A9-DEA8-42FE-AEF1-0742D6C24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2CD4-99FA-47FD-A266-C89D2022E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E5750-EC34-482E-8C95-37FAA4C9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451DB-DB33-4165-91E7-EBE3FD7C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CB10-E1EF-4319-BBE9-E37680D7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A662-5370-4569-962F-788EBCA0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AA5FD-8C4F-4663-8EAC-95215AEA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7EEC2-C8E9-4025-88A9-BBCCCAA0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245C-F338-41DF-881B-9CCD00AD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C2737-2D9B-4215-A8C2-F193F651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4B417-5AA6-4AFC-81C2-633BD961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E8A4-9590-408B-B21B-270B9BB0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6B6-8D26-454C-8BD3-1D84E671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5A3B-4089-4A84-AB32-DD0A8043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9FBF5-D2A0-482E-BE76-0C94CBEA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6C966-B44F-406B-B8A8-C7CE632F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BA1E5-345B-4482-B127-E15599A7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A7A77-46FF-40E6-9DBF-A55A5D00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ACDD-730A-4E16-A00E-D5089FA3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7CD26-0D72-4218-9AD4-DEB8DA74C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4E1B8-30C1-4977-88B3-3A58A902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0180A-8CFD-42EA-B2DC-66ACBDA1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79252-8C74-4B6A-9221-CE8388B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2CA7B-7776-42E0-9E3D-15C0CE45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00F2E-280D-4D37-B695-1453340F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0D128-6409-475C-8456-583856CA4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BDD5-2E33-4DBC-BA81-2B44B08C1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17D-B1CF-4620-A1AF-BFA669E66D12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8076-CD3B-4C7A-AAEB-A6CF5D55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9809F-7EB4-4FB0-8281-118E0789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C49C-E93C-496E-BD69-BFA11E1E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4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6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9E9497-4B3A-4F67-AB81-7D6EFCE2B720}"/>
              </a:ext>
            </a:extLst>
          </p:cNvPr>
          <p:cNvSpPr txBox="1"/>
          <p:nvPr/>
        </p:nvSpPr>
        <p:spPr>
          <a:xfrm>
            <a:off x="3421294" y="1212351"/>
            <a:ext cx="515762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Health Monitoring Project:</a:t>
            </a:r>
          </a:p>
          <a:p>
            <a:pPr algn="ctr"/>
            <a:r>
              <a:rPr lang="en-US" sz="2800" dirty="0"/>
              <a:t>Project Requirements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Revision 1</a:t>
            </a:r>
          </a:p>
          <a:p>
            <a:pPr algn="ctr"/>
            <a:r>
              <a:rPr lang="en-US" dirty="0"/>
              <a:t>CMSC 495 6380</a:t>
            </a:r>
          </a:p>
          <a:p>
            <a:pPr algn="ctr"/>
            <a:r>
              <a:rPr lang="en-US" dirty="0"/>
              <a:t>28 August 2020</a:t>
            </a:r>
          </a:p>
          <a:p>
            <a:pPr algn="ctr"/>
            <a:r>
              <a:rPr lang="en-US" dirty="0"/>
              <a:t>Group 4</a:t>
            </a:r>
          </a:p>
          <a:p>
            <a:pPr algn="ctr"/>
            <a:r>
              <a:rPr lang="en-US" dirty="0"/>
              <a:t>Audrey Harcum</a:t>
            </a:r>
          </a:p>
          <a:p>
            <a:pPr algn="ctr"/>
            <a:r>
              <a:rPr lang="en-US" dirty="0"/>
              <a:t>Blake Green</a:t>
            </a:r>
          </a:p>
          <a:p>
            <a:pPr algn="ctr"/>
            <a:r>
              <a:rPr lang="en-US" dirty="0"/>
              <a:t>Brandon </a:t>
            </a:r>
            <a:r>
              <a:rPr lang="en-US" dirty="0" err="1"/>
              <a:t>Sroufe</a:t>
            </a:r>
            <a:endParaRPr lang="en-US" dirty="0"/>
          </a:p>
          <a:p>
            <a:pPr algn="ctr"/>
            <a:r>
              <a:rPr lang="en-US" dirty="0"/>
              <a:t>Todd Weber</a:t>
            </a:r>
          </a:p>
        </p:txBody>
      </p:sp>
    </p:spTree>
    <p:extLst>
      <p:ext uri="{BB962C8B-B14F-4D97-AF65-F5344CB8AC3E}">
        <p14:creationId xmlns:p14="http://schemas.microsoft.com/office/powerpoint/2010/main" val="351996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A98B-25E0-4EED-90AB-2564398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Stats : Update Button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7F11C0-4783-4C19-B43F-DCC0B19E0614}"/>
              </a:ext>
            </a:extLst>
          </p:cNvPr>
          <p:cNvGrpSpPr/>
          <p:nvPr/>
        </p:nvGrpSpPr>
        <p:grpSpPr>
          <a:xfrm>
            <a:off x="752725" y="1567094"/>
            <a:ext cx="5669177" cy="4417888"/>
            <a:chOff x="3051425" y="1135294"/>
            <a:chExt cx="5669177" cy="44178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593AF3-DBE8-4AC8-8110-76014BBE61EF}"/>
                </a:ext>
              </a:extLst>
            </p:cNvPr>
            <p:cNvGrpSpPr/>
            <p:nvPr/>
          </p:nvGrpSpPr>
          <p:grpSpPr>
            <a:xfrm>
              <a:off x="3051425" y="1135294"/>
              <a:ext cx="5669177" cy="4417888"/>
              <a:chOff x="3051425" y="1135294"/>
              <a:chExt cx="5669177" cy="441788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1BD16-6EA4-4B07-B76D-AAF1997F03D8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15E44-E17B-4471-8E9E-BF222EBAFD9E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F8BCF-6038-435F-A161-9FBF85373435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2B573F-5EFA-4421-B62B-72A5E6C8ED67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               Progress Chart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AF69D6D-77ED-4FAF-A90A-F417196794FA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C9E6D55-A7E1-44CD-AA6D-01A233CD3BA7}"/>
                  </a:ext>
                </a:extLst>
              </p:cNvPr>
              <p:cNvCxnSpPr>
                <a:stCxn id="8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EC06BA-2A2D-4900-AE8B-0490442DF39C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D94D5-7D54-481A-93AE-B0E3C12DA3CF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Calc:</a:t>
                </a:r>
              </a:p>
              <a:p>
                <a:r>
                  <a:rPr lang="en-US" sz="1600" dirty="0"/>
                  <a:t>Gender: (M) (F)</a:t>
                </a:r>
                <a:br>
                  <a:rPr lang="en-US" sz="1600" dirty="0"/>
                </a:br>
                <a:r>
                  <a:rPr lang="en-US" sz="1600" dirty="0"/>
                  <a:t>Weight (</a:t>
                </a:r>
                <a:r>
                  <a:rPr lang="en-US" sz="1600" dirty="0" err="1"/>
                  <a:t>lbs</a:t>
                </a:r>
                <a:r>
                  <a:rPr lang="en-US" sz="1600" dirty="0"/>
                  <a:t>):</a:t>
                </a:r>
              </a:p>
              <a:p>
                <a:r>
                  <a:rPr lang="en-US" sz="1600" dirty="0"/>
                  <a:t>Height (in):</a:t>
                </a:r>
                <a:br>
                  <a:rPr lang="en-US" sz="1600" dirty="0"/>
                </a:br>
                <a:r>
                  <a:rPr lang="en-US" sz="1600" dirty="0"/>
                  <a:t>Age (years):</a:t>
                </a:r>
                <a:br>
                  <a:rPr lang="en-US" sz="1600" dirty="0"/>
                </a:br>
                <a:r>
                  <a:rPr lang="en-US" sz="1600" dirty="0"/>
                  <a:t>Activity Level:</a:t>
                </a:r>
                <a:br>
                  <a:rPr lang="en-US" sz="1600" dirty="0"/>
                </a:br>
                <a:r>
                  <a:rPr lang="en-US" sz="16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EA51F-D562-44B3-A442-6607028780E8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43292A-72A4-47D5-9662-6C515532EF20}"/>
                  </a:ext>
                </a:extLst>
              </p:cNvPr>
              <p:cNvSpPr txBox="1"/>
              <p:nvPr/>
            </p:nvSpPr>
            <p:spPr>
              <a:xfrm>
                <a:off x="3940073" y="5205339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06AED4-6EA7-4621-99F9-2E77306901C0}"/>
                  </a:ext>
                </a:extLst>
              </p:cNvPr>
              <p:cNvSpPr txBox="1"/>
              <p:nvPr/>
            </p:nvSpPr>
            <p:spPr>
              <a:xfrm>
                <a:off x="5755138" y="1968500"/>
                <a:ext cx="4377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Lbs</a:t>
                </a:r>
                <a:endParaRPr lang="en-US" sz="1100" dirty="0"/>
              </a:p>
              <a:p>
                <a:r>
                  <a:rPr lang="en-US" sz="1100" dirty="0"/>
                  <a:t>120</a:t>
                </a:r>
              </a:p>
              <a:p>
                <a:r>
                  <a:rPr lang="en-US" sz="1100" dirty="0"/>
                  <a:t>115</a:t>
                </a:r>
              </a:p>
              <a:p>
                <a:r>
                  <a:rPr lang="en-US" sz="1100" dirty="0"/>
                  <a:t>110</a:t>
                </a:r>
              </a:p>
              <a:p>
                <a:r>
                  <a:rPr lang="en-US" sz="1100" dirty="0"/>
                  <a:t>105</a:t>
                </a:r>
              </a:p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32A0-0524-4FA2-917C-3EE1DB029A84}"/>
                  </a:ext>
                </a:extLst>
              </p:cNvPr>
              <p:cNvSpPr txBox="1"/>
              <p:nvPr/>
            </p:nvSpPr>
            <p:spPr>
              <a:xfrm>
                <a:off x="5755137" y="3051104"/>
                <a:ext cx="2965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Date: 8/21 8/22 8/23 8/24  8/25 8/26 8/27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FB029B-2131-418F-A877-B5573428F2EB}"/>
                  </a:ext>
                </a:extLst>
              </p:cNvPr>
              <p:cNvSpPr/>
              <p:nvPr/>
            </p:nvSpPr>
            <p:spPr>
              <a:xfrm>
                <a:off x="6273800" y="2895600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6B7E14D-24F2-4038-B6F7-9583AA0DBF08}"/>
                  </a:ext>
                </a:extLst>
              </p:cNvPr>
              <p:cNvSpPr/>
              <p:nvPr/>
            </p:nvSpPr>
            <p:spPr>
              <a:xfrm>
                <a:off x="6565687" y="258475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DFC687-2807-41FD-A848-41787F563E9C}"/>
                  </a:ext>
                </a:extLst>
              </p:cNvPr>
              <p:cNvSpPr/>
              <p:nvPr/>
            </p:nvSpPr>
            <p:spPr>
              <a:xfrm>
                <a:off x="6947471" y="2787908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F88BC8-57FB-4E45-830B-222D5D61B7C1}"/>
                  </a:ext>
                </a:extLst>
              </p:cNvPr>
              <p:cNvSpPr/>
              <p:nvPr/>
            </p:nvSpPr>
            <p:spPr>
              <a:xfrm>
                <a:off x="7418620" y="255473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EC9435-A4D6-4B05-933F-23E943398C8A}"/>
                  </a:ext>
                </a:extLst>
              </p:cNvPr>
              <p:cNvSpPr/>
              <p:nvPr/>
            </p:nvSpPr>
            <p:spPr>
              <a:xfrm>
                <a:off x="7767870" y="2389075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0E23FD7-2146-4013-8CD2-0934768C7B76}"/>
                  </a:ext>
                </a:extLst>
              </p:cNvPr>
              <p:cNvSpPr/>
              <p:nvPr/>
            </p:nvSpPr>
            <p:spPr>
              <a:xfrm>
                <a:off x="8112803" y="2385373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919054-676C-45BD-8FCC-18CCED8B5820}"/>
                  </a:ext>
                </a:extLst>
              </p:cNvPr>
              <p:cNvCxnSpPr>
                <a:stCxn id="20" idx="0"/>
                <a:endCxn id="21" idx="7"/>
              </p:cNvCxnSpPr>
              <p:nvPr/>
            </p:nvCxnSpPr>
            <p:spPr>
              <a:xfrm flipV="1">
                <a:off x="6311900" y="2593545"/>
                <a:ext cx="318828" cy="302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28220E2-B06A-42D4-943D-A2738ED325A4}"/>
                  </a:ext>
                </a:extLst>
              </p:cNvPr>
              <p:cNvCxnSpPr>
                <a:stCxn id="22" idx="4"/>
                <a:endCxn id="21" idx="6"/>
              </p:cNvCxnSpPr>
              <p:nvPr/>
            </p:nvCxnSpPr>
            <p:spPr>
              <a:xfrm flipH="1" flipV="1">
                <a:off x="6641887" y="2614772"/>
                <a:ext cx="343684" cy="233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D44A985-B0CB-41A3-9FB2-1673B783C41D}"/>
                  </a:ext>
                </a:extLst>
              </p:cNvPr>
              <p:cNvCxnSpPr>
                <a:endCxn id="23" idx="3"/>
              </p:cNvCxnSpPr>
              <p:nvPr/>
            </p:nvCxnSpPr>
            <p:spPr>
              <a:xfrm flipV="1">
                <a:off x="6980978" y="2605979"/>
                <a:ext cx="448801" cy="241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D9E5F22-3091-462B-B32C-461A2CF96CAD}"/>
                  </a:ext>
                </a:extLst>
              </p:cNvPr>
              <p:cNvCxnSpPr>
                <a:stCxn id="23" idx="3"/>
                <a:endCxn id="24" idx="3"/>
              </p:cNvCxnSpPr>
              <p:nvPr/>
            </p:nvCxnSpPr>
            <p:spPr>
              <a:xfrm flipV="1">
                <a:off x="7429779" y="2440322"/>
                <a:ext cx="349250" cy="165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6DA373-FBA5-4C17-8A3B-45FF7D9E3262}"/>
                  </a:ext>
                </a:extLst>
              </p:cNvPr>
              <p:cNvCxnSpPr>
                <a:stCxn id="24" idx="2"/>
                <a:endCxn id="25" idx="6"/>
              </p:cNvCxnSpPr>
              <p:nvPr/>
            </p:nvCxnSpPr>
            <p:spPr>
              <a:xfrm flipV="1">
                <a:off x="7767870" y="2415393"/>
                <a:ext cx="421133" cy="3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86C1A85-C769-47E1-A82B-EC7DBF02FDBD}"/>
                  </a:ext>
                </a:extLst>
              </p:cNvPr>
              <p:cNvCxnSpPr/>
              <p:nvPr/>
            </p:nvCxnSpPr>
            <p:spPr>
              <a:xfrm flipV="1">
                <a:off x="6096000" y="2385373"/>
                <a:ext cx="2165350" cy="3002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D43E85-96E1-4E3E-837B-F17097E3E669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0650B8-193B-4DF2-83DA-D0136FB2FC44}"/>
                  </a:ext>
                </a:extLst>
              </p:cNvPr>
              <p:cNvSpPr txBox="1"/>
              <p:nvPr/>
            </p:nvSpPr>
            <p:spPr>
              <a:xfrm>
                <a:off x="7237869" y="5205340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F52425-6EDD-46F0-B537-C3B4622BF095}"/>
                  </a:ext>
                </a:extLst>
              </p:cNvPr>
              <p:cNvSpPr txBox="1"/>
              <p:nvPr/>
            </p:nvSpPr>
            <p:spPr>
              <a:xfrm>
                <a:off x="5886193" y="5205340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E4CE8C-65A5-4A1D-97EE-19ABD1E4CEF2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88C083-1172-4821-AF0F-DDC869F95530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6AFC80D-801E-4C4A-8180-029E88C0F6BA}"/>
              </a:ext>
            </a:extLst>
          </p:cNvPr>
          <p:cNvSpPr/>
          <p:nvPr/>
        </p:nvSpPr>
        <p:spPr>
          <a:xfrm>
            <a:off x="765995" y="3782784"/>
            <a:ext cx="2618093" cy="2209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D6B15-18A1-4531-B888-D4CA021133C1}"/>
              </a:ext>
            </a:extLst>
          </p:cNvPr>
          <p:cNvCxnSpPr>
            <a:cxnSpLocks/>
          </p:cNvCxnSpPr>
          <p:nvPr/>
        </p:nvCxnSpPr>
        <p:spPr>
          <a:xfrm flipV="1">
            <a:off x="2508250" y="1711168"/>
            <a:ext cx="4410520" cy="2069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24E2C2-6406-4B8B-9AA8-D3EA164ABFEB}"/>
              </a:ext>
            </a:extLst>
          </p:cNvPr>
          <p:cNvSpPr txBox="1"/>
          <p:nvPr/>
        </p:nvSpPr>
        <p:spPr>
          <a:xfrm>
            <a:off x="7112000" y="873018"/>
            <a:ext cx="4248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allows a user to enter in new values and either UPDATE their current goal and values, Previous LOGIN data should auto-populate these sections if successful login.</a:t>
            </a:r>
          </a:p>
          <a:p>
            <a:endParaRPr lang="en-US" dirty="0"/>
          </a:p>
          <a:p>
            <a:r>
              <a:rPr lang="en-US" dirty="0"/>
              <a:t>If new user/no user these values are expected to be empty. </a:t>
            </a:r>
          </a:p>
          <a:p>
            <a:endParaRPr lang="en-US" dirty="0"/>
          </a:p>
          <a:p>
            <a:r>
              <a:rPr lang="en-US" dirty="0"/>
              <a:t>(If the user hits either Update or Save and they are NOT logged in pop-out window could prompt them to make an account or login)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the update button is selected it should reflect any updates in the Current stats quadrant.</a:t>
            </a:r>
          </a:p>
          <a:p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490F34-008D-4C8A-B28F-6BC2B6551A75}"/>
              </a:ext>
            </a:extLst>
          </p:cNvPr>
          <p:cNvCxnSpPr>
            <a:cxnSpLocks/>
          </p:cNvCxnSpPr>
          <p:nvPr/>
        </p:nvCxnSpPr>
        <p:spPr>
          <a:xfrm flipV="1">
            <a:off x="2443511" y="5146832"/>
            <a:ext cx="4738339" cy="6973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9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A98B-25E0-4EED-90AB-2564398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7F11C0-4783-4C19-B43F-DCC0B19E0614}"/>
              </a:ext>
            </a:extLst>
          </p:cNvPr>
          <p:cNvGrpSpPr/>
          <p:nvPr/>
        </p:nvGrpSpPr>
        <p:grpSpPr>
          <a:xfrm>
            <a:off x="752725" y="1567094"/>
            <a:ext cx="5669177" cy="4417888"/>
            <a:chOff x="3051425" y="1135294"/>
            <a:chExt cx="5669177" cy="44178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593AF3-DBE8-4AC8-8110-76014BBE61EF}"/>
                </a:ext>
              </a:extLst>
            </p:cNvPr>
            <p:cNvGrpSpPr/>
            <p:nvPr/>
          </p:nvGrpSpPr>
          <p:grpSpPr>
            <a:xfrm>
              <a:off x="3051425" y="1135294"/>
              <a:ext cx="5669177" cy="4417888"/>
              <a:chOff x="3051425" y="1135294"/>
              <a:chExt cx="5669177" cy="441788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1BD16-6EA4-4B07-B76D-AAF1997F03D8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15E44-E17B-4471-8E9E-BF222EBAFD9E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F8BCF-6038-435F-A161-9FBF85373435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2B573F-5EFA-4421-B62B-72A5E6C8ED67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               Progress Chart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AF69D6D-77ED-4FAF-A90A-F417196794FA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C9E6D55-A7E1-44CD-AA6D-01A233CD3BA7}"/>
                  </a:ext>
                </a:extLst>
              </p:cNvPr>
              <p:cNvCxnSpPr>
                <a:stCxn id="8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EC06BA-2A2D-4900-AE8B-0490442DF39C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D94D5-7D54-481A-93AE-B0E3C12DA3CF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Calc:</a:t>
                </a:r>
              </a:p>
              <a:p>
                <a:r>
                  <a:rPr lang="en-US" sz="1600" dirty="0"/>
                  <a:t>Gender: (M) (F)</a:t>
                </a:r>
                <a:br>
                  <a:rPr lang="en-US" sz="1600" dirty="0"/>
                </a:br>
                <a:r>
                  <a:rPr lang="en-US" sz="1600" dirty="0"/>
                  <a:t>Weight (</a:t>
                </a:r>
                <a:r>
                  <a:rPr lang="en-US" sz="1600" dirty="0" err="1"/>
                  <a:t>lbs</a:t>
                </a:r>
                <a:r>
                  <a:rPr lang="en-US" sz="1600" dirty="0"/>
                  <a:t>):</a:t>
                </a:r>
              </a:p>
              <a:p>
                <a:r>
                  <a:rPr lang="en-US" sz="1600" dirty="0"/>
                  <a:t>Height (in):</a:t>
                </a:r>
                <a:br>
                  <a:rPr lang="en-US" sz="1600" dirty="0"/>
                </a:br>
                <a:r>
                  <a:rPr lang="en-US" sz="1600" dirty="0"/>
                  <a:t>Age (years):</a:t>
                </a:r>
                <a:br>
                  <a:rPr lang="en-US" sz="1600" dirty="0"/>
                </a:br>
                <a:r>
                  <a:rPr lang="en-US" sz="1600" dirty="0"/>
                  <a:t>Activity Level:</a:t>
                </a:r>
                <a:br>
                  <a:rPr lang="en-US" sz="1600" dirty="0"/>
                </a:br>
                <a:r>
                  <a:rPr lang="en-US" sz="16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EA51F-D562-44B3-A442-6607028780E8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43292A-72A4-47D5-9662-6C515532EF20}"/>
                  </a:ext>
                </a:extLst>
              </p:cNvPr>
              <p:cNvSpPr txBox="1"/>
              <p:nvPr/>
            </p:nvSpPr>
            <p:spPr>
              <a:xfrm>
                <a:off x="3940073" y="5205339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06AED4-6EA7-4621-99F9-2E77306901C0}"/>
                  </a:ext>
                </a:extLst>
              </p:cNvPr>
              <p:cNvSpPr txBox="1"/>
              <p:nvPr/>
            </p:nvSpPr>
            <p:spPr>
              <a:xfrm>
                <a:off x="5755138" y="1968500"/>
                <a:ext cx="4377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Lbs</a:t>
                </a:r>
                <a:endParaRPr lang="en-US" sz="1100" dirty="0"/>
              </a:p>
              <a:p>
                <a:r>
                  <a:rPr lang="en-US" sz="1100" dirty="0"/>
                  <a:t>120</a:t>
                </a:r>
              </a:p>
              <a:p>
                <a:r>
                  <a:rPr lang="en-US" sz="1100" dirty="0"/>
                  <a:t>115</a:t>
                </a:r>
              </a:p>
              <a:p>
                <a:r>
                  <a:rPr lang="en-US" sz="1100" dirty="0"/>
                  <a:t>110</a:t>
                </a:r>
              </a:p>
              <a:p>
                <a:r>
                  <a:rPr lang="en-US" sz="1100" dirty="0"/>
                  <a:t>105</a:t>
                </a:r>
              </a:p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32A0-0524-4FA2-917C-3EE1DB029A84}"/>
                  </a:ext>
                </a:extLst>
              </p:cNvPr>
              <p:cNvSpPr txBox="1"/>
              <p:nvPr/>
            </p:nvSpPr>
            <p:spPr>
              <a:xfrm>
                <a:off x="5755137" y="3051104"/>
                <a:ext cx="2965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Date: 8/21 8/22 8/23 8/24  8/25 8/26 8/27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FB029B-2131-418F-A877-B5573428F2EB}"/>
                  </a:ext>
                </a:extLst>
              </p:cNvPr>
              <p:cNvSpPr/>
              <p:nvPr/>
            </p:nvSpPr>
            <p:spPr>
              <a:xfrm>
                <a:off x="6273800" y="2895600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6B7E14D-24F2-4038-B6F7-9583AA0DBF08}"/>
                  </a:ext>
                </a:extLst>
              </p:cNvPr>
              <p:cNvSpPr/>
              <p:nvPr/>
            </p:nvSpPr>
            <p:spPr>
              <a:xfrm>
                <a:off x="6565687" y="258475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DFC687-2807-41FD-A848-41787F563E9C}"/>
                  </a:ext>
                </a:extLst>
              </p:cNvPr>
              <p:cNvSpPr/>
              <p:nvPr/>
            </p:nvSpPr>
            <p:spPr>
              <a:xfrm>
                <a:off x="6947471" y="2787908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F88BC8-57FB-4E45-830B-222D5D61B7C1}"/>
                  </a:ext>
                </a:extLst>
              </p:cNvPr>
              <p:cNvSpPr/>
              <p:nvPr/>
            </p:nvSpPr>
            <p:spPr>
              <a:xfrm>
                <a:off x="7418620" y="255473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EC9435-A4D6-4B05-933F-23E943398C8A}"/>
                  </a:ext>
                </a:extLst>
              </p:cNvPr>
              <p:cNvSpPr/>
              <p:nvPr/>
            </p:nvSpPr>
            <p:spPr>
              <a:xfrm>
                <a:off x="7767870" y="2389075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0E23FD7-2146-4013-8CD2-0934768C7B76}"/>
                  </a:ext>
                </a:extLst>
              </p:cNvPr>
              <p:cNvSpPr/>
              <p:nvPr/>
            </p:nvSpPr>
            <p:spPr>
              <a:xfrm>
                <a:off x="8112803" y="2385373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919054-676C-45BD-8FCC-18CCED8B5820}"/>
                  </a:ext>
                </a:extLst>
              </p:cNvPr>
              <p:cNvCxnSpPr>
                <a:stCxn id="20" idx="0"/>
                <a:endCxn id="21" idx="7"/>
              </p:cNvCxnSpPr>
              <p:nvPr/>
            </p:nvCxnSpPr>
            <p:spPr>
              <a:xfrm flipV="1">
                <a:off x="6311900" y="2593545"/>
                <a:ext cx="318828" cy="302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28220E2-B06A-42D4-943D-A2738ED325A4}"/>
                  </a:ext>
                </a:extLst>
              </p:cNvPr>
              <p:cNvCxnSpPr>
                <a:stCxn id="22" idx="4"/>
                <a:endCxn id="21" idx="6"/>
              </p:cNvCxnSpPr>
              <p:nvPr/>
            </p:nvCxnSpPr>
            <p:spPr>
              <a:xfrm flipH="1" flipV="1">
                <a:off x="6641887" y="2614772"/>
                <a:ext cx="343684" cy="233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D44A985-B0CB-41A3-9FB2-1673B783C41D}"/>
                  </a:ext>
                </a:extLst>
              </p:cNvPr>
              <p:cNvCxnSpPr>
                <a:endCxn id="23" idx="3"/>
              </p:cNvCxnSpPr>
              <p:nvPr/>
            </p:nvCxnSpPr>
            <p:spPr>
              <a:xfrm flipV="1">
                <a:off x="6980978" y="2605979"/>
                <a:ext cx="448801" cy="241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D9E5F22-3091-462B-B32C-461A2CF96CAD}"/>
                  </a:ext>
                </a:extLst>
              </p:cNvPr>
              <p:cNvCxnSpPr>
                <a:stCxn id="23" idx="3"/>
                <a:endCxn id="24" idx="3"/>
              </p:cNvCxnSpPr>
              <p:nvPr/>
            </p:nvCxnSpPr>
            <p:spPr>
              <a:xfrm flipV="1">
                <a:off x="7429779" y="2440322"/>
                <a:ext cx="349250" cy="165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6DA373-FBA5-4C17-8A3B-45FF7D9E3262}"/>
                  </a:ext>
                </a:extLst>
              </p:cNvPr>
              <p:cNvCxnSpPr>
                <a:stCxn id="24" idx="2"/>
                <a:endCxn id="25" idx="6"/>
              </p:cNvCxnSpPr>
              <p:nvPr/>
            </p:nvCxnSpPr>
            <p:spPr>
              <a:xfrm flipV="1">
                <a:off x="7767870" y="2415393"/>
                <a:ext cx="421133" cy="3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86C1A85-C769-47E1-A82B-EC7DBF02FDBD}"/>
                  </a:ext>
                </a:extLst>
              </p:cNvPr>
              <p:cNvCxnSpPr/>
              <p:nvPr/>
            </p:nvCxnSpPr>
            <p:spPr>
              <a:xfrm flipV="1">
                <a:off x="6096000" y="2385373"/>
                <a:ext cx="2165350" cy="3002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D43E85-96E1-4E3E-837B-F17097E3E669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0650B8-193B-4DF2-83DA-D0136FB2FC44}"/>
                  </a:ext>
                </a:extLst>
              </p:cNvPr>
              <p:cNvSpPr txBox="1"/>
              <p:nvPr/>
            </p:nvSpPr>
            <p:spPr>
              <a:xfrm>
                <a:off x="7237869" y="5205340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F52425-6EDD-46F0-B537-C3B4622BF095}"/>
                  </a:ext>
                </a:extLst>
              </p:cNvPr>
              <p:cNvSpPr txBox="1"/>
              <p:nvPr/>
            </p:nvSpPr>
            <p:spPr>
              <a:xfrm>
                <a:off x="5886193" y="5205340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E4CE8C-65A5-4A1D-97EE-19ABD1E4CEF2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88C083-1172-4821-AF0F-DDC869F95530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6AFC80D-801E-4C4A-8180-029E88C0F6BA}"/>
              </a:ext>
            </a:extLst>
          </p:cNvPr>
          <p:cNvSpPr/>
          <p:nvPr/>
        </p:nvSpPr>
        <p:spPr>
          <a:xfrm>
            <a:off x="3407595" y="3782784"/>
            <a:ext cx="2618093" cy="2209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D6B15-18A1-4531-B888-D4CA021133C1}"/>
              </a:ext>
            </a:extLst>
          </p:cNvPr>
          <p:cNvCxnSpPr>
            <a:cxnSpLocks/>
          </p:cNvCxnSpPr>
          <p:nvPr/>
        </p:nvCxnSpPr>
        <p:spPr>
          <a:xfrm flipV="1">
            <a:off x="3923168" y="1711168"/>
            <a:ext cx="2995602" cy="2071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24E2C2-6406-4B8B-9AA8-D3EA164ABFEB}"/>
              </a:ext>
            </a:extLst>
          </p:cNvPr>
          <p:cNvSpPr txBox="1"/>
          <p:nvPr/>
        </p:nvSpPr>
        <p:spPr>
          <a:xfrm>
            <a:off x="7112000" y="873018"/>
            <a:ext cx="4248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offers insight to the user's current goal and means to monitor caloric intake.</a:t>
            </a:r>
          </a:p>
          <a:p>
            <a:endParaRPr lang="en-US" dirty="0"/>
          </a:p>
          <a:p>
            <a:r>
              <a:rPr lang="en-US" dirty="0"/>
              <a:t>Current users will populate data from most recent saved data.</a:t>
            </a:r>
          </a:p>
          <a:p>
            <a:endParaRPr lang="en-US" dirty="0"/>
          </a:p>
          <a:p>
            <a:r>
              <a:rPr lang="en-US" dirty="0"/>
              <a:t>If new user/no user these values are expected to be empty, unless the GOAL Calc is manipulated, if so, these values should auto-calculate upon user selection. </a:t>
            </a:r>
          </a:p>
          <a:p>
            <a:endParaRPr lang="en-US" dirty="0"/>
          </a:p>
          <a:p>
            <a:r>
              <a:rPr lang="en-US" dirty="0"/>
              <a:t>Please see next slides for actions for the Export Data button and the Save button.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A98B-25E0-4EED-90AB-2564398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Analysis : Buttons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7F11C0-4783-4C19-B43F-DCC0B19E0614}"/>
              </a:ext>
            </a:extLst>
          </p:cNvPr>
          <p:cNvGrpSpPr/>
          <p:nvPr/>
        </p:nvGrpSpPr>
        <p:grpSpPr>
          <a:xfrm>
            <a:off x="752725" y="1567094"/>
            <a:ext cx="5669177" cy="4417888"/>
            <a:chOff x="3051425" y="1135294"/>
            <a:chExt cx="5669177" cy="44178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593AF3-DBE8-4AC8-8110-76014BBE61EF}"/>
                </a:ext>
              </a:extLst>
            </p:cNvPr>
            <p:cNvGrpSpPr/>
            <p:nvPr/>
          </p:nvGrpSpPr>
          <p:grpSpPr>
            <a:xfrm>
              <a:off x="3051425" y="1135294"/>
              <a:ext cx="5669177" cy="4417888"/>
              <a:chOff x="3051425" y="1135294"/>
              <a:chExt cx="5669177" cy="441788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1BD16-6EA4-4B07-B76D-AAF1997F03D8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15E44-E17B-4471-8E9E-BF222EBAFD9E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F8BCF-6038-435F-A161-9FBF85373435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2B573F-5EFA-4421-B62B-72A5E6C8ED67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               Progress Chart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AF69D6D-77ED-4FAF-A90A-F417196794FA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C9E6D55-A7E1-44CD-AA6D-01A233CD3BA7}"/>
                  </a:ext>
                </a:extLst>
              </p:cNvPr>
              <p:cNvCxnSpPr>
                <a:stCxn id="8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EC06BA-2A2D-4900-AE8B-0490442DF39C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D94D5-7D54-481A-93AE-B0E3C12DA3CF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Calc:</a:t>
                </a:r>
              </a:p>
              <a:p>
                <a:r>
                  <a:rPr lang="en-US" sz="1600" dirty="0"/>
                  <a:t>Gender: (M) (F)</a:t>
                </a:r>
                <a:br>
                  <a:rPr lang="en-US" sz="1600" dirty="0"/>
                </a:br>
                <a:r>
                  <a:rPr lang="en-US" sz="1600" dirty="0"/>
                  <a:t>Weight (</a:t>
                </a:r>
                <a:r>
                  <a:rPr lang="en-US" sz="1600" dirty="0" err="1"/>
                  <a:t>lbs</a:t>
                </a:r>
                <a:r>
                  <a:rPr lang="en-US" sz="1600" dirty="0"/>
                  <a:t>):</a:t>
                </a:r>
              </a:p>
              <a:p>
                <a:r>
                  <a:rPr lang="en-US" sz="1600" dirty="0"/>
                  <a:t>Height (in):</a:t>
                </a:r>
                <a:br>
                  <a:rPr lang="en-US" sz="1600" dirty="0"/>
                </a:br>
                <a:r>
                  <a:rPr lang="en-US" sz="1600" dirty="0"/>
                  <a:t>Age (years):</a:t>
                </a:r>
                <a:br>
                  <a:rPr lang="en-US" sz="1600" dirty="0"/>
                </a:br>
                <a:r>
                  <a:rPr lang="en-US" sz="1600" dirty="0"/>
                  <a:t>Activity Level:</a:t>
                </a:r>
                <a:br>
                  <a:rPr lang="en-US" sz="1600" dirty="0"/>
                </a:br>
                <a:r>
                  <a:rPr lang="en-US" sz="16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EA51F-D562-44B3-A442-6607028780E8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43292A-72A4-47D5-9662-6C515532EF20}"/>
                  </a:ext>
                </a:extLst>
              </p:cNvPr>
              <p:cNvSpPr txBox="1"/>
              <p:nvPr/>
            </p:nvSpPr>
            <p:spPr>
              <a:xfrm>
                <a:off x="3940073" y="5205339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06AED4-6EA7-4621-99F9-2E77306901C0}"/>
                  </a:ext>
                </a:extLst>
              </p:cNvPr>
              <p:cNvSpPr txBox="1"/>
              <p:nvPr/>
            </p:nvSpPr>
            <p:spPr>
              <a:xfrm>
                <a:off x="5755138" y="1968500"/>
                <a:ext cx="4377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Lbs</a:t>
                </a:r>
                <a:endParaRPr lang="en-US" sz="1100" dirty="0"/>
              </a:p>
              <a:p>
                <a:r>
                  <a:rPr lang="en-US" sz="1100" dirty="0"/>
                  <a:t>120</a:t>
                </a:r>
              </a:p>
              <a:p>
                <a:r>
                  <a:rPr lang="en-US" sz="1100" dirty="0"/>
                  <a:t>115</a:t>
                </a:r>
              </a:p>
              <a:p>
                <a:r>
                  <a:rPr lang="en-US" sz="1100" dirty="0"/>
                  <a:t>110</a:t>
                </a:r>
              </a:p>
              <a:p>
                <a:r>
                  <a:rPr lang="en-US" sz="1100" dirty="0"/>
                  <a:t>105</a:t>
                </a:r>
              </a:p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32A0-0524-4FA2-917C-3EE1DB029A84}"/>
                  </a:ext>
                </a:extLst>
              </p:cNvPr>
              <p:cNvSpPr txBox="1"/>
              <p:nvPr/>
            </p:nvSpPr>
            <p:spPr>
              <a:xfrm>
                <a:off x="5755137" y="3051104"/>
                <a:ext cx="2965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Date: 8/21 8/22 8/23 8/24  8/25 8/26 8/27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FB029B-2131-418F-A877-B5573428F2EB}"/>
                  </a:ext>
                </a:extLst>
              </p:cNvPr>
              <p:cNvSpPr/>
              <p:nvPr/>
            </p:nvSpPr>
            <p:spPr>
              <a:xfrm>
                <a:off x="6273800" y="2895600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6B7E14D-24F2-4038-B6F7-9583AA0DBF08}"/>
                  </a:ext>
                </a:extLst>
              </p:cNvPr>
              <p:cNvSpPr/>
              <p:nvPr/>
            </p:nvSpPr>
            <p:spPr>
              <a:xfrm>
                <a:off x="6565687" y="258475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DFC687-2807-41FD-A848-41787F563E9C}"/>
                  </a:ext>
                </a:extLst>
              </p:cNvPr>
              <p:cNvSpPr/>
              <p:nvPr/>
            </p:nvSpPr>
            <p:spPr>
              <a:xfrm>
                <a:off x="6947471" y="2787908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F88BC8-57FB-4E45-830B-222D5D61B7C1}"/>
                  </a:ext>
                </a:extLst>
              </p:cNvPr>
              <p:cNvSpPr/>
              <p:nvPr/>
            </p:nvSpPr>
            <p:spPr>
              <a:xfrm>
                <a:off x="7418620" y="255473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EC9435-A4D6-4B05-933F-23E943398C8A}"/>
                  </a:ext>
                </a:extLst>
              </p:cNvPr>
              <p:cNvSpPr/>
              <p:nvPr/>
            </p:nvSpPr>
            <p:spPr>
              <a:xfrm>
                <a:off x="7767870" y="2389075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0E23FD7-2146-4013-8CD2-0934768C7B76}"/>
                  </a:ext>
                </a:extLst>
              </p:cNvPr>
              <p:cNvSpPr/>
              <p:nvPr/>
            </p:nvSpPr>
            <p:spPr>
              <a:xfrm>
                <a:off x="8112803" y="2385373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919054-676C-45BD-8FCC-18CCED8B5820}"/>
                  </a:ext>
                </a:extLst>
              </p:cNvPr>
              <p:cNvCxnSpPr>
                <a:stCxn id="20" idx="0"/>
                <a:endCxn id="21" idx="7"/>
              </p:cNvCxnSpPr>
              <p:nvPr/>
            </p:nvCxnSpPr>
            <p:spPr>
              <a:xfrm flipV="1">
                <a:off x="6311900" y="2593545"/>
                <a:ext cx="318828" cy="302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28220E2-B06A-42D4-943D-A2738ED325A4}"/>
                  </a:ext>
                </a:extLst>
              </p:cNvPr>
              <p:cNvCxnSpPr>
                <a:stCxn id="22" idx="4"/>
                <a:endCxn id="21" idx="6"/>
              </p:cNvCxnSpPr>
              <p:nvPr/>
            </p:nvCxnSpPr>
            <p:spPr>
              <a:xfrm flipH="1" flipV="1">
                <a:off x="6641887" y="2614772"/>
                <a:ext cx="343684" cy="233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D44A985-B0CB-41A3-9FB2-1673B783C41D}"/>
                  </a:ext>
                </a:extLst>
              </p:cNvPr>
              <p:cNvCxnSpPr>
                <a:endCxn id="23" idx="3"/>
              </p:cNvCxnSpPr>
              <p:nvPr/>
            </p:nvCxnSpPr>
            <p:spPr>
              <a:xfrm flipV="1">
                <a:off x="6980978" y="2605979"/>
                <a:ext cx="448801" cy="241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D9E5F22-3091-462B-B32C-461A2CF96CAD}"/>
                  </a:ext>
                </a:extLst>
              </p:cNvPr>
              <p:cNvCxnSpPr>
                <a:stCxn id="23" idx="3"/>
                <a:endCxn id="24" idx="3"/>
              </p:cNvCxnSpPr>
              <p:nvPr/>
            </p:nvCxnSpPr>
            <p:spPr>
              <a:xfrm flipV="1">
                <a:off x="7429779" y="2440322"/>
                <a:ext cx="349250" cy="165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6DA373-FBA5-4C17-8A3B-45FF7D9E3262}"/>
                  </a:ext>
                </a:extLst>
              </p:cNvPr>
              <p:cNvCxnSpPr>
                <a:stCxn id="24" idx="2"/>
                <a:endCxn id="25" idx="6"/>
              </p:cNvCxnSpPr>
              <p:nvPr/>
            </p:nvCxnSpPr>
            <p:spPr>
              <a:xfrm flipV="1">
                <a:off x="7767870" y="2415393"/>
                <a:ext cx="421133" cy="3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86C1A85-C769-47E1-A82B-EC7DBF02FDBD}"/>
                  </a:ext>
                </a:extLst>
              </p:cNvPr>
              <p:cNvCxnSpPr/>
              <p:nvPr/>
            </p:nvCxnSpPr>
            <p:spPr>
              <a:xfrm flipV="1">
                <a:off x="6096000" y="2385373"/>
                <a:ext cx="2165350" cy="3002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D43E85-96E1-4E3E-837B-F17097E3E669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0650B8-193B-4DF2-83DA-D0136FB2FC44}"/>
                  </a:ext>
                </a:extLst>
              </p:cNvPr>
              <p:cNvSpPr txBox="1"/>
              <p:nvPr/>
            </p:nvSpPr>
            <p:spPr>
              <a:xfrm>
                <a:off x="7237869" y="5205340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F52425-6EDD-46F0-B537-C3B4622BF095}"/>
                  </a:ext>
                </a:extLst>
              </p:cNvPr>
              <p:cNvSpPr txBox="1"/>
              <p:nvPr/>
            </p:nvSpPr>
            <p:spPr>
              <a:xfrm>
                <a:off x="5886193" y="5205340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E4CE8C-65A5-4A1D-97EE-19ABD1E4CEF2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88C083-1172-4821-AF0F-DDC869F95530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6AFC80D-801E-4C4A-8180-029E88C0F6BA}"/>
              </a:ext>
            </a:extLst>
          </p:cNvPr>
          <p:cNvSpPr/>
          <p:nvPr/>
        </p:nvSpPr>
        <p:spPr>
          <a:xfrm>
            <a:off x="3407596" y="5516250"/>
            <a:ext cx="1345150" cy="476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D6B15-18A1-4531-B888-D4CA021133C1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080171" y="1711168"/>
            <a:ext cx="2838599" cy="38050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24E2C2-6406-4B8B-9AA8-D3EA164ABFEB}"/>
              </a:ext>
            </a:extLst>
          </p:cNvPr>
          <p:cNvSpPr txBox="1"/>
          <p:nvPr/>
        </p:nvSpPr>
        <p:spPr>
          <a:xfrm>
            <a:off x="7112000" y="873018"/>
            <a:ext cx="4248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factor in means for saved data for that specific user pop-out window could ask for file format and X amount of date range they want analysis from (displayed below as a draft dropdown option).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95EFE3-BE45-4FAE-8AD0-DFFE14BAD649}"/>
              </a:ext>
            </a:extLst>
          </p:cNvPr>
          <p:cNvSpPr/>
          <p:nvPr/>
        </p:nvSpPr>
        <p:spPr>
          <a:xfrm>
            <a:off x="6600761" y="2311432"/>
            <a:ext cx="2965466" cy="3525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EA2AF7-D432-4776-B986-91D4285637FD}"/>
              </a:ext>
            </a:extLst>
          </p:cNvPr>
          <p:cNvSpPr txBox="1"/>
          <p:nvPr/>
        </p:nvSpPr>
        <p:spPr>
          <a:xfrm>
            <a:off x="6600761" y="2316570"/>
            <a:ext cx="2965466" cy="37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GUI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2E4373-1A4E-4CEA-9026-2734ACF1E739}"/>
              </a:ext>
            </a:extLst>
          </p:cNvPr>
          <p:cNvSpPr txBox="1"/>
          <p:nvPr/>
        </p:nvSpPr>
        <p:spPr>
          <a:xfrm>
            <a:off x="6600760" y="2686440"/>
            <a:ext cx="296546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Date: (real time)      USER: [none]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B2494-AFB7-4E47-B318-B08A79E3CA91}"/>
              </a:ext>
            </a:extLst>
          </p:cNvPr>
          <p:cNvSpPr txBox="1"/>
          <p:nvPr/>
        </p:nvSpPr>
        <p:spPr>
          <a:xfrm>
            <a:off x="6887020" y="3643259"/>
            <a:ext cx="24577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Export Options           | </a:t>
            </a:r>
            <a:r>
              <a:rPr lang="en-US" b="1" dirty="0"/>
              <a:t>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2A765E-23B6-4AEF-A3B2-952340DB23A1}"/>
              </a:ext>
            </a:extLst>
          </p:cNvPr>
          <p:cNvSpPr txBox="1"/>
          <p:nvPr/>
        </p:nvSpPr>
        <p:spPr>
          <a:xfrm>
            <a:off x="6887020" y="4012591"/>
            <a:ext cx="24577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 –days</a:t>
            </a:r>
          </a:p>
          <a:p>
            <a:r>
              <a:rPr lang="en-US" dirty="0"/>
              <a:t>90 – days </a:t>
            </a:r>
          </a:p>
          <a:p>
            <a:r>
              <a:rPr lang="en-US" dirty="0"/>
              <a:t>All 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F6690-B49E-4D88-86E3-3D9FF960371F}"/>
              </a:ext>
            </a:extLst>
          </p:cNvPr>
          <p:cNvSpPr txBox="1"/>
          <p:nvPr/>
        </p:nvSpPr>
        <p:spPr>
          <a:xfrm>
            <a:off x="6945194" y="5265253"/>
            <a:ext cx="6336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A48181-A463-4082-9280-6AE4BE79820A}"/>
              </a:ext>
            </a:extLst>
          </p:cNvPr>
          <p:cNvSpPr txBox="1"/>
          <p:nvPr/>
        </p:nvSpPr>
        <p:spPr>
          <a:xfrm>
            <a:off x="8080192" y="5275693"/>
            <a:ext cx="7145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Cancel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C754BA7-B277-49FE-B492-1172BDAD0101}"/>
              </a:ext>
            </a:extLst>
          </p:cNvPr>
          <p:cNvSpPr/>
          <p:nvPr/>
        </p:nvSpPr>
        <p:spPr>
          <a:xfrm>
            <a:off x="6786380" y="5180885"/>
            <a:ext cx="916170" cy="456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B86B05-48D0-44B1-A1A8-A24618CA165A}"/>
              </a:ext>
            </a:extLst>
          </p:cNvPr>
          <p:cNvSpPr txBox="1"/>
          <p:nvPr/>
        </p:nvSpPr>
        <p:spPr>
          <a:xfrm>
            <a:off x="9852486" y="2582008"/>
            <a:ext cx="1682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native file chooser saving options with extensions. </a:t>
            </a:r>
          </a:p>
          <a:p>
            <a:endParaRPr lang="en-US" dirty="0"/>
          </a:p>
          <a:p>
            <a:r>
              <a:rPr lang="en-US" dirty="0"/>
              <a:t>Otherwise Cancel to cancel the current operation.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E77578-AC1F-4B91-A754-F38EA8755F0D}"/>
              </a:ext>
            </a:extLst>
          </p:cNvPr>
          <p:cNvCxnSpPr>
            <a:cxnSpLocks/>
          </p:cNvCxnSpPr>
          <p:nvPr/>
        </p:nvCxnSpPr>
        <p:spPr>
          <a:xfrm flipV="1">
            <a:off x="7702550" y="2746740"/>
            <a:ext cx="2193907" cy="2528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1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A98B-25E0-4EED-90AB-2564398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Analysis : Buttons </a:t>
            </a:r>
            <a:r>
              <a:rPr lang="en-US" sz="3200" dirty="0"/>
              <a:t>continued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7F11C0-4783-4C19-B43F-DCC0B19E0614}"/>
              </a:ext>
            </a:extLst>
          </p:cNvPr>
          <p:cNvGrpSpPr/>
          <p:nvPr/>
        </p:nvGrpSpPr>
        <p:grpSpPr>
          <a:xfrm>
            <a:off x="752725" y="1567094"/>
            <a:ext cx="5669177" cy="4417888"/>
            <a:chOff x="3051425" y="1135294"/>
            <a:chExt cx="5669177" cy="44178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593AF3-DBE8-4AC8-8110-76014BBE61EF}"/>
                </a:ext>
              </a:extLst>
            </p:cNvPr>
            <p:cNvGrpSpPr/>
            <p:nvPr/>
          </p:nvGrpSpPr>
          <p:grpSpPr>
            <a:xfrm>
              <a:off x="3051425" y="1135294"/>
              <a:ext cx="5669177" cy="4417888"/>
              <a:chOff x="3051425" y="1135294"/>
              <a:chExt cx="5669177" cy="441788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1BD16-6EA4-4B07-B76D-AAF1997F03D8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15E44-E17B-4471-8E9E-BF222EBAFD9E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F8BCF-6038-435F-A161-9FBF85373435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2B573F-5EFA-4421-B62B-72A5E6C8ED67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               Progress Chart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AF69D6D-77ED-4FAF-A90A-F417196794FA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C9E6D55-A7E1-44CD-AA6D-01A233CD3BA7}"/>
                  </a:ext>
                </a:extLst>
              </p:cNvPr>
              <p:cNvCxnSpPr>
                <a:stCxn id="8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EC06BA-2A2D-4900-AE8B-0490442DF39C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D94D5-7D54-481A-93AE-B0E3C12DA3CF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Calc:</a:t>
                </a:r>
              </a:p>
              <a:p>
                <a:r>
                  <a:rPr lang="en-US" sz="1600" dirty="0"/>
                  <a:t>Gender: (M) (F)</a:t>
                </a:r>
                <a:br>
                  <a:rPr lang="en-US" sz="1600" dirty="0"/>
                </a:br>
                <a:r>
                  <a:rPr lang="en-US" sz="1600" dirty="0"/>
                  <a:t>Weight (</a:t>
                </a:r>
                <a:r>
                  <a:rPr lang="en-US" sz="1600" dirty="0" err="1"/>
                  <a:t>lbs</a:t>
                </a:r>
                <a:r>
                  <a:rPr lang="en-US" sz="1600" dirty="0"/>
                  <a:t>):</a:t>
                </a:r>
              </a:p>
              <a:p>
                <a:r>
                  <a:rPr lang="en-US" sz="1600" dirty="0"/>
                  <a:t>Height (in):</a:t>
                </a:r>
                <a:br>
                  <a:rPr lang="en-US" sz="1600" dirty="0"/>
                </a:br>
                <a:r>
                  <a:rPr lang="en-US" sz="1600" dirty="0"/>
                  <a:t>Age (years):</a:t>
                </a:r>
                <a:br>
                  <a:rPr lang="en-US" sz="1600" dirty="0"/>
                </a:br>
                <a:r>
                  <a:rPr lang="en-US" sz="1600" dirty="0"/>
                  <a:t>Activity Level:</a:t>
                </a:r>
                <a:br>
                  <a:rPr lang="en-US" sz="1600" dirty="0"/>
                </a:br>
                <a:r>
                  <a:rPr lang="en-US" sz="16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EA51F-D562-44B3-A442-6607028780E8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43292A-72A4-47D5-9662-6C515532EF20}"/>
                  </a:ext>
                </a:extLst>
              </p:cNvPr>
              <p:cNvSpPr txBox="1"/>
              <p:nvPr/>
            </p:nvSpPr>
            <p:spPr>
              <a:xfrm>
                <a:off x="3940073" y="5205339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06AED4-6EA7-4621-99F9-2E77306901C0}"/>
                  </a:ext>
                </a:extLst>
              </p:cNvPr>
              <p:cNvSpPr txBox="1"/>
              <p:nvPr/>
            </p:nvSpPr>
            <p:spPr>
              <a:xfrm>
                <a:off x="5755138" y="1968500"/>
                <a:ext cx="4377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Lbs</a:t>
                </a:r>
                <a:endParaRPr lang="en-US" sz="1100" dirty="0"/>
              </a:p>
              <a:p>
                <a:r>
                  <a:rPr lang="en-US" sz="1100" dirty="0"/>
                  <a:t>120</a:t>
                </a:r>
              </a:p>
              <a:p>
                <a:r>
                  <a:rPr lang="en-US" sz="1100" dirty="0"/>
                  <a:t>115</a:t>
                </a:r>
              </a:p>
              <a:p>
                <a:r>
                  <a:rPr lang="en-US" sz="1100" dirty="0"/>
                  <a:t>110</a:t>
                </a:r>
              </a:p>
              <a:p>
                <a:r>
                  <a:rPr lang="en-US" sz="1100" dirty="0"/>
                  <a:t>105</a:t>
                </a:r>
              </a:p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32A0-0524-4FA2-917C-3EE1DB029A84}"/>
                  </a:ext>
                </a:extLst>
              </p:cNvPr>
              <p:cNvSpPr txBox="1"/>
              <p:nvPr/>
            </p:nvSpPr>
            <p:spPr>
              <a:xfrm>
                <a:off x="5755137" y="3051104"/>
                <a:ext cx="2965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Date: 8/21 8/22 8/23 8/24  8/25 8/26 8/27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FB029B-2131-418F-A877-B5573428F2EB}"/>
                  </a:ext>
                </a:extLst>
              </p:cNvPr>
              <p:cNvSpPr/>
              <p:nvPr/>
            </p:nvSpPr>
            <p:spPr>
              <a:xfrm>
                <a:off x="6273800" y="2895600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6B7E14D-24F2-4038-B6F7-9583AA0DBF08}"/>
                  </a:ext>
                </a:extLst>
              </p:cNvPr>
              <p:cNvSpPr/>
              <p:nvPr/>
            </p:nvSpPr>
            <p:spPr>
              <a:xfrm>
                <a:off x="6565687" y="258475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DFC687-2807-41FD-A848-41787F563E9C}"/>
                  </a:ext>
                </a:extLst>
              </p:cNvPr>
              <p:cNvSpPr/>
              <p:nvPr/>
            </p:nvSpPr>
            <p:spPr>
              <a:xfrm>
                <a:off x="6947471" y="2787908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F88BC8-57FB-4E45-830B-222D5D61B7C1}"/>
                  </a:ext>
                </a:extLst>
              </p:cNvPr>
              <p:cNvSpPr/>
              <p:nvPr/>
            </p:nvSpPr>
            <p:spPr>
              <a:xfrm>
                <a:off x="7418620" y="255473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EC9435-A4D6-4B05-933F-23E943398C8A}"/>
                  </a:ext>
                </a:extLst>
              </p:cNvPr>
              <p:cNvSpPr/>
              <p:nvPr/>
            </p:nvSpPr>
            <p:spPr>
              <a:xfrm>
                <a:off x="7767870" y="2389075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0E23FD7-2146-4013-8CD2-0934768C7B76}"/>
                  </a:ext>
                </a:extLst>
              </p:cNvPr>
              <p:cNvSpPr/>
              <p:nvPr/>
            </p:nvSpPr>
            <p:spPr>
              <a:xfrm>
                <a:off x="8112803" y="2385373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919054-676C-45BD-8FCC-18CCED8B5820}"/>
                  </a:ext>
                </a:extLst>
              </p:cNvPr>
              <p:cNvCxnSpPr>
                <a:stCxn id="20" idx="0"/>
                <a:endCxn id="21" idx="7"/>
              </p:cNvCxnSpPr>
              <p:nvPr/>
            </p:nvCxnSpPr>
            <p:spPr>
              <a:xfrm flipV="1">
                <a:off x="6311900" y="2593545"/>
                <a:ext cx="318828" cy="302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28220E2-B06A-42D4-943D-A2738ED325A4}"/>
                  </a:ext>
                </a:extLst>
              </p:cNvPr>
              <p:cNvCxnSpPr>
                <a:stCxn id="22" idx="4"/>
                <a:endCxn id="21" idx="6"/>
              </p:cNvCxnSpPr>
              <p:nvPr/>
            </p:nvCxnSpPr>
            <p:spPr>
              <a:xfrm flipH="1" flipV="1">
                <a:off x="6641887" y="2614772"/>
                <a:ext cx="343684" cy="233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D44A985-B0CB-41A3-9FB2-1673B783C41D}"/>
                  </a:ext>
                </a:extLst>
              </p:cNvPr>
              <p:cNvCxnSpPr>
                <a:endCxn id="23" idx="3"/>
              </p:cNvCxnSpPr>
              <p:nvPr/>
            </p:nvCxnSpPr>
            <p:spPr>
              <a:xfrm flipV="1">
                <a:off x="6980978" y="2605979"/>
                <a:ext cx="448801" cy="241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D9E5F22-3091-462B-B32C-461A2CF96CAD}"/>
                  </a:ext>
                </a:extLst>
              </p:cNvPr>
              <p:cNvCxnSpPr>
                <a:stCxn id="23" idx="3"/>
                <a:endCxn id="24" idx="3"/>
              </p:cNvCxnSpPr>
              <p:nvPr/>
            </p:nvCxnSpPr>
            <p:spPr>
              <a:xfrm flipV="1">
                <a:off x="7429779" y="2440322"/>
                <a:ext cx="349250" cy="165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6DA373-FBA5-4C17-8A3B-45FF7D9E3262}"/>
                  </a:ext>
                </a:extLst>
              </p:cNvPr>
              <p:cNvCxnSpPr>
                <a:stCxn id="24" idx="2"/>
                <a:endCxn id="25" idx="6"/>
              </p:cNvCxnSpPr>
              <p:nvPr/>
            </p:nvCxnSpPr>
            <p:spPr>
              <a:xfrm flipV="1">
                <a:off x="7767870" y="2415393"/>
                <a:ext cx="421133" cy="3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86C1A85-C769-47E1-A82B-EC7DBF02FDBD}"/>
                  </a:ext>
                </a:extLst>
              </p:cNvPr>
              <p:cNvCxnSpPr/>
              <p:nvPr/>
            </p:nvCxnSpPr>
            <p:spPr>
              <a:xfrm flipV="1">
                <a:off x="6096000" y="2385373"/>
                <a:ext cx="2165350" cy="3002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D43E85-96E1-4E3E-837B-F17097E3E669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0650B8-193B-4DF2-83DA-D0136FB2FC44}"/>
                  </a:ext>
                </a:extLst>
              </p:cNvPr>
              <p:cNvSpPr txBox="1"/>
              <p:nvPr/>
            </p:nvSpPr>
            <p:spPr>
              <a:xfrm>
                <a:off x="7237869" y="5205340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F52425-6EDD-46F0-B537-C3B4622BF095}"/>
                  </a:ext>
                </a:extLst>
              </p:cNvPr>
              <p:cNvSpPr txBox="1"/>
              <p:nvPr/>
            </p:nvSpPr>
            <p:spPr>
              <a:xfrm>
                <a:off x="5886193" y="5205340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E4CE8C-65A5-4A1D-97EE-19ABD1E4CEF2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88C083-1172-4821-AF0F-DDC869F95530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6AFC80D-801E-4C4A-8180-029E88C0F6BA}"/>
              </a:ext>
            </a:extLst>
          </p:cNvPr>
          <p:cNvSpPr/>
          <p:nvPr/>
        </p:nvSpPr>
        <p:spPr>
          <a:xfrm>
            <a:off x="4887146" y="5516250"/>
            <a:ext cx="926951" cy="476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D6B15-18A1-4531-B888-D4CA021133C1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350622" y="1757166"/>
            <a:ext cx="1709782" cy="3759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24E2C2-6406-4B8B-9AA8-D3EA164ABFEB}"/>
              </a:ext>
            </a:extLst>
          </p:cNvPr>
          <p:cNvSpPr txBox="1"/>
          <p:nvPr/>
        </p:nvSpPr>
        <p:spPr>
          <a:xfrm>
            <a:off x="7107880" y="1560971"/>
            <a:ext cx="4323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user is logged in performs same action as if updated, will overwrite existing data, make pop-out window to warn already logged in user. </a:t>
            </a:r>
          </a:p>
          <a:p>
            <a:endParaRPr lang="en-US" dirty="0"/>
          </a:p>
          <a:p>
            <a:r>
              <a:rPr lang="en-US" dirty="0"/>
              <a:t>If user does not exist bring them to a create user login and password… Reference slide 3.</a:t>
            </a:r>
          </a:p>
        </p:txBody>
      </p:sp>
    </p:spTree>
    <p:extLst>
      <p:ext uri="{BB962C8B-B14F-4D97-AF65-F5344CB8AC3E}">
        <p14:creationId xmlns:p14="http://schemas.microsoft.com/office/powerpoint/2010/main" val="144096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A98B-25E0-4EED-90AB-2564398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Chart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7F11C0-4783-4C19-B43F-DCC0B19E0614}"/>
              </a:ext>
            </a:extLst>
          </p:cNvPr>
          <p:cNvGrpSpPr/>
          <p:nvPr/>
        </p:nvGrpSpPr>
        <p:grpSpPr>
          <a:xfrm>
            <a:off x="752725" y="1567094"/>
            <a:ext cx="5669177" cy="4417888"/>
            <a:chOff x="3051425" y="1135294"/>
            <a:chExt cx="5669177" cy="44178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593AF3-DBE8-4AC8-8110-76014BBE61EF}"/>
                </a:ext>
              </a:extLst>
            </p:cNvPr>
            <p:cNvGrpSpPr/>
            <p:nvPr/>
          </p:nvGrpSpPr>
          <p:grpSpPr>
            <a:xfrm>
              <a:off x="3051425" y="1135294"/>
              <a:ext cx="5669177" cy="4417888"/>
              <a:chOff x="3051425" y="1135294"/>
              <a:chExt cx="5669177" cy="441788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01BD16-6EA4-4B07-B76D-AAF1997F03D8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15E44-E17B-4471-8E9E-BF222EBAFD9E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F8BCF-6038-435F-A161-9FBF85373435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2B573F-5EFA-4421-B62B-72A5E6C8ED67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               Progress Chart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AF69D6D-77ED-4FAF-A90A-F417196794FA}"/>
                  </a:ext>
                </a:extLst>
              </p:cNvPr>
              <p:cNvCxnSpPr>
                <a:endCxn id="8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C9E6D55-A7E1-44CD-AA6D-01A233CD3BA7}"/>
                  </a:ext>
                </a:extLst>
              </p:cNvPr>
              <p:cNvCxnSpPr>
                <a:stCxn id="8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EC06BA-2A2D-4900-AE8B-0490442DF39C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D94D5-7D54-481A-93AE-B0E3C12DA3CF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Calc:</a:t>
                </a:r>
              </a:p>
              <a:p>
                <a:r>
                  <a:rPr lang="en-US" sz="1600" dirty="0"/>
                  <a:t>Gender: (M) (F)</a:t>
                </a:r>
                <a:br>
                  <a:rPr lang="en-US" sz="1600" dirty="0"/>
                </a:br>
                <a:r>
                  <a:rPr lang="en-US" sz="1600" dirty="0"/>
                  <a:t>Weight (</a:t>
                </a:r>
                <a:r>
                  <a:rPr lang="en-US" sz="1600" dirty="0" err="1"/>
                  <a:t>lbs</a:t>
                </a:r>
                <a:r>
                  <a:rPr lang="en-US" sz="1600" dirty="0"/>
                  <a:t>):</a:t>
                </a:r>
              </a:p>
              <a:p>
                <a:r>
                  <a:rPr lang="en-US" sz="1600" dirty="0"/>
                  <a:t>Height (in):</a:t>
                </a:r>
                <a:br>
                  <a:rPr lang="en-US" sz="1600" dirty="0"/>
                </a:br>
                <a:r>
                  <a:rPr lang="en-US" sz="1600" dirty="0"/>
                  <a:t>Age (years):</a:t>
                </a:r>
                <a:br>
                  <a:rPr lang="en-US" sz="1600" dirty="0"/>
                </a:br>
                <a:r>
                  <a:rPr lang="en-US" sz="1600" dirty="0"/>
                  <a:t>Activity Level:</a:t>
                </a:r>
                <a:br>
                  <a:rPr lang="en-US" sz="1600" dirty="0"/>
                </a:br>
                <a:r>
                  <a:rPr lang="en-US" sz="16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EA51F-D562-44B3-A442-6607028780E8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43292A-72A4-47D5-9662-6C515532EF20}"/>
                  </a:ext>
                </a:extLst>
              </p:cNvPr>
              <p:cNvSpPr txBox="1"/>
              <p:nvPr/>
            </p:nvSpPr>
            <p:spPr>
              <a:xfrm>
                <a:off x="3940073" y="5205339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06AED4-6EA7-4621-99F9-2E77306901C0}"/>
                  </a:ext>
                </a:extLst>
              </p:cNvPr>
              <p:cNvSpPr txBox="1"/>
              <p:nvPr/>
            </p:nvSpPr>
            <p:spPr>
              <a:xfrm>
                <a:off x="5755138" y="1968500"/>
                <a:ext cx="4377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Lbs</a:t>
                </a:r>
                <a:endParaRPr lang="en-US" sz="1100" dirty="0"/>
              </a:p>
              <a:p>
                <a:r>
                  <a:rPr lang="en-US" sz="1100" dirty="0"/>
                  <a:t>120</a:t>
                </a:r>
              </a:p>
              <a:p>
                <a:r>
                  <a:rPr lang="en-US" sz="1100" dirty="0"/>
                  <a:t>115</a:t>
                </a:r>
              </a:p>
              <a:p>
                <a:r>
                  <a:rPr lang="en-US" sz="1100" dirty="0"/>
                  <a:t>110</a:t>
                </a:r>
              </a:p>
              <a:p>
                <a:r>
                  <a:rPr lang="en-US" sz="1100" dirty="0"/>
                  <a:t>105</a:t>
                </a:r>
              </a:p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32A0-0524-4FA2-917C-3EE1DB029A84}"/>
                  </a:ext>
                </a:extLst>
              </p:cNvPr>
              <p:cNvSpPr txBox="1"/>
              <p:nvPr/>
            </p:nvSpPr>
            <p:spPr>
              <a:xfrm>
                <a:off x="5755137" y="3051104"/>
                <a:ext cx="2965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Date: 8/21 8/22 8/23 8/24  8/25 8/26 8/27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FB029B-2131-418F-A877-B5573428F2EB}"/>
                  </a:ext>
                </a:extLst>
              </p:cNvPr>
              <p:cNvSpPr/>
              <p:nvPr/>
            </p:nvSpPr>
            <p:spPr>
              <a:xfrm>
                <a:off x="6273800" y="2895600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6B7E14D-24F2-4038-B6F7-9583AA0DBF08}"/>
                  </a:ext>
                </a:extLst>
              </p:cNvPr>
              <p:cNvSpPr/>
              <p:nvPr/>
            </p:nvSpPr>
            <p:spPr>
              <a:xfrm>
                <a:off x="6565687" y="258475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DFC687-2807-41FD-A848-41787F563E9C}"/>
                  </a:ext>
                </a:extLst>
              </p:cNvPr>
              <p:cNvSpPr/>
              <p:nvPr/>
            </p:nvSpPr>
            <p:spPr>
              <a:xfrm>
                <a:off x="6947471" y="2787908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F88BC8-57FB-4E45-830B-222D5D61B7C1}"/>
                  </a:ext>
                </a:extLst>
              </p:cNvPr>
              <p:cNvSpPr/>
              <p:nvPr/>
            </p:nvSpPr>
            <p:spPr>
              <a:xfrm>
                <a:off x="7418620" y="255473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EC9435-A4D6-4B05-933F-23E943398C8A}"/>
                  </a:ext>
                </a:extLst>
              </p:cNvPr>
              <p:cNvSpPr/>
              <p:nvPr/>
            </p:nvSpPr>
            <p:spPr>
              <a:xfrm>
                <a:off x="7767870" y="2389075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0E23FD7-2146-4013-8CD2-0934768C7B76}"/>
                  </a:ext>
                </a:extLst>
              </p:cNvPr>
              <p:cNvSpPr/>
              <p:nvPr/>
            </p:nvSpPr>
            <p:spPr>
              <a:xfrm>
                <a:off x="8112803" y="2385373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919054-676C-45BD-8FCC-18CCED8B5820}"/>
                  </a:ext>
                </a:extLst>
              </p:cNvPr>
              <p:cNvCxnSpPr>
                <a:stCxn id="20" idx="0"/>
                <a:endCxn id="21" idx="7"/>
              </p:cNvCxnSpPr>
              <p:nvPr/>
            </p:nvCxnSpPr>
            <p:spPr>
              <a:xfrm flipV="1">
                <a:off x="6311900" y="2593545"/>
                <a:ext cx="318828" cy="302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28220E2-B06A-42D4-943D-A2738ED325A4}"/>
                  </a:ext>
                </a:extLst>
              </p:cNvPr>
              <p:cNvCxnSpPr>
                <a:stCxn id="22" idx="4"/>
                <a:endCxn id="21" idx="6"/>
              </p:cNvCxnSpPr>
              <p:nvPr/>
            </p:nvCxnSpPr>
            <p:spPr>
              <a:xfrm flipH="1" flipV="1">
                <a:off x="6641887" y="2614772"/>
                <a:ext cx="343684" cy="233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D44A985-B0CB-41A3-9FB2-1673B783C41D}"/>
                  </a:ext>
                </a:extLst>
              </p:cNvPr>
              <p:cNvCxnSpPr>
                <a:endCxn id="23" idx="3"/>
              </p:cNvCxnSpPr>
              <p:nvPr/>
            </p:nvCxnSpPr>
            <p:spPr>
              <a:xfrm flipV="1">
                <a:off x="6980978" y="2605979"/>
                <a:ext cx="448801" cy="241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D9E5F22-3091-462B-B32C-461A2CF96CAD}"/>
                  </a:ext>
                </a:extLst>
              </p:cNvPr>
              <p:cNvCxnSpPr>
                <a:stCxn id="23" idx="3"/>
                <a:endCxn id="24" idx="3"/>
              </p:cNvCxnSpPr>
              <p:nvPr/>
            </p:nvCxnSpPr>
            <p:spPr>
              <a:xfrm flipV="1">
                <a:off x="7429779" y="2440322"/>
                <a:ext cx="349250" cy="165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6DA373-FBA5-4C17-8A3B-45FF7D9E3262}"/>
                  </a:ext>
                </a:extLst>
              </p:cNvPr>
              <p:cNvCxnSpPr>
                <a:stCxn id="24" idx="2"/>
                <a:endCxn id="25" idx="6"/>
              </p:cNvCxnSpPr>
              <p:nvPr/>
            </p:nvCxnSpPr>
            <p:spPr>
              <a:xfrm flipV="1">
                <a:off x="7767870" y="2415393"/>
                <a:ext cx="421133" cy="3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86C1A85-C769-47E1-A82B-EC7DBF02FDBD}"/>
                  </a:ext>
                </a:extLst>
              </p:cNvPr>
              <p:cNvCxnSpPr/>
              <p:nvPr/>
            </p:nvCxnSpPr>
            <p:spPr>
              <a:xfrm flipV="1">
                <a:off x="6096000" y="2385373"/>
                <a:ext cx="2165350" cy="3002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D43E85-96E1-4E3E-837B-F17097E3E669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0650B8-193B-4DF2-83DA-D0136FB2FC44}"/>
                  </a:ext>
                </a:extLst>
              </p:cNvPr>
              <p:cNvSpPr txBox="1"/>
              <p:nvPr/>
            </p:nvSpPr>
            <p:spPr>
              <a:xfrm>
                <a:off x="7237869" y="5205340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F52425-6EDD-46F0-B537-C3B4622BF095}"/>
                  </a:ext>
                </a:extLst>
              </p:cNvPr>
              <p:cNvSpPr txBox="1"/>
              <p:nvPr/>
            </p:nvSpPr>
            <p:spPr>
              <a:xfrm>
                <a:off x="5886193" y="5205340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E4CE8C-65A5-4A1D-97EE-19ABD1E4CEF2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88C083-1172-4821-AF0F-DDC869F95530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6AFC80D-801E-4C4A-8180-029E88C0F6BA}"/>
              </a:ext>
            </a:extLst>
          </p:cNvPr>
          <p:cNvSpPr/>
          <p:nvPr/>
        </p:nvSpPr>
        <p:spPr>
          <a:xfrm>
            <a:off x="3407595" y="2334984"/>
            <a:ext cx="2618093" cy="1441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D6B15-18A1-4531-B888-D4CA021133C1}"/>
              </a:ext>
            </a:extLst>
          </p:cNvPr>
          <p:cNvCxnSpPr>
            <a:cxnSpLocks/>
          </p:cNvCxnSpPr>
          <p:nvPr/>
        </p:nvCxnSpPr>
        <p:spPr>
          <a:xfrm flipV="1">
            <a:off x="4539814" y="1711168"/>
            <a:ext cx="2378956" cy="6002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24E2C2-6406-4B8B-9AA8-D3EA164ABFEB}"/>
              </a:ext>
            </a:extLst>
          </p:cNvPr>
          <p:cNvSpPr txBox="1"/>
          <p:nvPr/>
        </p:nvSpPr>
        <p:spPr>
          <a:xfrm>
            <a:off x="7112000" y="873018"/>
            <a:ext cx="4248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chart is auto generated from current and previous data that is saved in the database tied to the adjacent user account.</a:t>
            </a:r>
          </a:p>
          <a:p>
            <a:endParaRPr lang="en-US" dirty="0"/>
          </a:p>
          <a:p>
            <a:r>
              <a:rPr lang="en-US" dirty="0"/>
              <a:t>If no user exists, this is expected to be empty except for header information. </a:t>
            </a:r>
          </a:p>
          <a:p>
            <a:endParaRPr lang="en-US" dirty="0"/>
          </a:p>
          <a:p>
            <a:r>
              <a:rPr lang="en-US" dirty="0"/>
              <a:t>Otherwise, the Orange line is an example for Goal progress, Ideas, flat line is for maintain, decreasing is for weight loss, and increasing is for gaining weight.</a:t>
            </a:r>
          </a:p>
          <a:p>
            <a:endParaRPr lang="en-US" dirty="0"/>
          </a:p>
          <a:p>
            <a:r>
              <a:rPr lang="en-US" dirty="0"/>
              <a:t>The blue line is for the current user trends and input. Aligns with date and nearest whole number in pounds.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8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E167-4068-4725-9874-C0D2614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add-on If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2D466-4772-49D3-8BA7-52973122ECFF}"/>
              </a:ext>
            </a:extLst>
          </p:cNvPr>
          <p:cNvSpPr txBox="1"/>
          <p:nvPr/>
        </p:nvSpPr>
        <p:spPr>
          <a:xfrm>
            <a:off x="1136650" y="1974850"/>
            <a:ext cx="6311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between pounds(</a:t>
            </a:r>
            <a:r>
              <a:rPr lang="en-US" dirty="0" err="1"/>
              <a:t>lbs</a:t>
            </a:r>
            <a:r>
              <a:rPr lang="en-US" dirty="0"/>
              <a:t>) and kilograms (kg) </a:t>
            </a:r>
          </a:p>
          <a:p>
            <a:pPr marL="285750" indent="-285750">
              <a:buFontTx/>
              <a:buChar char="-"/>
            </a:pPr>
            <a:r>
              <a:rPr lang="en-US" dirty="0"/>
              <a:t>Built in conversion</a:t>
            </a:r>
          </a:p>
          <a:p>
            <a:r>
              <a:rPr lang="en-US" dirty="0"/>
              <a:t>Passwords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Recovery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Update/change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as simple or as strict as we want for requirements</a:t>
            </a:r>
          </a:p>
          <a:p>
            <a:r>
              <a:rPr lang="en-US" dirty="0"/>
              <a:t>In Progress chart allow user to toggle through :</a:t>
            </a:r>
          </a:p>
          <a:p>
            <a:pPr marL="285750" indent="-285750">
              <a:buFontTx/>
              <a:buChar char="-"/>
            </a:pPr>
            <a:r>
              <a:rPr lang="en-US" dirty="0"/>
              <a:t>7 days</a:t>
            </a:r>
          </a:p>
          <a:p>
            <a:pPr marL="285750" indent="-285750">
              <a:buFontTx/>
              <a:buChar char="-"/>
            </a:pPr>
            <a:r>
              <a:rPr lang="en-US" dirty="0"/>
              <a:t>90 days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time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(much like the export time frame options)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2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E167-4068-4725-9874-C0D2614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For Updates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2D466-4772-49D3-8BA7-52973122ECFF}"/>
              </a:ext>
            </a:extLst>
          </p:cNvPr>
          <p:cNvSpPr txBox="1"/>
          <p:nvPr/>
        </p:nvSpPr>
        <p:spPr>
          <a:xfrm>
            <a:off x="1136649" y="1974850"/>
            <a:ext cx="91375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login splash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successful login bring to main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Sign up bring user to Create Profile page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Then bring user to main UI upon “Save”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Cancel can either terminate program or bring them back to main login… thoughts? (termination is easier)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Cancel, safely exits/terminates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feel welcome to update/recommend change to verbiage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feel welcome to say you don’t like something! </a:t>
            </a:r>
          </a:p>
          <a:p>
            <a:endParaRPr lang="en-US" dirty="0"/>
          </a:p>
          <a:p>
            <a:r>
              <a:rPr lang="en-US" dirty="0"/>
              <a:t>NOTE: The next slide, 17, is going to show the idea we discussed about if we did NOT want to add a chart/graph, just for reference.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61B5-31D4-43EA-82C5-9B8E4A9B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Chart UI idea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E90680-8394-4548-A02E-9952C261A4C0}"/>
              </a:ext>
            </a:extLst>
          </p:cNvPr>
          <p:cNvGrpSpPr/>
          <p:nvPr/>
        </p:nvGrpSpPr>
        <p:grpSpPr>
          <a:xfrm>
            <a:off x="2103353" y="1466426"/>
            <a:ext cx="5482752" cy="4417888"/>
            <a:chOff x="3051425" y="1135294"/>
            <a:chExt cx="5482752" cy="44178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55239-0213-494F-BADB-D98AEEE081FA}"/>
                </a:ext>
              </a:extLst>
            </p:cNvPr>
            <p:cNvGrpSpPr/>
            <p:nvPr/>
          </p:nvGrpSpPr>
          <p:grpSpPr>
            <a:xfrm>
              <a:off x="3051425" y="1135294"/>
              <a:ext cx="5482752" cy="4417888"/>
              <a:chOff x="3051425" y="1135294"/>
              <a:chExt cx="5482752" cy="441788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B5046-D865-48A7-B9DF-FA34B65C1CF7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8916A2-055F-444C-8E06-896127632759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755C25-83CB-4FD3-B278-C86350515688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DE5F-2F63-45FC-9DC7-9F98223846C4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2648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A5835F7-46CF-4E10-AA43-6982CB83C869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4677F18-87EC-4937-811B-656784284BCD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A43A94-9640-4438-9140-79F8C82E804A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0013C2-B56C-4C45-864A-D6A8A3BD76B0}"/>
                  </a:ext>
                </a:extLst>
              </p:cNvPr>
              <p:cNvSpPr txBox="1"/>
              <p:nvPr/>
            </p:nvSpPr>
            <p:spPr>
              <a:xfrm>
                <a:off x="5737958" y="1899627"/>
                <a:ext cx="2592615" cy="33855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400" dirty="0"/>
                  <a:t>GOAL Calc: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/>
                  <a:t>Gender: (M) (F)</a:t>
                </a:r>
                <a:br>
                  <a:rPr lang="en-US" sz="1400" dirty="0"/>
                </a:br>
                <a:r>
                  <a:rPr lang="en-US" sz="1400" dirty="0"/>
                  <a:t>Weight (</a:t>
                </a:r>
                <a:r>
                  <a:rPr lang="en-US" sz="1400" dirty="0" err="1"/>
                  <a:t>lbs</a:t>
                </a:r>
                <a:r>
                  <a:rPr lang="en-US" sz="1400" dirty="0"/>
                  <a:t>):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400" dirty="0"/>
                  <a:t>Height (in):</a:t>
                </a:r>
                <a:br>
                  <a:rPr lang="en-US" sz="1400" dirty="0"/>
                </a:br>
                <a:r>
                  <a:rPr lang="en-US" sz="1400" dirty="0"/>
                  <a:t>Age (years):</a:t>
                </a:r>
                <a:br>
                  <a:rPr lang="en-US" sz="1400" dirty="0"/>
                </a:br>
                <a:r>
                  <a:rPr lang="en-US" sz="1400" dirty="0"/>
                  <a:t>Activity Level:</a:t>
                </a:r>
                <a:br>
                  <a:rPr lang="en-US" sz="1400" dirty="0"/>
                </a:br>
                <a:r>
                  <a:rPr lang="en-US" sz="14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C9BA48-B21F-472E-B740-CA72590ABD6E}"/>
                  </a:ext>
                </a:extLst>
              </p:cNvPr>
              <p:cNvSpPr txBox="1"/>
              <p:nvPr/>
            </p:nvSpPr>
            <p:spPr>
              <a:xfrm>
                <a:off x="3110545" y="3371401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2365AA-9677-4FA5-BB76-C5073D66688A}"/>
                  </a:ext>
                </a:extLst>
              </p:cNvPr>
              <p:cNvSpPr txBox="1"/>
              <p:nvPr/>
            </p:nvSpPr>
            <p:spPr>
              <a:xfrm>
                <a:off x="6715578" y="5055305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0D49C9-C926-4565-90F3-27599DF1A0BD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01E082-11D0-4626-A67A-03685FE9365E}"/>
                  </a:ext>
                </a:extLst>
              </p:cNvPr>
              <p:cNvSpPr txBox="1"/>
              <p:nvPr/>
            </p:nvSpPr>
            <p:spPr>
              <a:xfrm>
                <a:off x="4645552" y="5119927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979379-2DB1-4CDA-8CBC-DC2D7F24AA49}"/>
                  </a:ext>
                </a:extLst>
              </p:cNvPr>
              <p:cNvSpPr txBox="1"/>
              <p:nvPr/>
            </p:nvSpPr>
            <p:spPr>
              <a:xfrm>
                <a:off x="3199710" y="5107279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549B5-1EF8-42D9-BE0A-1C4DB678DF73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505F8E-368C-405B-AAC2-D72DBEBD858F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794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5755-E586-4F36-AB69-1535FF2E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UI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3B7F6E-23D5-44DE-9A42-3DC7438E9F5F}"/>
              </a:ext>
            </a:extLst>
          </p:cNvPr>
          <p:cNvGrpSpPr/>
          <p:nvPr/>
        </p:nvGrpSpPr>
        <p:grpSpPr>
          <a:xfrm>
            <a:off x="838199" y="1690688"/>
            <a:ext cx="2965467" cy="3552209"/>
            <a:chOff x="838199" y="1690688"/>
            <a:chExt cx="2965467" cy="35522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117DF3-89F2-41DB-BCF2-A960C79CCA17}"/>
                </a:ext>
              </a:extLst>
            </p:cNvPr>
            <p:cNvSpPr/>
            <p:nvPr/>
          </p:nvSpPr>
          <p:spPr>
            <a:xfrm>
              <a:off x="838200" y="1690688"/>
              <a:ext cx="2965466" cy="3552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912584-57D2-4311-9EDE-73D461FE37A7}"/>
                </a:ext>
              </a:extLst>
            </p:cNvPr>
            <p:cNvSpPr txBox="1"/>
            <p:nvPr/>
          </p:nvSpPr>
          <p:spPr>
            <a:xfrm>
              <a:off x="838200" y="1695826"/>
              <a:ext cx="2965466" cy="371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GUI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ACF0EB-B407-4DC7-BF79-A73045D733EA}"/>
                </a:ext>
              </a:extLst>
            </p:cNvPr>
            <p:cNvSpPr txBox="1"/>
            <p:nvPr/>
          </p:nvSpPr>
          <p:spPr>
            <a:xfrm>
              <a:off x="838199" y="2065696"/>
              <a:ext cx="2965467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Date: (real time)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BFD800-4A47-421A-9014-20D0189326E2}"/>
                </a:ext>
              </a:extLst>
            </p:cNvPr>
            <p:cNvSpPr txBox="1"/>
            <p:nvPr/>
          </p:nvSpPr>
          <p:spPr>
            <a:xfrm>
              <a:off x="1174444" y="4128511"/>
              <a:ext cx="6336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4C5AF-577F-4C11-95E0-DEE37E8E94CE}"/>
                </a:ext>
              </a:extLst>
            </p:cNvPr>
            <p:cNvSpPr txBox="1"/>
            <p:nvPr/>
          </p:nvSpPr>
          <p:spPr>
            <a:xfrm>
              <a:off x="2810131" y="4128511"/>
              <a:ext cx="7145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Cancel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59796A-8105-4A7E-8B55-0D1436FCAA94}"/>
                </a:ext>
              </a:extLst>
            </p:cNvPr>
            <p:cNvSpPr txBox="1"/>
            <p:nvPr/>
          </p:nvSpPr>
          <p:spPr>
            <a:xfrm>
              <a:off x="1174445" y="2631642"/>
              <a:ext cx="241537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Username: 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7D890-1864-43BD-9E85-D2D9C9D3EC0F}"/>
                </a:ext>
              </a:extLst>
            </p:cNvPr>
            <p:cNvSpPr txBox="1"/>
            <p:nvPr/>
          </p:nvSpPr>
          <p:spPr>
            <a:xfrm>
              <a:off x="1174444" y="3189437"/>
              <a:ext cx="241537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Password: 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B5879F-D9E5-449D-B9D3-88DCE81EA6F1}"/>
                </a:ext>
              </a:extLst>
            </p:cNvPr>
            <p:cNvSpPr txBox="1"/>
            <p:nvPr/>
          </p:nvSpPr>
          <p:spPr>
            <a:xfrm>
              <a:off x="1964744" y="4128511"/>
              <a:ext cx="71237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Sign up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DB485E-C23F-4261-899D-AAD02417E39B}"/>
              </a:ext>
            </a:extLst>
          </p:cNvPr>
          <p:cNvGrpSpPr/>
          <p:nvPr/>
        </p:nvGrpSpPr>
        <p:grpSpPr>
          <a:xfrm>
            <a:off x="6642361" y="3189437"/>
            <a:ext cx="3491950" cy="3261088"/>
            <a:chOff x="3012184" y="1135294"/>
            <a:chExt cx="5521993" cy="44178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6F4D2F0-7E6B-4899-878A-BFEC71F246AF}"/>
                </a:ext>
              </a:extLst>
            </p:cNvPr>
            <p:cNvGrpSpPr/>
            <p:nvPr/>
          </p:nvGrpSpPr>
          <p:grpSpPr>
            <a:xfrm>
              <a:off x="3012184" y="1135294"/>
              <a:ext cx="5521993" cy="4417888"/>
              <a:chOff x="3012184" y="1135294"/>
              <a:chExt cx="5521993" cy="441788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C8013D4-6B00-4249-8367-642E75E5E330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DB624B-A10B-4A21-A517-87F605559AE9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F1871F-77EB-43E8-A160-56F49DCD26D1}"/>
                  </a:ext>
                </a:extLst>
              </p:cNvPr>
              <p:cNvSpPr txBox="1"/>
              <p:nvPr/>
            </p:nvSpPr>
            <p:spPr>
              <a:xfrm>
                <a:off x="3051425" y="1510300"/>
                <a:ext cx="5296328" cy="3544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Date: (real time)	 	 User: [name]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144AD5-9049-4BAB-9369-54B9FDCA146D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5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Current Stats:		       Progress Chart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0A54B50-C3DB-4FCF-A889-6A51C74EF7B3}"/>
                  </a:ext>
                </a:extLst>
              </p:cNvPr>
              <p:cNvCxnSpPr>
                <a:cxnSpLocks/>
                <a:stCxn id="21" idx="0"/>
                <a:endCxn id="18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D14E455-A677-48F1-81D5-3390A9E3D835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645B06-7AE8-44B9-A9DA-B0F9608A16BB}"/>
                  </a:ext>
                </a:extLst>
              </p:cNvPr>
              <p:cNvSpPr txBox="1"/>
              <p:nvPr/>
            </p:nvSpPr>
            <p:spPr>
              <a:xfrm>
                <a:off x="3012184" y="2217603"/>
                <a:ext cx="248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Ht</a:t>
                </a:r>
                <a:r>
                  <a:rPr lang="en-US" sz="1200" dirty="0"/>
                  <a:t>:</a:t>
                </a:r>
              </a:p>
              <a:p>
                <a:r>
                  <a:rPr lang="en-US" sz="1200" dirty="0" err="1"/>
                  <a:t>Wt</a:t>
                </a:r>
                <a:r>
                  <a:rPr lang="en-US" sz="1200" dirty="0"/>
                  <a:t>:</a:t>
                </a:r>
              </a:p>
              <a:p>
                <a:r>
                  <a:rPr lang="en-US" sz="1200" dirty="0"/>
                  <a:t>GOAL: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154718-60EA-474D-9E14-6574426B2D66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GOAL Calc:</a:t>
                </a:r>
              </a:p>
              <a:p>
                <a:r>
                  <a:rPr lang="en-US" sz="1050" dirty="0"/>
                  <a:t>Gender: (M) (F)</a:t>
                </a:r>
                <a:br>
                  <a:rPr lang="en-US" sz="1050" dirty="0"/>
                </a:br>
                <a:r>
                  <a:rPr lang="en-US" sz="1050" dirty="0"/>
                  <a:t>Weight (</a:t>
                </a:r>
                <a:r>
                  <a:rPr lang="en-US" sz="1050" dirty="0" err="1"/>
                  <a:t>lbs</a:t>
                </a:r>
                <a:r>
                  <a:rPr lang="en-US" sz="1050" dirty="0"/>
                  <a:t>):</a:t>
                </a:r>
              </a:p>
              <a:p>
                <a:r>
                  <a:rPr lang="en-US" sz="1050" dirty="0"/>
                  <a:t>Height (in):</a:t>
                </a:r>
                <a:br>
                  <a:rPr lang="en-US" sz="1050" dirty="0"/>
                </a:br>
                <a:r>
                  <a:rPr lang="en-US" sz="1050" dirty="0"/>
                  <a:t>Age (years):</a:t>
                </a:r>
                <a:br>
                  <a:rPr lang="en-US" sz="1050" dirty="0"/>
                </a:br>
                <a:r>
                  <a:rPr lang="en-US" sz="1050" dirty="0"/>
                  <a:t>Activity Level:</a:t>
                </a:r>
                <a:br>
                  <a:rPr lang="en-US" sz="1050" dirty="0"/>
                </a:br>
                <a:r>
                  <a:rPr lang="en-US" sz="105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71B42E-CEE6-41E3-87FD-0374950014A7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Goal Analysis</a:t>
                </a:r>
              </a:p>
              <a:p>
                <a:r>
                  <a:rPr lang="en-US" sz="1200" dirty="0"/>
                  <a:t>You need to eat XXX amount of </a:t>
                </a:r>
                <a:r>
                  <a:rPr lang="en-US" sz="1200" dirty="0" err="1"/>
                  <a:t>cals</a:t>
                </a:r>
                <a:r>
                  <a:rPr lang="en-US" sz="1200" dirty="0"/>
                  <a:t> to (</a:t>
                </a:r>
                <a:r>
                  <a:rPr lang="en-US" sz="1200" dirty="0" err="1"/>
                  <a:t>lose|maintain|gain</a:t>
                </a:r>
                <a:r>
                  <a:rPr lang="en-US" sz="1200" dirty="0"/>
                  <a:t>) XXX amount of weight.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3A8C95-F878-4A1F-8D83-FE67B7EC8E72}"/>
                  </a:ext>
                </a:extLst>
              </p:cNvPr>
              <p:cNvSpPr txBox="1"/>
              <p:nvPr/>
            </p:nvSpPr>
            <p:spPr>
              <a:xfrm>
                <a:off x="3940072" y="5205338"/>
                <a:ext cx="774698" cy="2918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Update</a:t>
                </a:r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CFF1F7-4E01-4332-A060-6D826224EB77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C16548-DB5B-4A7D-95A8-8013CF806F25}"/>
                  </a:ext>
                </a:extLst>
              </p:cNvPr>
              <p:cNvSpPr txBox="1"/>
              <p:nvPr/>
            </p:nvSpPr>
            <p:spPr>
              <a:xfrm>
                <a:off x="7237869" y="5205341"/>
                <a:ext cx="774698" cy="2918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Save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40ED5-0A14-48A4-A6EA-A0116239120B}"/>
                  </a:ext>
                </a:extLst>
              </p:cNvPr>
              <p:cNvSpPr txBox="1"/>
              <p:nvPr/>
            </p:nvSpPr>
            <p:spPr>
              <a:xfrm>
                <a:off x="5886193" y="5205341"/>
                <a:ext cx="1096528" cy="2918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Export Data</a:t>
                </a:r>
                <a:endParaRPr lang="en-US" sz="1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04037B-6FDF-498F-A49C-678A3178334A}"/>
                </a:ext>
              </a:extLst>
            </p:cNvPr>
            <p:cNvSpPr txBox="1"/>
            <p:nvPr/>
          </p:nvSpPr>
          <p:spPr>
            <a:xfrm>
              <a:off x="7456718" y="1541824"/>
              <a:ext cx="852936" cy="2918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Log Out</a:t>
              </a:r>
              <a:endParaRPr lang="en-US" sz="1000" dirty="0"/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77903A5-FC3F-4FD4-9830-FFE2ACB36E16}"/>
              </a:ext>
            </a:extLst>
          </p:cNvPr>
          <p:cNvCxnSpPr>
            <a:cxnSpLocks/>
          </p:cNvCxnSpPr>
          <p:nvPr/>
        </p:nvCxnSpPr>
        <p:spPr>
          <a:xfrm>
            <a:off x="1491292" y="4546833"/>
            <a:ext cx="5057882" cy="1327361"/>
          </a:xfrm>
          <a:prstGeom prst="bentConnector3">
            <a:avLst>
              <a:gd name="adj1" fmla="val 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327577-3D5A-48D9-9870-E2DF4D20F5B6}"/>
              </a:ext>
            </a:extLst>
          </p:cNvPr>
          <p:cNvGrpSpPr/>
          <p:nvPr/>
        </p:nvGrpSpPr>
        <p:grpSpPr>
          <a:xfrm>
            <a:off x="7179633" y="226814"/>
            <a:ext cx="2073654" cy="2804090"/>
            <a:chOff x="838199" y="1690688"/>
            <a:chExt cx="2965467" cy="383207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8716EE-046E-425A-92A4-ED936401F5A7}"/>
                </a:ext>
              </a:extLst>
            </p:cNvPr>
            <p:cNvSpPr/>
            <p:nvPr/>
          </p:nvSpPr>
          <p:spPr>
            <a:xfrm>
              <a:off x="838200" y="1690688"/>
              <a:ext cx="2965466" cy="3832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3DA6C1-35D0-4188-8A52-EA388FE4D275}"/>
                </a:ext>
              </a:extLst>
            </p:cNvPr>
            <p:cNvSpPr txBox="1"/>
            <p:nvPr/>
          </p:nvSpPr>
          <p:spPr>
            <a:xfrm>
              <a:off x="838200" y="1695826"/>
              <a:ext cx="2965466" cy="5047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Profile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FBAA75-4D77-4698-A3AC-4097172415F1}"/>
                </a:ext>
              </a:extLst>
            </p:cNvPr>
            <p:cNvSpPr txBox="1"/>
            <p:nvPr/>
          </p:nvSpPr>
          <p:spPr>
            <a:xfrm>
              <a:off x="838199" y="2065696"/>
              <a:ext cx="2965467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Date: (real time)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232871-F835-4C5E-B9E1-3802558493D2}"/>
                </a:ext>
              </a:extLst>
            </p:cNvPr>
            <p:cNvSpPr txBox="1"/>
            <p:nvPr/>
          </p:nvSpPr>
          <p:spPr>
            <a:xfrm>
              <a:off x="1174445" y="5045725"/>
              <a:ext cx="963316" cy="357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Save</a:t>
              </a:r>
              <a:endParaRPr 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26DF48-C340-4930-9BE5-947A90047632}"/>
                </a:ext>
              </a:extLst>
            </p:cNvPr>
            <p:cNvSpPr txBox="1"/>
            <p:nvPr/>
          </p:nvSpPr>
          <p:spPr>
            <a:xfrm>
              <a:off x="2550410" y="5033738"/>
              <a:ext cx="963314" cy="357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Cancel</a:t>
              </a:r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59515D-3BB1-4BAB-A8A2-B563EE31ED57}"/>
                </a:ext>
              </a:extLst>
            </p:cNvPr>
            <p:cNvSpPr txBox="1"/>
            <p:nvPr/>
          </p:nvSpPr>
          <p:spPr>
            <a:xfrm>
              <a:off x="1174445" y="2537372"/>
              <a:ext cx="2415371" cy="294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Username: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85EEE7-F18B-4842-8F35-29C1EAFCBF05}"/>
                </a:ext>
              </a:extLst>
            </p:cNvPr>
            <p:cNvSpPr txBox="1"/>
            <p:nvPr/>
          </p:nvSpPr>
          <p:spPr>
            <a:xfrm>
              <a:off x="1174445" y="2913303"/>
              <a:ext cx="2415371" cy="2944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Password: </a:t>
              </a:r>
              <a:endParaRPr lang="en-US" sz="10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26D481-EF5D-4A7F-A236-4CE0DFF19899}"/>
              </a:ext>
            </a:extLst>
          </p:cNvPr>
          <p:cNvSpPr txBox="1"/>
          <p:nvPr/>
        </p:nvSpPr>
        <p:spPr>
          <a:xfrm>
            <a:off x="7215294" y="1402121"/>
            <a:ext cx="168899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Gender: Male                  Female      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8D5FB9-C17B-4E60-951A-14702307E7F8}"/>
              </a:ext>
            </a:extLst>
          </p:cNvPr>
          <p:cNvSpPr txBox="1"/>
          <p:nvPr/>
        </p:nvSpPr>
        <p:spPr>
          <a:xfrm>
            <a:off x="7237520" y="1909140"/>
            <a:ext cx="168899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Age: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D860B5-3305-4CC1-BB4A-5E099385057C}"/>
              </a:ext>
            </a:extLst>
          </p:cNvPr>
          <p:cNvSpPr/>
          <p:nvPr/>
        </p:nvSpPr>
        <p:spPr>
          <a:xfrm>
            <a:off x="7945409" y="1471447"/>
            <a:ext cx="92403" cy="874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A2FDAEE-9621-4404-8084-54069E8B7EAE}"/>
              </a:ext>
            </a:extLst>
          </p:cNvPr>
          <p:cNvSpPr/>
          <p:nvPr/>
        </p:nvSpPr>
        <p:spPr>
          <a:xfrm>
            <a:off x="8640535" y="1471447"/>
            <a:ext cx="92403" cy="874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B630F0-89F9-4F6D-AD6A-B875B5A813A1}"/>
              </a:ext>
            </a:extLst>
          </p:cNvPr>
          <p:cNvSpPr/>
          <p:nvPr/>
        </p:nvSpPr>
        <p:spPr>
          <a:xfrm>
            <a:off x="7562434" y="1909140"/>
            <a:ext cx="509559" cy="1921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years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F1E69B-AF04-4A9A-9DB0-27505ECC3C36}"/>
              </a:ext>
            </a:extLst>
          </p:cNvPr>
          <p:cNvSpPr txBox="1"/>
          <p:nvPr/>
        </p:nvSpPr>
        <p:spPr>
          <a:xfrm>
            <a:off x="7212732" y="1648930"/>
            <a:ext cx="168899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Height: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8E1E94-8936-4BEC-BD89-8903FB9C441F}"/>
              </a:ext>
            </a:extLst>
          </p:cNvPr>
          <p:cNvSpPr/>
          <p:nvPr/>
        </p:nvSpPr>
        <p:spPr>
          <a:xfrm>
            <a:off x="7617342" y="1648930"/>
            <a:ext cx="509559" cy="1921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inches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C584F4-B6E0-4C5D-81BE-5CA6DF73A886}"/>
              </a:ext>
            </a:extLst>
          </p:cNvPr>
          <p:cNvSpPr txBox="1"/>
          <p:nvPr/>
        </p:nvSpPr>
        <p:spPr>
          <a:xfrm>
            <a:off x="8224849" y="1650182"/>
            <a:ext cx="17255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Weight: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9AA597-C139-44C4-A4F4-54498E0FD93A}"/>
              </a:ext>
            </a:extLst>
          </p:cNvPr>
          <p:cNvSpPr/>
          <p:nvPr/>
        </p:nvSpPr>
        <p:spPr>
          <a:xfrm>
            <a:off x="8666004" y="1650182"/>
            <a:ext cx="509559" cy="1921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pounds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1FD000-27FD-4544-BF4C-92384671DA50}"/>
              </a:ext>
            </a:extLst>
          </p:cNvPr>
          <p:cNvSpPr txBox="1"/>
          <p:nvPr/>
        </p:nvSpPr>
        <p:spPr>
          <a:xfrm>
            <a:off x="7253785" y="2123936"/>
            <a:ext cx="192177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Activity Level: </a:t>
            </a:r>
          </a:p>
          <a:p>
            <a:r>
              <a:rPr lang="en-US" sz="800" dirty="0"/>
              <a:t>Sedentary               Light            Moderate</a:t>
            </a:r>
          </a:p>
          <a:p>
            <a:endParaRPr lang="en-US" sz="800" dirty="0"/>
          </a:p>
          <a:p>
            <a:r>
              <a:rPr lang="en-US" sz="800" dirty="0"/>
              <a:t>Very Active             Extremely Active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0300D0-E2D6-454F-B476-31C3C6820688}"/>
              </a:ext>
            </a:extLst>
          </p:cNvPr>
          <p:cNvSpPr/>
          <p:nvPr/>
        </p:nvSpPr>
        <p:spPr>
          <a:xfrm>
            <a:off x="7822562" y="2315390"/>
            <a:ext cx="79696" cy="9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BB4F5FB-10C2-4ADD-A0F2-FF5788619C50}"/>
              </a:ext>
            </a:extLst>
          </p:cNvPr>
          <p:cNvSpPr/>
          <p:nvPr/>
        </p:nvSpPr>
        <p:spPr>
          <a:xfrm>
            <a:off x="8350933" y="2312514"/>
            <a:ext cx="79696" cy="9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B7D7F87-54C8-4440-A0C0-2ACA71D22E33}"/>
              </a:ext>
            </a:extLst>
          </p:cNvPr>
          <p:cNvSpPr/>
          <p:nvPr/>
        </p:nvSpPr>
        <p:spPr>
          <a:xfrm>
            <a:off x="9044848" y="2325127"/>
            <a:ext cx="79696" cy="9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1CF3B94-19FA-4359-893A-9E149A82BAC9}"/>
              </a:ext>
            </a:extLst>
          </p:cNvPr>
          <p:cNvSpPr/>
          <p:nvPr/>
        </p:nvSpPr>
        <p:spPr>
          <a:xfrm>
            <a:off x="7853249" y="2525961"/>
            <a:ext cx="79696" cy="9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1718535-A659-41A6-A861-F50D2F64D92B}"/>
              </a:ext>
            </a:extLst>
          </p:cNvPr>
          <p:cNvSpPr/>
          <p:nvPr/>
        </p:nvSpPr>
        <p:spPr>
          <a:xfrm>
            <a:off x="8846814" y="2509787"/>
            <a:ext cx="79696" cy="907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E96E2FC-254F-462D-BA5D-E2E2DA0708F6}"/>
              </a:ext>
            </a:extLst>
          </p:cNvPr>
          <p:cNvCxnSpPr>
            <a:cxnSpLocks/>
          </p:cNvCxnSpPr>
          <p:nvPr/>
        </p:nvCxnSpPr>
        <p:spPr>
          <a:xfrm flipV="1">
            <a:off x="2248011" y="960518"/>
            <a:ext cx="4849075" cy="2997331"/>
          </a:xfrm>
          <a:prstGeom prst="bentConnector3">
            <a:avLst>
              <a:gd name="adj1" fmla="val 4204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E1CB20-14FD-4214-9925-B01321D47BF9}"/>
              </a:ext>
            </a:extLst>
          </p:cNvPr>
          <p:cNvCxnSpPr/>
          <p:nvPr/>
        </p:nvCxnSpPr>
        <p:spPr>
          <a:xfrm>
            <a:off x="2248011" y="3932682"/>
            <a:ext cx="0" cy="170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69643AEC-12EF-42FB-A9E2-DBEC5A823B49}"/>
              </a:ext>
            </a:extLst>
          </p:cNvPr>
          <p:cNvSpPr/>
          <p:nvPr/>
        </p:nvSpPr>
        <p:spPr>
          <a:xfrm>
            <a:off x="8787779" y="2439189"/>
            <a:ext cx="1815140" cy="1730915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5C4A2AB6-13D3-414F-9037-0FCA5BE63D0A}"/>
              </a:ext>
            </a:extLst>
          </p:cNvPr>
          <p:cNvCxnSpPr/>
          <p:nvPr/>
        </p:nvCxnSpPr>
        <p:spPr>
          <a:xfrm rot="10800000" flipV="1">
            <a:off x="10123405" y="3292025"/>
            <a:ext cx="473757" cy="119998"/>
          </a:xfrm>
          <a:prstGeom prst="curvedConnector3">
            <a:avLst>
              <a:gd name="adj1" fmla="val -135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36B6419-9AEC-4978-9C67-D45308BCFE75}"/>
              </a:ext>
            </a:extLst>
          </p:cNvPr>
          <p:cNvSpPr txBox="1"/>
          <p:nvPr/>
        </p:nvSpPr>
        <p:spPr>
          <a:xfrm>
            <a:off x="2810131" y="5570290"/>
            <a:ext cx="218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Successful Login user is navigated to this UI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569E4-7C20-4C12-ADFF-39B46546FC9E}"/>
              </a:ext>
            </a:extLst>
          </p:cNvPr>
          <p:cNvSpPr txBox="1"/>
          <p:nvPr/>
        </p:nvSpPr>
        <p:spPr>
          <a:xfrm>
            <a:off x="4294734" y="975801"/>
            <a:ext cx="2182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Upon selecting Sign up user is brought to the enter create profile UI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2295E3-A27B-4B2C-943F-4C7A2A30EC99}"/>
              </a:ext>
            </a:extLst>
          </p:cNvPr>
          <p:cNvSpPr txBox="1"/>
          <p:nvPr/>
        </p:nvSpPr>
        <p:spPr>
          <a:xfrm>
            <a:off x="10405655" y="1603983"/>
            <a:ext cx="146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Clicking save will then bring them to the main UI where their new information is loaded and viewable</a:t>
            </a:r>
          </a:p>
        </p:txBody>
      </p:sp>
    </p:spTree>
    <p:extLst>
      <p:ext uri="{BB962C8B-B14F-4D97-AF65-F5344CB8AC3E}">
        <p14:creationId xmlns:p14="http://schemas.microsoft.com/office/powerpoint/2010/main" val="339188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C68C-0822-40D9-AD38-B2795C7B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68B695F-ACE6-4F9E-92CC-C3E644FD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37072"/>
              </p:ext>
            </p:extLst>
          </p:nvPr>
        </p:nvGraphicFramePr>
        <p:xfrm>
          <a:off x="989172" y="1824138"/>
          <a:ext cx="10173700" cy="186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1">
                  <a:extLst>
                    <a:ext uri="{9D8B030D-6E8A-4147-A177-3AD203B41FA5}">
                      <a16:colId xmlns:a16="http://schemas.microsoft.com/office/drawing/2014/main" val="774301190"/>
                    </a:ext>
                  </a:extLst>
                </a:gridCol>
                <a:gridCol w="2239766">
                  <a:extLst>
                    <a:ext uri="{9D8B030D-6E8A-4147-A177-3AD203B41FA5}">
                      <a16:colId xmlns:a16="http://schemas.microsoft.com/office/drawing/2014/main" val="639595327"/>
                    </a:ext>
                  </a:extLst>
                </a:gridCol>
                <a:gridCol w="3764908">
                  <a:extLst>
                    <a:ext uri="{9D8B030D-6E8A-4147-A177-3AD203B41FA5}">
                      <a16:colId xmlns:a16="http://schemas.microsoft.com/office/drawing/2014/main" val="4255970761"/>
                    </a:ext>
                  </a:extLst>
                </a:gridCol>
                <a:gridCol w="2543425">
                  <a:extLst>
                    <a:ext uri="{9D8B030D-6E8A-4147-A177-3AD203B41FA5}">
                      <a16:colId xmlns:a16="http://schemas.microsoft.com/office/drawing/2014/main" val="210070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Revision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86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8/23/2020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 draft created to gather ideas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Audrey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05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8/28/2020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Updates added to create coverage, revision history, table of contents and slides 16, 17 and 18 outlining updated UI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Audrey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782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3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30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E557-19E7-4473-AC8D-69B7E270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390ED-1D14-4593-BB40-67CD47115284}"/>
              </a:ext>
            </a:extLst>
          </p:cNvPr>
          <p:cNvSpPr txBox="1"/>
          <p:nvPr/>
        </p:nvSpPr>
        <p:spPr>
          <a:xfrm>
            <a:off x="1053101" y="1618180"/>
            <a:ext cx="90258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 action="ppaction://hlinksldjump"/>
              </a:rPr>
              <a:t>Team Components </a:t>
            </a:r>
            <a:r>
              <a:rPr lang="en-US" dirty="0"/>
              <a:t>……………………………………………………………………………………………………………….. 4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sldjump"/>
              </a:rPr>
              <a:t>Initial Approach </a:t>
            </a:r>
            <a:r>
              <a:rPr lang="en-US" dirty="0"/>
              <a:t>…………………………………………………………………………………………………….. 5</a:t>
            </a:r>
          </a:p>
          <a:p>
            <a:endParaRPr lang="en-US" b="1" dirty="0"/>
          </a:p>
          <a:p>
            <a:r>
              <a:rPr lang="en-US" b="1" dirty="0">
                <a:hlinkClick r:id="rId4" action="ppaction://hlinksldjump"/>
              </a:rPr>
              <a:t>Introduction</a:t>
            </a:r>
            <a:r>
              <a:rPr lang="en-US" b="1" dirty="0"/>
              <a:t> </a:t>
            </a:r>
            <a:r>
              <a:rPr lang="en-US" dirty="0"/>
              <a:t>…………………………………………………………………………………………………………………………. 6</a:t>
            </a:r>
          </a:p>
          <a:p>
            <a:r>
              <a:rPr lang="en-US" b="1" dirty="0"/>
              <a:t>	</a:t>
            </a:r>
            <a:r>
              <a:rPr lang="en-US" dirty="0">
                <a:hlinkClick r:id="rId5" action="ppaction://hlinksldjump"/>
              </a:rPr>
              <a:t>Login Button </a:t>
            </a:r>
            <a:r>
              <a:rPr lang="en-US" dirty="0"/>
              <a:t>………………………………………………………………………………………………………….. 7</a:t>
            </a:r>
          </a:p>
          <a:p>
            <a:r>
              <a:rPr lang="en-US" dirty="0"/>
              <a:t>	</a:t>
            </a:r>
            <a:r>
              <a:rPr lang="en-US" dirty="0">
                <a:hlinkClick r:id="rId6" action="ppaction://hlinksldjump"/>
              </a:rPr>
              <a:t>Logged in </a:t>
            </a:r>
            <a:r>
              <a:rPr lang="en-US" dirty="0"/>
              <a:t>..…………………………………………………………………………………………………………….. 8</a:t>
            </a:r>
          </a:p>
          <a:p>
            <a:r>
              <a:rPr lang="en-US" dirty="0"/>
              <a:t>	</a:t>
            </a:r>
            <a:r>
              <a:rPr lang="en-US" dirty="0">
                <a:hlinkClick r:id="rId7" action="ppaction://hlinksldjump"/>
              </a:rPr>
              <a:t>Current Stats</a:t>
            </a:r>
            <a:r>
              <a:rPr lang="en-US" dirty="0"/>
              <a:t> ..……………………………………………………………………………………………………….. 9</a:t>
            </a:r>
          </a:p>
          <a:p>
            <a:r>
              <a:rPr lang="en-US" dirty="0"/>
              <a:t>	</a:t>
            </a:r>
            <a:r>
              <a:rPr lang="en-US" dirty="0">
                <a:hlinkClick r:id="rId8" action="ppaction://hlinksldjump"/>
              </a:rPr>
              <a:t>GOAL Stats: Update Button</a:t>
            </a:r>
            <a:r>
              <a:rPr lang="en-US" dirty="0"/>
              <a:t> .………………………………………………………………………………….. 10</a:t>
            </a:r>
          </a:p>
          <a:p>
            <a:r>
              <a:rPr lang="en-US" dirty="0"/>
              <a:t>	</a:t>
            </a:r>
            <a:r>
              <a:rPr lang="en-US" dirty="0">
                <a:hlinkClick r:id="rId9" action="ppaction://hlinksldjump"/>
              </a:rPr>
              <a:t>GOAL Analysis </a:t>
            </a:r>
            <a:r>
              <a:rPr lang="en-US" dirty="0"/>
              <a:t>……………………………………………………………………………………………………….. 11</a:t>
            </a:r>
          </a:p>
          <a:p>
            <a:r>
              <a:rPr lang="en-US" dirty="0"/>
              <a:t>	</a:t>
            </a:r>
            <a:r>
              <a:rPr lang="en-US" dirty="0">
                <a:hlinkClick r:id="rId10" action="ppaction://hlinksldjump"/>
              </a:rPr>
              <a:t>GOAL Analysis: Buttons </a:t>
            </a:r>
            <a:r>
              <a:rPr lang="en-US" dirty="0"/>
              <a:t>.….…………………………………………………………………………………….. 12</a:t>
            </a:r>
          </a:p>
          <a:p>
            <a:r>
              <a:rPr lang="en-US" dirty="0"/>
              <a:t>	</a:t>
            </a:r>
            <a:r>
              <a:rPr lang="en-US" dirty="0">
                <a:hlinkClick r:id="rId11" action="ppaction://hlinksldjump"/>
              </a:rPr>
              <a:t>GOAL Analysis: Buttons continued </a:t>
            </a:r>
            <a:r>
              <a:rPr lang="en-US" dirty="0"/>
              <a:t>…………….………………………………………………………….. 13</a:t>
            </a:r>
          </a:p>
          <a:p>
            <a:r>
              <a:rPr lang="en-US" dirty="0"/>
              <a:t>	</a:t>
            </a:r>
            <a:r>
              <a:rPr lang="en-US" dirty="0">
                <a:hlinkClick r:id="rId12" action="ppaction://hlinksldjump"/>
              </a:rPr>
              <a:t>Progress Charts </a:t>
            </a:r>
            <a:r>
              <a:rPr lang="en-US" dirty="0"/>
              <a:t>…………………………………………………………………………………………………….. 14</a:t>
            </a:r>
          </a:p>
          <a:p>
            <a:r>
              <a:rPr lang="en-US" dirty="0"/>
              <a:t>	</a:t>
            </a:r>
            <a:r>
              <a:rPr lang="en-US" dirty="0">
                <a:hlinkClick r:id="rId13" action="ppaction://hlinksldjump"/>
              </a:rPr>
              <a:t>Potential add-on If needed </a:t>
            </a:r>
            <a:r>
              <a:rPr lang="en-US" dirty="0"/>
              <a:t>….……………………………………………………………………………….. 15</a:t>
            </a:r>
          </a:p>
          <a:p>
            <a:endParaRPr lang="en-US" dirty="0"/>
          </a:p>
          <a:p>
            <a:r>
              <a:rPr lang="en-US" b="1" dirty="0">
                <a:hlinkClick r:id="rId14" action="ppaction://hlinksldjump"/>
              </a:rPr>
              <a:t>Notes For Updates </a:t>
            </a:r>
            <a:r>
              <a:rPr lang="en-US" dirty="0"/>
              <a:t>…………….…………………………………………………………………………………………………. 16</a:t>
            </a:r>
          </a:p>
          <a:p>
            <a:r>
              <a:rPr lang="en-US" b="1" dirty="0"/>
              <a:t>	</a:t>
            </a:r>
            <a:r>
              <a:rPr lang="en-US" dirty="0">
                <a:hlinkClick r:id="rId15" action="ppaction://hlinksldjump"/>
              </a:rPr>
              <a:t>No Chart UI idea </a:t>
            </a:r>
            <a:r>
              <a:rPr lang="en-US" dirty="0"/>
              <a:t>…..……………………………………………………………………………………………….. 17</a:t>
            </a:r>
          </a:p>
          <a:p>
            <a:r>
              <a:rPr lang="en-US" dirty="0"/>
              <a:t>	</a:t>
            </a:r>
            <a:r>
              <a:rPr lang="en-US" dirty="0">
                <a:hlinkClick r:id="rId16" action="ppaction://hlinksldjump"/>
              </a:rPr>
              <a:t>Updates to UI </a:t>
            </a:r>
            <a:r>
              <a:rPr lang="en-US" dirty="0"/>
              <a:t>….…………………………………………………………………………………………………….. 18</a:t>
            </a:r>
          </a:p>
        </p:txBody>
      </p:sp>
    </p:spTree>
    <p:extLst>
      <p:ext uri="{BB962C8B-B14F-4D97-AF65-F5344CB8AC3E}">
        <p14:creationId xmlns:p14="http://schemas.microsoft.com/office/powerpoint/2010/main" val="288880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568D-E1BF-4B4A-A418-2B702D27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34BD-308F-45B7-A99C-B65709FC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Members:		Time Zone: 					</a:t>
            </a:r>
            <a:r>
              <a:rPr lang="en-US" sz="1800" dirty="0"/>
              <a:t>ex: GMT is 1600 (4pm)</a:t>
            </a:r>
            <a:endParaRPr lang="en-US" dirty="0"/>
          </a:p>
          <a:p>
            <a:pPr lvl="1"/>
            <a:r>
              <a:rPr lang="en-US" dirty="0"/>
              <a:t>Green, Blake 	(Northern California – Pacific Time)		</a:t>
            </a:r>
            <a:r>
              <a:rPr lang="en-US" sz="1800" dirty="0"/>
              <a:t>(GMT-7 is 0900 (9am))</a:t>
            </a:r>
          </a:p>
          <a:p>
            <a:pPr lvl="1"/>
            <a:r>
              <a:rPr lang="en-US" dirty="0"/>
              <a:t>Harcum, Audrey (Columbia, Maryland – Eastern Time) 	</a:t>
            </a:r>
            <a:r>
              <a:rPr lang="en-US" sz="1800" dirty="0"/>
              <a:t>(GMT-4 is 1200 (12pm))</a:t>
            </a:r>
            <a:endParaRPr lang="en-US" sz="2800" dirty="0"/>
          </a:p>
          <a:p>
            <a:pPr lvl="1"/>
            <a:r>
              <a:rPr lang="en-US" dirty="0" err="1"/>
              <a:t>Sroufe</a:t>
            </a:r>
            <a:r>
              <a:rPr lang="en-US" dirty="0"/>
              <a:t>, Brandon	(Iowa – Central Time)				</a:t>
            </a:r>
            <a:r>
              <a:rPr lang="en-US" sz="1800" dirty="0"/>
              <a:t>(GMT-5 is 1100 (11am))</a:t>
            </a:r>
          </a:p>
          <a:p>
            <a:pPr lvl="1"/>
            <a:r>
              <a:rPr lang="en-US" dirty="0"/>
              <a:t>Weber, Todd 	(Baltimore Maryland – Eastern Time)		</a:t>
            </a:r>
            <a:r>
              <a:rPr lang="en-US" sz="1800" dirty="0"/>
              <a:t>(GMT-4 is 1200 (12pm))</a:t>
            </a:r>
          </a:p>
          <a:p>
            <a:r>
              <a:rPr lang="en-US" dirty="0"/>
              <a:t>Proposed Project Topic</a:t>
            </a:r>
          </a:p>
          <a:p>
            <a:pPr lvl="1"/>
            <a:r>
              <a:rPr lang="en-US" dirty="0"/>
              <a:t>“A diet/weight monitoring system”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0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937C-7C6D-4A0B-927E-505B5497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Approach: </a:t>
            </a:r>
            <a:r>
              <a:rPr lang="en-US" b="1" dirty="0"/>
              <a:t>GROUP 4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A651C-114E-4DC5-96FB-A01954C498FA}"/>
              </a:ext>
            </a:extLst>
          </p:cNvPr>
          <p:cNvSpPr txBox="1"/>
          <p:nvPr/>
        </p:nvSpPr>
        <p:spPr>
          <a:xfrm>
            <a:off x="838200" y="1690688"/>
            <a:ext cx="100965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all, thank you for taking the time to read this and view the included idea.</a:t>
            </a:r>
          </a:p>
          <a:p>
            <a:r>
              <a:rPr lang="en-US" b="1" dirty="0"/>
              <a:t>CAVEAT: 	</a:t>
            </a:r>
            <a:r>
              <a:rPr lang="en-US" dirty="0"/>
              <a:t>This is an initial draft of a simple idea that I hope will inspire thoughts about things you do like and don’t like for our actual implementation. This is a means to get the ideas flowing and NOTHING is concrete. </a:t>
            </a:r>
          </a:p>
          <a:p>
            <a:r>
              <a:rPr lang="en-US" dirty="0"/>
              <a:t>	You could see the below draft proposal and think it’s too busy or that doesn’t align with how simple/complex we want to implement our project. Or you could think it’s just right. This is a simple starting point for 100% constructive criticism/feedback for a way forward that we all can envision. </a:t>
            </a:r>
          </a:p>
          <a:p>
            <a:r>
              <a:rPr lang="en-US" dirty="0"/>
              <a:t>	But by all means it’s something we can see to build from. It is very much so simple shapes arranged to make a theorized GUI with some “short-hand” words that can be 100% re-written or removed.</a:t>
            </a:r>
          </a:p>
          <a:p>
            <a:endParaRPr lang="en-US" dirty="0"/>
          </a:p>
          <a:p>
            <a:r>
              <a:rPr lang="en-US" dirty="0"/>
              <a:t>Please give below a little once over and take a small account how some ideas that either supported your own thoughts, or if you completely disagree with how I took the idea of:</a:t>
            </a:r>
          </a:p>
          <a:p>
            <a:endParaRPr lang="en-US" dirty="0"/>
          </a:p>
          <a:p>
            <a:pPr algn="ctr"/>
            <a:r>
              <a:rPr lang="en-US" sz="2400" b="1" u="sng" dirty="0"/>
              <a:t>“A diet/weight monitoring system”</a:t>
            </a:r>
          </a:p>
          <a:p>
            <a:endParaRPr lang="en-US" dirty="0"/>
          </a:p>
          <a:p>
            <a:r>
              <a:rPr lang="en-US" dirty="0"/>
              <a:t>Thank you all for your time and review, I am interested in some thoughts and ways forward. </a:t>
            </a:r>
          </a:p>
        </p:txBody>
      </p:sp>
    </p:spTree>
    <p:extLst>
      <p:ext uri="{BB962C8B-B14F-4D97-AF65-F5344CB8AC3E}">
        <p14:creationId xmlns:p14="http://schemas.microsoft.com/office/powerpoint/2010/main" val="270214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699FA70-CBEF-4C36-9616-FF037493695B}"/>
              </a:ext>
            </a:extLst>
          </p:cNvPr>
          <p:cNvSpPr txBox="1"/>
          <p:nvPr/>
        </p:nvSpPr>
        <p:spPr>
          <a:xfrm>
            <a:off x="6216437" y="2481822"/>
            <a:ext cx="335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r>
              <a:rPr lang="en-US" dirty="0"/>
              <a:t>Orange line is for “goal” line</a:t>
            </a:r>
          </a:p>
          <a:p>
            <a:r>
              <a:rPr lang="en-US" dirty="0"/>
              <a:t>Blue line is for current user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FFBF32-0352-4F54-A651-F5B86D123031}"/>
              </a:ext>
            </a:extLst>
          </p:cNvPr>
          <p:cNvSpPr txBox="1"/>
          <p:nvPr/>
        </p:nvSpPr>
        <p:spPr>
          <a:xfrm>
            <a:off x="632073" y="6036229"/>
            <a:ext cx="75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Activity Level (short handed example)</a:t>
            </a:r>
          </a:p>
          <a:p>
            <a:r>
              <a:rPr lang="en-US" dirty="0"/>
              <a:t>S = Sedentary, L = Light, M = Moderate, VA = Very Active, EA = Extremely Active </a:t>
            </a:r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59870BDB-95AD-481C-B253-60FA1ECB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08917D6-E656-4CB6-B510-066D19F2DEBE}"/>
              </a:ext>
            </a:extLst>
          </p:cNvPr>
          <p:cNvGrpSpPr/>
          <p:nvPr/>
        </p:nvGrpSpPr>
        <p:grpSpPr>
          <a:xfrm>
            <a:off x="752725" y="1567094"/>
            <a:ext cx="5669177" cy="4417888"/>
            <a:chOff x="3051425" y="1135294"/>
            <a:chExt cx="5669177" cy="441788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923BFE3-80BF-4CA9-B1D9-9C6CE751DA90}"/>
                </a:ext>
              </a:extLst>
            </p:cNvPr>
            <p:cNvGrpSpPr/>
            <p:nvPr/>
          </p:nvGrpSpPr>
          <p:grpSpPr>
            <a:xfrm>
              <a:off x="3051425" y="1135294"/>
              <a:ext cx="5669177" cy="4417888"/>
              <a:chOff x="3051425" y="1135294"/>
              <a:chExt cx="5669177" cy="441788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C4CEEA8-C56D-4FE2-A524-E3B79F7EEF13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600505F-5F97-486B-9A47-42A337E35959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074E66C-A6FB-449D-A6C1-EC6E888517B4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CC3EC4-B0E1-4AAD-A9F3-ABC7818D38EA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               Progress Chart</a:t>
                </a: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7BD1921-6543-4352-B485-B1F6157981B6}"/>
                  </a:ext>
                </a:extLst>
              </p:cNvPr>
              <p:cNvCxnSpPr>
                <a:endCxn id="92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ED562C8-D09C-4DB8-96D5-F405A09DAE1F}"/>
                  </a:ext>
                </a:extLst>
              </p:cNvPr>
              <p:cNvCxnSpPr>
                <a:stCxn id="92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E6672EA-1312-4EEF-8043-21C405DE3C70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A6162B-F5A9-49F5-A321-EB2BACA89AF9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Calc:</a:t>
                </a:r>
              </a:p>
              <a:p>
                <a:r>
                  <a:rPr lang="en-US" sz="1600" dirty="0"/>
                  <a:t>Gender: (M) (F)</a:t>
                </a:r>
                <a:br>
                  <a:rPr lang="en-US" sz="1600" dirty="0"/>
                </a:br>
                <a:r>
                  <a:rPr lang="en-US" sz="1600" dirty="0"/>
                  <a:t>Weight (</a:t>
                </a:r>
                <a:r>
                  <a:rPr lang="en-US" sz="1600" dirty="0" err="1"/>
                  <a:t>lbs</a:t>
                </a:r>
                <a:r>
                  <a:rPr lang="en-US" sz="1600" dirty="0"/>
                  <a:t>):</a:t>
                </a:r>
              </a:p>
              <a:p>
                <a:r>
                  <a:rPr lang="en-US" sz="1600" dirty="0"/>
                  <a:t>Height (in):</a:t>
                </a:r>
                <a:br>
                  <a:rPr lang="en-US" sz="1600" dirty="0"/>
                </a:br>
                <a:r>
                  <a:rPr lang="en-US" sz="1600" dirty="0"/>
                  <a:t>Age (years):</a:t>
                </a:r>
                <a:br>
                  <a:rPr lang="en-US" sz="1600" dirty="0"/>
                </a:br>
                <a:r>
                  <a:rPr lang="en-US" sz="1600" dirty="0"/>
                  <a:t>Activity Level:</a:t>
                </a:r>
                <a:br>
                  <a:rPr lang="en-US" sz="1600" dirty="0"/>
                </a:br>
                <a:r>
                  <a:rPr lang="en-US" sz="16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5919159-F0A6-4E08-83C8-40A037E740A7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15FFB6-4C4E-4A2C-9F7D-4ECE9F13F15D}"/>
                  </a:ext>
                </a:extLst>
              </p:cNvPr>
              <p:cNvSpPr txBox="1"/>
              <p:nvPr/>
            </p:nvSpPr>
            <p:spPr>
              <a:xfrm>
                <a:off x="3940073" y="5205339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D551878-5D35-47EC-941B-78256953C008}"/>
                  </a:ext>
                </a:extLst>
              </p:cNvPr>
              <p:cNvSpPr txBox="1"/>
              <p:nvPr/>
            </p:nvSpPr>
            <p:spPr>
              <a:xfrm>
                <a:off x="5755138" y="1968500"/>
                <a:ext cx="4377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Lbs</a:t>
                </a:r>
                <a:endParaRPr lang="en-US" sz="1100" dirty="0"/>
              </a:p>
              <a:p>
                <a:r>
                  <a:rPr lang="en-US" sz="1100" dirty="0"/>
                  <a:t>120</a:t>
                </a:r>
              </a:p>
              <a:p>
                <a:r>
                  <a:rPr lang="en-US" sz="1100" dirty="0"/>
                  <a:t>115</a:t>
                </a:r>
              </a:p>
              <a:p>
                <a:r>
                  <a:rPr lang="en-US" sz="1100" dirty="0"/>
                  <a:t>110</a:t>
                </a:r>
              </a:p>
              <a:p>
                <a:r>
                  <a:rPr lang="en-US" sz="1100" dirty="0"/>
                  <a:t>105</a:t>
                </a:r>
              </a:p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D8179E8-66C6-47D4-8C0B-ADDF0F567CED}"/>
                  </a:ext>
                </a:extLst>
              </p:cNvPr>
              <p:cNvSpPr txBox="1"/>
              <p:nvPr/>
            </p:nvSpPr>
            <p:spPr>
              <a:xfrm>
                <a:off x="5755137" y="3051104"/>
                <a:ext cx="2965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Date: 8/21 8/22 8/23 8/24  8/25 8/26 8/27</a:t>
                </a:r>
                <a:endParaRPr lang="en-US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ACB2E59-D8F8-4B74-8BCE-1A89C0F74E99}"/>
                  </a:ext>
                </a:extLst>
              </p:cNvPr>
              <p:cNvSpPr/>
              <p:nvPr/>
            </p:nvSpPr>
            <p:spPr>
              <a:xfrm>
                <a:off x="6273800" y="2895600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B10BA49-098D-4B92-8F36-BA5C9F77B369}"/>
                  </a:ext>
                </a:extLst>
              </p:cNvPr>
              <p:cNvSpPr/>
              <p:nvPr/>
            </p:nvSpPr>
            <p:spPr>
              <a:xfrm>
                <a:off x="6565687" y="258475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376CCDE-D4D2-4C40-94D6-F22573FC7501}"/>
                  </a:ext>
                </a:extLst>
              </p:cNvPr>
              <p:cNvSpPr/>
              <p:nvPr/>
            </p:nvSpPr>
            <p:spPr>
              <a:xfrm>
                <a:off x="6947471" y="2787908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45B53FB-B904-464A-BE9F-777106480FF1}"/>
                  </a:ext>
                </a:extLst>
              </p:cNvPr>
              <p:cNvSpPr/>
              <p:nvPr/>
            </p:nvSpPr>
            <p:spPr>
              <a:xfrm>
                <a:off x="7418620" y="255473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6CA6491-FBE7-424C-9676-032260A9CCF1}"/>
                  </a:ext>
                </a:extLst>
              </p:cNvPr>
              <p:cNvSpPr/>
              <p:nvPr/>
            </p:nvSpPr>
            <p:spPr>
              <a:xfrm>
                <a:off x="7767870" y="2389075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4E8EA31-93C5-498B-BC06-8B724E7E1643}"/>
                  </a:ext>
                </a:extLst>
              </p:cNvPr>
              <p:cNvSpPr/>
              <p:nvPr/>
            </p:nvSpPr>
            <p:spPr>
              <a:xfrm>
                <a:off x="8112803" y="2385373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96F81D3-D4CE-41BD-9E3C-0A3674966A5B}"/>
                  </a:ext>
                </a:extLst>
              </p:cNvPr>
              <p:cNvCxnSpPr>
                <a:stCxn id="104" idx="0"/>
                <a:endCxn id="105" idx="7"/>
              </p:cNvCxnSpPr>
              <p:nvPr/>
            </p:nvCxnSpPr>
            <p:spPr>
              <a:xfrm flipV="1">
                <a:off x="6311900" y="2593545"/>
                <a:ext cx="318828" cy="302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ED06FD4-8763-4914-A7BF-14B1732FC2BB}"/>
                  </a:ext>
                </a:extLst>
              </p:cNvPr>
              <p:cNvCxnSpPr>
                <a:stCxn id="106" idx="4"/>
                <a:endCxn id="105" idx="6"/>
              </p:cNvCxnSpPr>
              <p:nvPr/>
            </p:nvCxnSpPr>
            <p:spPr>
              <a:xfrm flipH="1" flipV="1">
                <a:off x="6641887" y="2614772"/>
                <a:ext cx="343684" cy="233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04EB9C2-10F9-48C3-9687-E3F8E49E4E24}"/>
                  </a:ext>
                </a:extLst>
              </p:cNvPr>
              <p:cNvCxnSpPr>
                <a:endCxn id="107" idx="3"/>
              </p:cNvCxnSpPr>
              <p:nvPr/>
            </p:nvCxnSpPr>
            <p:spPr>
              <a:xfrm flipV="1">
                <a:off x="6980978" y="2605979"/>
                <a:ext cx="448801" cy="241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E9DA82-D104-40CE-9E6C-31072B68A373}"/>
                  </a:ext>
                </a:extLst>
              </p:cNvPr>
              <p:cNvCxnSpPr>
                <a:stCxn id="107" idx="3"/>
                <a:endCxn id="108" idx="3"/>
              </p:cNvCxnSpPr>
              <p:nvPr/>
            </p:nvCxnSpPr>
            <p:spPr>
              <a:xfrm flipV="1">
                <a:off x="7429779" y="2440322"/>
                <a:ext cx="349250" cy="165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A82FFEA-3267-4102-9E28-D4B1A21084C7}"/>
                  </a:ext>
                </a:extLst>
              </p:cNvPr>
              <p:cNvCxnSpPr>
                <a:stCxn id="108" idx="2"/>
                <a:endCxn id="109" idx="6"/>
              </p:cNvCxnSpPr>
              <p:nvPr/>
            </p:nvCxnSpPr>
            <p:spPr>
              <a:xfrm flipV="1">
                <a:off x="7767870" y="2415393"/>
                <a:ext cx="421133" cy="3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CDCAE65-A03E-4CBC-8CA2-9F5C81E429ED}"/>
                  </a:ext>
                </a:extLst>
              </p:cNvPr>
              <p:cNvCxnSpPr/>
              <p:nvPr/>
            </p:nvCxnSpPr>
            <p:spPr>
              <a:xfrm flipV="1">
                <a:off x="6096000" y="2385373"/>
                <a:ext cx="2165350" cy="3002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BB6B49-515F-491F-852E-70D123211D7D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EC51939-3B14-4844-8920-EE0BE2271667}"/>
                  </a:ext>
                </a:extLst>
              </p:cNvPr>
              <p:cNvSpPr txBox="1"/>
              <p:nvPr/>
            </p:nvSpPr>
            <p:spPr>
              <a:xfrm>
                <a:off x="7237869" y="5205340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AD7C51A-2F51-4CA4-8E45-20B977AD7312}"/>
                  </a:ext>
                </a:extLst>
              </p:cNvPr>
              <p:cNvSpPr txBox="1"/>
              <p:nvPr/>
            </p:nvSpPr>
            <p:spPr>
              <a:xfrm>
                <a:off x="5886193" y="5205340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16E9498-29D2-4EFC-BEBA-03A431F79071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814E63-A154-41B1-B230-7E597CDACF1B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63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5C13-E33B-4BED-840B-3C8BEEC9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Button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751657-0084-40DA-993D-AB8028096565}"/>
              </a:ext>
            </a:extLst>
          </p:cNvPr>
          <p:cNvSpPr txBox="1"/>
          <p:nvPr/>
        </p:nvSpPr>
        <p:spPr>
          <a:xfrm>
            <a:off x="7588901" y="728274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user clicks Login from main GUI, a pop-out window validates the user or prompts them to create user profile.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1642096-1450-4D36-ADC2-65B7BCD6CAE0}"/>
              </a:ext>
            </a:extLst>
          </p:cNvPr>
          <p:cNvGrpSpPr/>
          <p:nvPr/>
        </p:nvGrpSpPr>
        <p:grpSpPr>
          <a:xfrm>
            <a:off x="752725" y="1567094"/>
            <a:ext cx="5669177" cy="4417888"/>
            <a:chOff x="3051425" y="1135294"/>
            <a:chExt cx="5669177" cy="4417888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F1DE741-1EAF-48CE-81F4-77A71A0B7C3F}"/>
                </a:ext>
              </a:extLst>
            </p:cNvPr>
            <p:cNvGrpSpPr/>
            <p:nvPr/>
          </p:nvGrpSpPr>
          <p:grpSpPr>
            <a:xfrm>
              <a:off x="3051425" y="1135294"/>
              <a:ext cx="5669177" cy="4417888"/>
              <a:chOff x="3051425" y="1135294"/>
              <a:chExt cx="5669177" cy="4417888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3B282A9-957F-40C5-857F-F5751AD1615F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4B48715-7C66-4A87-AE92-BD3D01AE35A5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9376B29-F9D8-49D9-9969-5B1601D8F756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1AFFA57-1FC9-4BEA-9118-49297B00E15F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               Progress Chart</a:t>
                </a: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84415F6-E34B-4657-B46E-6469FBF06D58}"/>
                  </a:ext>
                </a:extLst>
              </p:cNvPr>
              <p:cNvCxnSpPr>
                <a:endCxn id="164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913C2E85-943D-4C16-8F10-0C58178D9279}"/>
                  </a:ext>
                </a:extLst>
              </p:cNvPr>
              <p:cNvCxnSpPr>
                <a:stCxn id="164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8291D88-65D6-461E-B47A-19DF949610E1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4FF48B9-7D9E-4420-8BB5-12B7ABCAE802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Calc:</a:t>
                </a:r>
              </a:p>
              <a:p>
                <a:r>
                  <a:rPr lang="en-US" sz="1600" dirty="0"/>
                  <a:t>Gender: (M) (F)</a:t>
                </a:r>
                <a:br>
                  <a:rPr lang="en-US" sz="1600" dirty="0"/>
                </a:br>
                <a:r>
                  <a:rPr lang="en-US" sz="1600" dirty="0"/>
                  <a:t>Weight (</a:t>
                </a:r>
                <a:r>
                  <a:rPr lang="en-US" sz="1600" dirty="0" err="1"/>
                  <a:t>lbs</a:t>
                </a:r>
                <a:r>
                  <a:rPr lang="en-US" sz="1600" dirty="0"/>
                  <a:t>):</a:t>
                </a:r>
              </a:p>
              <a:p>
                <a:r>
                  <a:rPr lang="en-US" sz="1600" dirty="0"/>
                  <a:t>Height (in):</a:t>
                </a:r>
                <a:br>
                  <a:rPr lang="en-US" sz="1600" dirty="0"/>
                </a:br>
                <a:r>
                  <a:rPr lang="en-US" sz="1600" dirty="0"/>
                  <a:t>Age (years):</a:t>
                </a:r>
                <a:br>
                  <a:rPr lang="en-US" sz="1600" dirty="0"/>
                </a:br>
                <a:r>
                  <a:rPr lang="en-US" sz="1600" dirty="0"/>
                  <a:t>Activity Level:</a:t>
                </a:r>
                <a:br>
                  <a:rPr lang="en-US" sz="1600" dirty="0"/>
                </a:br>
                <a:r>
                  <a:rPr lang="en-US" sz="16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5EF97A0-BA6A-4892-9289-7E9DF00ABC34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ECF83E2-23FC-47B2-9C04-64A6A03D6052}"/>
                  </a:ext>
                </a:extLst>
              </p:cNvPr>
              <p:cNvSpPr txBox="1"/>
              <p:nvPr/>
            </p:nvSpPr>
            <p:spPr>
              <a:xfrm>
                <a:off x="3940073" y="5205339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86EBAF9-1276-4711-B41C-4F46F8DEA383}"/>
                  </a:ext>
                </a:extLst>
              </p:cNvPr>
              <p:cNvSpPr txBox="1"/>
              <p:nvPr/>
            </p:nvSpPr>
            <p:spPr>
              <a:xfrm>
                <a:off x="5755138" y="1968500"/>
                <a:ext cx="4377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Lbs</a:t>
                </a:r>
                <a:endParaRPr lang="en-US" sz="1100" dirty="0"/>
              </a:p>
              <a:p>
                <a:r>
                  <a:rPr lang="en-US" sz="1100" dirty="0"/>
                  <a:t>120</a:t>
                </a:r>
              </a:p>
              <a:p>
                <a:r>
                  <a:rPr lang="en-US" sz="1100" dirty="0"/>
                  <a:t>115</a:t>
                </a:r>
              </a:p>
              <a:p>
                <a:r>
                  <a:rPr lang="en-US" sz="1100" dirty="0"/>
                  <a:t>110</a:t>
                </a:r>
              </a:p>
              <a:p>
                <a:r>
                  <a:rPr lang="en-US" sz="1100" dirty="0"/>
                  <a:t>105</a:t>
                </a:r>
              </a:p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88ACC9C-0B51-4D27-AE0A-D8112FD8C11C}"/>
                  </a:ext>
                </a:extLst>
              </p:cNvPr>
              <p:cNvSpPr txBox="1"/>
              <p:nvPr/>
            </p:nvSpPr>
            <p:spPr>
              <a:xfrm>
                <a:off x="5755137" y="3051104"/>
                <a:ext cx="2965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Date: 8/21 8/22 8/23 8/24  8/25 8/26 8/27</a:t>
                </a:r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E7666471-DF46-4216-9565-2E096F68419F}"/>
                  </a:ext>
                </a:extLst>
              </p:cNvPr>
              <p:cNvSpPr/>
              <p:nvPr/>
            </p:nvSpPr>
            <p:spPr>
              <a:xfrm>
                <a:off x="6273800" y="2895600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B394D4A-17AD-4DEF-90B2-CC2554E5EC94}"/>
                  </a:ext>
                </a:extLst>
              </p:cNvPr>
              <p:cNvSpPr/>
              <p:nvPr/>
            </p:nvSpPr>
            <p:spPr>
              <a:xfrm>
                <a:off x="6565687" y="258475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977838F6-F36D-4CA7-95E5-08F2C8B02383}"/>
                  </a:ext>
                </a:extLst>
              </p:cNvPr>
              <p:cNvSpPr/>
              <p:nvPr/>
            </p:nvSpPr>
            <p:spPr>
              <a:xfrm>
                <a:off x="6947471" y="2787908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D7308F1E-1832-4238-BB18-9E38F614B5E6}"/>
                  </a:ext>
                </a:extLst>
              </p:cNvPr>
              <p:cNvSpPr/>
              <p:nvPr/>
            </p:nvSpPr>
            <p:spPr>
              <a:xfrm>
                <a:off x="7418620" y="255473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C35BE49-5BFA-48CF-B58A-3A99BC62840F}"/>
                  </a:ext>
                </a:extLst>
              </p:cNvPr>
              <p:cNvSpPr/>
              <p:nvPr/>
            </p:nvSpPr>
            <p:spPr>
              <a:xfrm>
                <a:off x="7767870" y="2389075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DFF2CD1-CB9A-4840-B4D4-3A6E57D288D6}"/>
                  </a:ext>
                </a:extLst>
              </p:cNvPr>
              <p:cNvSpPr/>
              <p:nvPr/>
            </p:nvSpPr>
            <p:spPr>
              <a:xfrm>
                <a:off x="8112803" y="2385373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C4A1BC7F-32A2-4261-95A8-5498E2990F3F}"/>
                  </a:ext>
                </a:extLst>
              </p:cNvPr>
              <p:cNvCxnSpPr>
                <a:stCxn id="176" idx="0"/>
                <a:endCxn id="177" idx="7"/>
              </p:cNvCxnSpPr>
              <p:nvPr/>
            </p:nvCxnSpPr>
            <p:spPr>
              <a:xfrm flipV="1">
                <a:off x="6311900" y="2593545"/>
                <a:ext cx="318828" cy="302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D324053-8B12-4877-BF40-5214E2190C7E}"/>
                  </a:ext>
                </a:extLst>
              </p:cNvPr>
              <p:cNvCxnSpPr>
                <a:stCxn id="178" idx="4"/>
                <a:endCxn id="177" idx="6"/>
              </p:cNvCxnSpPr>
              <p:nvPr/>
            </p:nvCxnSpPr>
            <p:spPr>
              <a:xfrm flipH="1" flipV="1">
                <a:off x="6641887" y="2614772"/>
                <a:ext cx="343684" cy="233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2220BD2-F644-4C58-978A-C2594C0FAC7D}"/>
                  </a:ext>
                </a:extLst>
              </p:cNvPr>
              <p:cNvCxnSpPr>
                <a:endCxn id="179" idx="3"/>
              </p:cNvCxnSpPr>
              <p:nvPr/>
            </p:nvCxnSpPr>
            <p:spPr>
              <a:xfrm flipV="1">
                <a:off x="6980978" y="2605979"/>
                <a:ext cx="448801" cy="241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A54DDCD-64C5-4B02-BF65-7733592B2454}"/>
                  </a:ext>
                </a:extLst>
              </p:cNvPr>
              <p:cNvCxnSpPr>
                <a:stCxn id="179" idx="3"/>
                <a:endCxn id="180" idx="3"/>
              </p:cNvCxnSpPr>
              <p:nvPr/>
            </p:nvCxnSpPr>
            <p:spPr>
              <a:xfrm flipV="1">
                <a:off x="7429779" y="2440322"/>
                <a:ext cx="349250" cy="165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A1D5BB1-5EF1-47D1-9F0F-318C6EB5730A}"/>
                  </a:ext>
                </a:extLst>
              </p:cNvPr>
              <p:cNvCxnSpPr>
                <a:stCxn id="180" idx="2"/>
                <a:endCxn id="181" idx="6"/>
              </p:cNvCxnSpPr>
              <p:nvPr/>
            </p:nvCxnSpPr>
            <p:spPr>
              <a:xfrm flipV="1">
                <a:off x="7767870" y="2415393"/>
                <a:ext cx="421133" cy="3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C9FC84C-A22F-4C2B-979A-C64414485988}"/>
                  </a:ext>
                </a:extLst>
              </p:cNvPr>
              <p:cNvCxnSpPr/>
              <p:nvPr/>
            </p:nvCxnSpPr>
            <p:spPr>
              <a:xfrm flipV="1">
                <a:off x="6096000" y="2385373"/>
                <a:ext cx="2165350" cy="3002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79345A7-5383-4ECA-9988-7027631D1C7A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0E798E4-B141-4AB7-9FD9-E8CF99EABB7D}"/>
                  </a:ext>
                </a:extLst>
              </p:cNvPr>
              <p:cNvSpPr txBox="1"/>
              <p:nvPr/>
            </p:nvSpPr>
            <p:spPr>
              <a:xfrm>
                <a:off x="7237869" y="5205340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76B0041-710B-4FC7-B73F-868779D9D963}"/>
                  </a:ext>
                </a:extLst>
              </p:cNvPr>
              <p:cNvSpPr txBox="1"/>
              <p:nvPr/>
            </p:nvSpPr>
            <p:spPr>
              <a:xfrm>
                <a:off x="5886193" y="5205340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7DACEA3-4BB5-459B-9A2D-8F8F9FCBA8C0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840F362-71C7-46BD-A9F4-3CC1294FEB95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F0C96B8-DE0E-44D4-B2CC-227E83596F02}"/>
              </a:ext>
            </a:extLst>
          </p:cNvPr>
          <p:cNvGrpSpPr/>
          <p:nvPr/>
        </p:nvGrpSpPr>
        <p:grpSpPr>
          <a:xfrm>
            <a:off x="4539814" y="897156"/>
            <a:ext cx="3049087" cy="1457730"/>
            <a:chOff x="4539814" y="897156"/>
            <a:chExt cx="3049087" cy="145773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046342-F064-406B-AF78-69940217FDDF}"/>
                </a:ext>
              </a:extLst>
            </p:cNvPr>
            <p:cNvSpPr/>
            <p:nvPr/>
          </p:nvSpPr>
          <p:spPr>
            <a:xfrm>
              <a:off x="4539814" y="1903207"/>
              <a:ext cx="729436" cy="4516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4A7D71E-7B0C-47FD-ACFB-B564606FF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9250" y="897156"/>
              <a:ext cx="2319651" cy="10060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67D7980-CCB0-4472-ACEE-517C7262DDEA}"/>
              </a:ext>
            </a:extLst>
          </p:cNvPr>
          <p:cNvSpPr/>
          <p:nvPr/>
        </p:nvSpPr>
        <p:spPr>
          <a:xfrm>
            <a:off x="8064272" y="2024088"/>
            <a:ext cx="2965466" cy="3552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F6D436-84AF-45EE-AB29-01548D6BC94B}"/>
              </a:ext>
            </a:extLst>
          </p:cNvPr>
          <p:cNvSpPr txBox="1"/>
          <p:nvPr/>
        </p:nvSpPr>
        <p:spPr>
          <a:xfrm>
            <a:off x="8064272" y="2029226"/>
            <a:ext cx="2965466" cy="37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GUI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12E764-F10F-4C56-B557-E9C12F1A8DC5}"/>
              </a:ext>
            </a:extLst>
          </p:cNvPr>
          <p:cNvSpPr txBox="1"/>
          <p:nvPr/>
        </p:nvSpPr>
        <p:spPr>
          <a:xfrm>
            <a:off x="8064271" y="2399096"/>
            <a:ext cx="296546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Date: (real time)      USER: [none]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559839-D95A-41FF-8611-843F7EA5B41B}"/>
              </a:ext>
            </a:extLst>
          </p:cNvPr>
          <p:cNvSpPr txBox="1"/>
          <p:nvPr/>
        </p:nvSpPr>
        <p:spPr>
          <a:xfrm>
            <a:off x="8645718" y="4976888"/>
            <a:ext cx="6336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Login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1FEA4A-D10D-4A34-8C94-629CD1D06B02}"/>
              </a:ext>
            </a:extLst>
          </p:cNvPr>
          <p:cNvSpPr txBox="1"/>
          <p:nvPr/>
        </p:nvSpPr>
        <p:spPr>
          <a:xfrm>
            <a:off x="9773012" y="4968023"/>
            <a:ext cx="7145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Cancel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247498-101A-4D48-A671-39ACD3FDFAC7}"/>
              </a:ext>
            </a:extLst>
          </p:cNvPr>
          <p:cNvSpPr txBox="1"/>
          <p:nvPr/>
        </p:nvSpPr>
        <p:spPr>
          <a:xfrm>
            <a:off x="8400517" y="2965042"/>
            <a:ext cx="24153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Username: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11730D-159E-45B0-A870-D9290A1D764F}"/>
              </a:ext>
            </a:extLst>
          </p:cNvPr>
          <p:cNvSpPr txBox="1"/>
          <p:nvPr/>
        </p:nvSpPr>
        <p:spPr>
          <a:xfrm>
            <a:off x="8400516" y="3522837"/>
            <a:ext cx="24153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Password: 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0E7F0-E1C9-4D55-8E4E-01D44500F23A}"/>
              </a:ext>
            </a:extLst>
          </p:cNvPr>
          <p:cNvSpPr txBox="1"/>
          <p:nvPr/>
        </p:nvSpPr>
        <p:spPr>
          <a:xfrm>
            <a:off x="8862614" y="4058006"/>
            <a:ext cx="13687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Create Profile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EB8892-9BEC-402B-AE53-19C9633BEEED}"/>
              </a:ext>
            </a:extLst>
          </p:cNvPr>
          <p:cNvSpPr txBox="1"/>
          <p:nvPr/>
        </p:nvSpPr>
        <p:spPr>
          <a:xfrm>
            <a:off x="8862614" y="4461912"/>
            <a:ext cx="16249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Update Password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67DC4A-53A2-4CA3-94FF-296989EF027C}"/>
              </a:ext>
            </a:extLst>
          </p:cNvPr>
          <p:cNvSpPr txBox="1"/>
          <p:nvPr/>
        </p:nvSpPr>
        <p:spPr>
          <a:xfrm>
            <a:off x="6675689" y="5862054"/>
            <a:ext cx="529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Thoughts: if we need more work for future sprints, account for an update password, potentially a password recovery system also!</a:t>
            </a:r>
          </a:p>
        </p:txBody>
      </p:sp>
    </p:spTree>
    <p:extLst>
      <p:ext uri="{BB962C8B-B14F-4D97-AF65-F5344CB8AC3E}">
        <p14:creationId xmlns:p14="http://schemas.microsoft.com/office/powerpoint/2010/main" val="995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5C13-E33B-4BED-840B-3C8BEEC9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Logged in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751657-0084-40DA-993D-AB8028096565}"/>
              </a:ext>
            </a:extLst>
          </p:cNvPr>
          <p:cNvSpPr txBox="1"/>
          <p:nvPr/>
        </p:nvSpPr>
        <p:spPr>
          <a:xfrm>
            <a:off x="7861300" y="11430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logged in </a:t>
            </a:r>
          </a:p>
          <a:p>
            <a:r>
              <a:rPr lang="en-US" dirty="0"/>
              <a:t>Behind the scenes:</a:t>
            </a:r>
          </a:p>
          <a:p>
            <a:r>
              <a:rPr lang="en-US" dirty="0"/>
              <a:t>Checks existing users against existing “database”. </a:t>
            </a:r>
          </a:p>
          <a:p>
            <a:endParaRPr lang="en-US" dirty="0"/>
          </a:p>
          <a:p>
            <a:r>
              <a:rPr lang="en-US" dirty="0"/>
              <a:t>If User exists, upload current data into each quadrant.</a:t>
            </a:r>
          </a:p>
          <a:p>
            <a:r>
              <a:rPr lang="en-US" dirty="0"/>
              <a:t>Else empty data exists until user manually inputs data.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1642096-1450-4D36-ADC2-65B7BCD6CAE0}"/>
              </a:ext>
            </a:extLst>
          </p:cNvPr>
          <p:cNvGrpSpPr/>
          <p:nvPr/>
        </p:nvGrpSpPr>
        <p:grpSpPr>
          <a:xfrm>
            <a:off x="752725" y="1567094"/>
            <a:ext cx="5669177" cy="4417888"/>
            <a:chOff x="3051425" y="1135294"/>
            <a:chExt cx="5669177" cy="4417888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F1DE741-1EAF-48CE-81F4-77A71A0B7C3F}"/>
                </a:ext>
              </a:extLst>
            </p:cNvPr>
            <p:cNvGrpSpPr/>
            <p:nvPr/>
          </p:nvGrpSpPr>
          <p:grpSpPr>
            <a:xfrm>
              <a:off x="3051425" y="1135294"/>
              <a:ext cx="5669177" cy="4417888"/>
              <a:chOff x="3051425" y="1135294"/>
              <a:chExt cx="5669177" cy="4417888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3B282A9-957F-40C5-857F-F5751AD1615F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4B48715-7C66-4A87-AE92-BD3D01AE35A5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9376B29-F9D8-49D9-9969-5B1601D8F756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1AFFA57-1FC9-4BEA-9118-49297B00E15F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               Progress Chart</a:t>
                </a: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84415F6-E34B-4657-B46E-6469FBF06D58}"/>
                  </a:ext>
                </a:extLst>
              </p:cNvPr>
              <p:cNvCxnSpPr>
                <a:endCxn id="164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913C2E85-943D-4C16-8F10-0C58178D9279}"/>
                  </a:ext>
                </a:extLst>
              </p:cNvPr>
              <p:cNvCxnSpPr>
                <a:stCxn id="164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8291D88-65D6-461E-B47A-19DF949610E1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4FF48B9-7D9E-4420-8BB5-12B7ABCAE802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Calc:</a:t>
                </a:r>
              </a:p>
              <a:p>
                <a:r>
                  <a:rPr lang="en-US" sz="1600" dirty="0"/>
                  <a:t>Gender: (M) (F)</a:t>
                </a:r>
                <a:br>
                  <a:rPr lang="en-US" sz="1600" dirty="0"/>
                </a:br>
                <a:r>
                  <a:rPr lang="en-US" sz="1600" dirty="0"/>
                  <a:t>Weight (</a:t>
                </a:r>
                <a:r>
                  <a:rPr lang="en-US" sz="1600" dirty="0" err="1"/>
                  <a:t>lbs</a:t>
                </a:r>
                <a:r>
                  <a:rPr lang="en-US" sz="1600" dirty="0"/>
                  <a:t>):</a:t>
                </a:r>
              </a:p>
              <a:p>
                <a:r>
                  <a:rPr lang="en-US" sz="1600" dirty="0"/>
                  <a:t>Height (in):</a:t>
                </a:r>
                <a:br>
                  <a:rPr lang="en-US" sz="1600" dirty="0"/>
                </a:br>
                <a:r>
                  <a:rPr lang="en-US" sz="1600" dirty="0"/>
                  <a:t>Age (years):</a:t>
                </a:r>
                <a:br>
                  <a:rPr lang="en-US" sz="1600" dirty="0"/>
                </a:br>
                <a:r>
                  <a:rPr lang="en-US" sz="1600" dirty="0"/>
                  <a:t>Activity Level:</a:t>
                </a:r>
                <a:br>
                  <a:rPr lang="en-US" sz="1600" dirty="0"/>
                </a:br>
                <a:r>
                  <a:rPr lang="en-US" sz="16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5EF97A0-BA6A-4892-9289-7E9DF00ABC34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ECF83E2-23FC-47B2-9C04-64A6A03D6052}"/>
                  </a:ext>
                </a:extLst>
              </p:cNvPr>
              <p:cNvSpPr txBox="1"/>
              <p:nvPr/>
            </p:nvSpPr>
            <p:spPr>
              <a:xfrm>
                <a:off x="3940073" y="5205339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86EBAF9-1276-4711-B41C-4F46F8DEA383}"/>
                  </a:ext>
                </a:extLst>
              </p:cNvPr>
              <p:cNvSpPr txBox="1"/>
              <p:nvPr/>
            </p:nvSpPr>
            <p:spPr>
              <a:xfrm>
                <a:off x="5755138" y="1968500"/>
                <a:ext cx="4377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Lbs</a:t>
                </a:r>
                <a:endParaRPr lang="en-US" sz="1100" dirty="0"/>
              </a:p>
              <a:p>
                <a:r>
                  <a:rPr lang="en-US" sz="1100" dirty="0"/>
                  <a:t>120</a:t>
                </a:r>
              </a:p>
              <a:p>
                <a:r>
                  <a:rPr lang="en-US" sz="1100" dirty="0"/>
                  <a:t>115</a:t>
                </a:r>
              </a:p>
              <a:p>
                <a:r>
                  <a:rPr lang="en-US" sz="1100" dirty="0"/>
                  <a:t>110</a:t>
                </a:r>
              </a:p>
              <a:p>
                <a:r>
                  <a:rPr lang="en-US" sz="1100" dirty="0"/>
                  <a:t>105</a:t>
                </a:r>
              </a:p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88ACC9C-0B51-4D27-AE0A-D8112FD8C11C}"/>
                  </a:ext>
                </a:extLst>
              </p:cNvPr>
              <p:cNvSpPr txBox="1"/>
              <p:nvPr/>
            </p:nvSpPr>
            <p:spPr>
              <a:xfrm>
                <a:off x="5755137" y="3051104"/>
                <a:ext cx="2965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Date: 8/21 8/22 8/23 8/24  8/25 8/26 8/27</a:t>
                </a:r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E7666471-DF46-4216-9565-2E096F68419F}"/>
                  </a:ext>
                </a:extLst>
              </p:cNvPr>
              <p:cNvSpPr/>
              <p:nvPr/>
            </p:nvSpPr>
            <p:spPr>
              <a:xfrm>
                <a:off x="6273800" y="2895600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B394D4A-17AD-4DEF-90B2-CC2554E5EC94}"/>
                  </a:ext>
                </a:extLst>
              </p:cNvPr>
              <p:cNvSpPr/>
              <p:nvPr/>
            </p:nvSpPr>
            <p:spPr>
              <a:xfrm>
                <a:off x="6565687" y="258475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977838F6-F36D-4CA7-95E5-08F2C8B02383}"/>
                  </a:ext>
                </a:extLst>
              </p:cNvPr>
              <p:cNvSpPr/>
              <p:nvPr/>
            </p:nvSpPr>
            <p:spPr>
              <a:xfrm>
                <a:off x="6947471" y="2787908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D7308F1E-1832-4238-BB18-9E38F614B5E6}"/>
                  </a:ext>
                </a:extLst>
              </p:cNvPr>
              <p:cNvSpPr/>
              <p:nvPr/>
            </p:nvSpPr>
            <p:spPr>
              <a:xfrm>
                <a:off x="7418620" y="255473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C35BE49-5BFA-48CF-B58A-3A99BC62840F}"/>
                  </a:ext>
                </a:extLst>
              </p:cNvPr>
              <p:cNvSpPr/>
              <p:nvPr/>
            </p:nvSpPr>
            <p:spPr>
              <a:xfrm>
                <a:off x="7767870" y="2389075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DFF2CD1-CB9A-4840-B4D4-3A6E57D288D6}"/>
                  </a:ext>
                </a:extLst>
              </p:cNvPr>
              <p:cNvSpPr/>
              <p:nvPr/>
            </p:nvSpPr>
            <p:spPr>
              <a:xfrm>
                <a:off x="8112803" y="2385373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C4A1BC7F-32A2-4261-95A8-5498E2990F3F}"/>
                  </a:ext>
                </a:extLst>
              </p:cNvPr>
              <p:cNvCxnSpPr>
                <a:stCxn id="176" idx="0"/>
                <a:endCxn id="177" idx="7"/>
              </p:cNvCxnSpPr>
              <p:nvPr/>
            </p:nvCxnSpPr>
            <p:spPr>
              <a:xfrm flipV="1">
                <a:off x="6311900" y="2593545"/>
                <a:ext cx="318828" cy="302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D324053-8B12-4877-BF40-5214E2190C7E}"/>
                  </a:ext>
                </a:extLst>
              </p:cNvPr>
              <p:cNvCxnSpPr>
                <a:stCxn id="178" idx="4"/>
                <a:endCxn id="177" idx="6"/>
              </p:cNvCxnSpPr>
              <p:nvPr/>
            </p:nvCxnSpPr>
            <p:spPr>
              <a:xfrm flipH="1" flipV="1">
                <a:off x="6641887" y="2614772"/>
                <a:ext cx="343684" cy="233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2220BD2-F644-4C58-978A-C2594C0FAC7D}"/>
                  </a:ext>
                </a:extLst>
              </p:cNvPr>
              <p:cNvCxnSpPr>
                <a:endCxn id="179" idx="3"/>
              </p:cNvCxnSpPr>
              <p:nvPr/>
            </p:nvCxnSpPr>
            <p:spPr>
              <a:xfrm flipV="1">
                <a:off x="6980978" y="2605979"/>
                <a:ext cx="448801" cy="241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A54DDCD-64C5-4B02-BF65-7733592B2454}"/>
                  </a:ext>
                </a:extLst>
              </p:cNvPr>
              <p:cNvCxnSpPr>
                <a:stCxn id="179" idx="3"/>
                <a:endCxn id="180" idx="3"/>
              </p:cNvCxnSpPr>
              <p:nvPr/>
            </p:nvCxnSpPr>
            <p:spPr>
              <a:xfrm flipV="1">
                <a:off x="7429779" y="2440322"/>
                <a:ext cx="349250" cy="165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A1D5BB1-5EF1-47D1-9F0F-318C6EB5730A}"/>
                  </a:ext>
                </a:extLst>
              </p:cNvPr>
              <p:cNvCxnSpPr>
                <a:stCxn id="180" idx="2"/>
                <a:endCxn id="181" idx="6"/>
              </p:cNvCxnSpPr>
              <p:nvPr/>
            </p:nvCxnSpPr>
            <p:spPr>
              <a:xfrm flipV="1">
                <a:off x="7767870" y="2415393"/>
                <a:ext cx="421133" cy="3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C9FC84C-A22F-4C2B-979A-C64414485988}"/>
                  </a:ext>
                </a:extLst>
              </p:cNvPr>
              <p:cNvCxnSpPr/>
              <p:nvPr/>
            </p:nvCxnSpPr>
            <p:spPr>
              <a:xfrm flipV="1">
                <a:off x="6096000" y="2385373"/>
                <a:ext cx="2165350" cy="3002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79345A7-5383-4ECA-9988-7027631D1C7A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0E798E4-B141-4AB7-9FD9-E8CF99EABB7D}"/>
                  </a:ext>
                </a:extLst>
              </p:cNvPr>
              <p:cNvSpPr txBox="1"/>
              <p:nvPr/>
            </p:nvSpPr>
            <p:spPr>
              <a:xfrm>
                <a:off x="7237869" y="5205340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76B0041-710B-4FC7-B73F-868779D9D963}"/>
                  </a:ext>
                </a:extLst>
              </p:cNvPr>
              <p:cNvSpPr txBox="1"/>
              <p:nvPr/>
            </p:nvSpPr>
            <p:spPr>
              <a:xfrm>
                <a:off x="5886193" y="5205340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7DACEA3-4BB5-459B-9A2D-8F8F9FCBA8C0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840F362-71C7-46BD-A9F4-3CC1294FEB95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9D1A4E4-10E4-4A42-873A-09CD410644DF}"/>
              </a:ext>
            </a:extLst>
          </p:cNvPr>
          <p:cNvSpPr/>
          <p:nvPr/>
        </p:nvSpPr>
        <p:spPr>
          <a:xfrm>
            <a:off x="765995" y="2315934"/>
            <a:ext cx="2618093" cy="146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F0C96B8-DE0E-44D4-B2CC-227E83596F02}"/>
              </a:ext>
            </a:extLst>
          </p:cNvPr>
          <p:cNvGrpSpPr/>
          <p:nvPr/>
        </p:nvGrpSpPr>
        <p:grpSpPr>
          <a:xfrm>
            <a:off x="4539814" y="1765300"/>
            <a:ext cx="3169086" cy="589586"/>
            <a:chOff x="4539814" y="1765300"/>
            <a:chExt cx="3169086" cy="58958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046342-F064-406B-AF78-69940217FDDF}"/>
                </a:ext>
              </a:extLst>
            </p:cNvPr>
            <p:cNvSpPr/>
            <p:nvPr/>
          </p:nvSpPr>
          <p:spPr>
            <a:xfrm>
              <a:off x="4539814" y="1903207"/>
              <a:ext cx="729436" cy="4516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4A7D71E-7B0C-47FD-ACFB-B564606FFB9C}"/>
                </a:ext>
              </a:extLst>
            </p:cNvPr>
            <p:cNvCxnSpPr/>
            <p:nvPr/>
          </p:nvCxnSpPr>
          <p:spPr>
            <a:xfrm flipV="1">
              <a:off x="5269250" y="1765300"/>
              <a:ext cx="2439650" cy="1379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A98B-25E0-4EED-90AB-2564398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023A57-D6FF-400B-B93D-D4B7A7978274}"/>
              </a:ext>
            </a:extLst>
          </p:cNvPr>
          <p:cNvSpPr txBox="1"/>
          <p:nvPr/>
        </p:nvSpPr>
        <p:spPr>
          <a:xfrm>
            <a:off x="7112000" y="873018"/>
            <a:ext cx="4248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user login is successful, saved data should populate this area.</a:t>
            </a:r>
          </a:p>
          <a:p>
            <a:endParaRPr lang="en-US" dirty="0"/>
          </a:p>
          <a:p>
            <a:r>
              <a:rPr lang="en-US" dirty="0"/>
              <a:t>If no user exists or NEW profile these stats are expected to be empty</a:t>
            </a:r>
          </a:p>
          <a:p>
            <a:endParaRPr lang="en-US" dirty="0"/>
          </a:p>
          <a:p>
            <a:r>
              <a:rPr lang="en-US" dirty="0"/>
              <a:t>User Can update these values by using the GOAL Calc in the below quadrant.</a:t>
            </a:r>
          </a:p>
          <a:p>
            <a:endParaRPr lang="en-US" dirty="0"/>
          </a:p>
          <a:p>
            <a:r>
              <a:rPr lang="en-US" dirty="0"/>
              <a:t>See next slide for GOAL Calc “Update button”</a:t>
            </a:r>
          </a:p>
          <a:p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F4E9247-9FA4-4E4A-8A66-FC5E517ECA90}"/>
              </a:ext>
            </a:extLst>
          </p:cNvPr>
          <p:cNvGrpSpPr/>
          <p:nvPr/>
        </p:nvGrpSpPr>
        <p:grpSpPr>
          <a:xfrm>
            <a:off x="752725" y="1567094"/>
            <a:ext cx="5669177" cy="4417888"/>
            <a:chOff x="3051425" y="1135294"/>
            <a:chExt cx="5669177" cy="441788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69752CF-E905-4BFB-8DCF-3B9551EDFEE0}"/>
                </a:ext>
              </a:extLst>
            </p:cNvPr>
            <p:cNvGrpSpPr/>
            <p:nvPr/>
          </p:nvGrpSpPr>
          <p:grpSpPr>
            <a:xfrm>
              <a:off x="3051425" y="1135294"/>
              <a:ext cx="5669177" cy="4417888"/>
              <a:chOff x="3051425" y="1135294"/>
              <a:chExt cx="5669177" cy="441788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5D4ABCA-8630-4BCE-997B-62E723A6479E}"/>
                  </a:ext>
                </a:extLst>
              </p:cNvPr>
              <p:cNvSpPr/>
              <p:nvPr/>
            </p:nvSpPr>
            <p:spPr>
              <a:xfrm>
                <a:off x="3051425" y="1135294"/>
                <a:ext cx="5296328" cy="4417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CB87AA9-7BB6-45F0-AD91-A40D911092C7}"/>
                  </a:ext>
                </a:extLst>
              </p:cNvPr>
              <p:cNvSpPr txBox="1"/>
              <p:nvPr/>
            </p:nvSpPr>
            <p:spPr>
              <a:xfrm>
                <a:off x="3051425" y="1140431"/>
                <a:ext cx="5296328" cy="3698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GUI 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490FD7-2BF6-4D8E-BABD-CEE54142A851}"/>
                  </a:ext>
                </a:extLst>
              </p:cNvPr>
              <p:cNvSpPr txBox="1"/>
              <p:nvPr/>
            </p:nvSpPr>
            <p:spPr>
              <a:xfrm>
                <a:off x="3051425" y="1510301"/>
                <a:ext cx="5296328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Date: (real time)	        USER: [none]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A36F61C-481A-4A15-8B1B-8C0134BDD3E5}"/>
                  </a:ext>
                </a:extLst>
              </p:cNvPr>
              <p:cNvSpPr txBox="1"/>
              <p:nvPr/>
            </p:nvSpPr>
            <p:spPr>
              <a:xfrm>
                <a:off x="3051425" y="1880171"/>
                <a:ext cx="5296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Current Stats:		               Progress Chart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B13102-286F-484A-BB16-B66F33B8A489}"/>
                  </a:ext>
                </a:extLst>
              </p:cNvPr>
              <p:cNvCxnSpPr>
                <a:endCxn id="76" idx="2"/>
              </p:cNvCxnSpPr>
              <p:nvPr/>
            </p:nvCxnSpPr>
            <p:spPr>
              <a:xfrm>
                <a:off x="5699589" y="1880171"/>
                <a:ext cx="0" cy="3673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BB15D7B-86B8-434A-A946-D0D736236567}"/>
                  </a:ext>
                </a:extLst>
              </p:cNvPr>
              <p:cNvCxnSpPr>
                <a:stCxn id="76" idx="1"/>
              </p:cNvCxnSpPr>
              <p:nvPr/>
            </p:nvCxnSpPr>
            <p:spPr>
              <a:xfrm>
                <a:off x="3051425" y="3344238"/>
                <a:ext cx="529632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E476742-63BD-4813-816A-5D9DADCBA15B}"/>
                  </a:ext>
                </a:extLst>
              </p:cNvPr>
              <p:cNvSpPr txBox="1"/>
              <p:nvPr/>
            </p:nvSpPr>
            <p:spPr>
              <a:xfrm>
                <a:off x="3051639" y="2154164"/>
                <a:ext cx="248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Wt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GOAL: 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385702-9655-48A4-8CCE-62A0E1BD1F5F}"/>
                  </a:ext>
                </a:extLst>
              </p:cNvPr>
              <p:cNvSpPr txBox="1"/>
              <p:nvPr/>
            </p:nvSpPr>
            <p:spPr>
              <a:xfrm>
                <a:off x="3082830" y="3312714"/>
                <a:ext cx="248918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GOAL Calc:</a:t>
                </a:r>
              </a:p>
              <a:p>
                <a:r>
                  <a:rPr lang="en-US" sz="1600" dirty="0"/>
                  <a:t>Gender: (M) (F)</a:t>
                </a:r>
                <a:br>
                  <a:rPr lang="en-US" sz="1600" dirty="0"/>
                </a:br>
                <a:r>
                  <a:rPr lang="en-US" sz="1600" dirty="0"/>
                  <a:t>Weight (</a:t>
                </a:r>
                <a:r>
                  <a:rPr lang="en-US" sz="1600" dirty="0" err="1"/>
                  <a:t>lbs</a:t>
                </a:r>
                <a:r>
                  <a:rPr lang="en-US" sz="1600" dirty="0"/>
                  <a:t>):</a:t>
                </a:r>
              </a:p>
              <a:p>
                <a:r>
                  <a:rPr lang="en-US" sz="1600" dirty="0"/>
                  <a:t>Height (in):</a:t>
                </a:r>
                <a:br>
                  <a:rPr lang="en-US" sz="1600" dirty="0"/>
                </a:br>
                <a:r>
                  <a:rPr lang="en-US" sz="1600" dirty="0"/>
                  <a:t>Age (years):</a:t>
                </a:r>
                <a:br>
                  <a:rPr lang="en-US" sz="1600" dirty="0"/>
                </a:br>
                <a:r>
                  <a:rPr lang="en-US" sz="1600" dirty="0"/>
                  <a:t>Activity Level:</a:t>
                </a:r>
                <a:br>
                  <a:rPr lang="en-US" sz="1600" dirty="0"/>
                </a:br>
                <a:r>
                  <a:rPr lang="en-US" sz="1600" dirty="0"/>
                  <a:t>S | L | M | VA | EA</a:t>
                </a:r>
              </a:p>
              <a:p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AAD9553-2CC3-4320-B36A-D381C7E5912F}"/>
                  </a:ext>
                </a:extLst>
              </p:cNvPr>
              <p:cNvSpPr txBox="1"/>
              <p:nvPr/>
            </p:nvSpPr>
            <p:spPr>
              <a:xfrm>
                <a:off x="5755137" y="3414698"/>
                <a:ext cx="25926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Goal Analysis</a:t>
                </a:r>
              </a:p>
              <a:p>
                <a:r>
                  <a:rPr lang="en-US" dirty="0"/>
                  <a:t>You need to eat XXX amount of </a:t>
                </a:r>
                <a:r>
                  <a:rPr lang="en-US" dirty="0" err="1"/>
                  <a:t>cals</a:t>
                </a:r>
                <a:r>
                  <a:rPr lang="en-US" dirty="0"/>
                  <a:t> to (</a:t>
                </a:r>
                <a:r>
                  <a:rPr lang="en-US" dirty="0" err="1"/>
                  <a:t>lose|maintain|gain</a:t>
                </a:r>
                <a:r>
                  <a:rPr lang="en-US" dirty="0"/>
                  <a:t>) XXX amount of weight. 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D5E3EE-393C-4384-9A0E-59EBAF38F1DC}"/>
                  </a:ext>
                </a:extLst>
              </p:cNvPr>
              <p:cNvSpPr txBox="1"/>
              <p:nvPr/>
            </p:nvSpPr>
            <p:spPr>
              <a:xfrm>
                <a:off x="3940073" y="5205339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Update</a:t>
                </a:r>
                <a:endParaRPr lang="en-US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A25D31E-B48E-465B-9AC1-DBB19F8926DA}"/>
                  </a:ext>
                </a:extLst>
              </p:cNvPr>
              <p:cNvSpPr txBox="1"/>
              <p:nvPr/>
            </p:nvSpPr>
            <p:spPr>
              <a:xfrm>
                <a:off x="5755138" y="1968500"/>
                <a:ext cx="4377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Lbs</a:t>
                </a:r>
                <a:endParaRPr lang="en-US" sz="1100" dirty="0"/>
              </a:p>
              <a:p>
                <a:r>
                  <a:rPr lang="en-US" sz="1100" dirty="0"/>
                  <a:t>120</a:t>
                </a:r>
              </a:p>
              <a:p>
                <a:r>
                  <a:rPr lang="en-US" sz="1100" dirty="0"/>
                  <a:t>115</a:t>
                </a:r>
              </a:p>
              <a:p>
                <a:r>
                  <a:rPr lang="en-US" sz="1100" dirty="0"/>
                  <a:t>110</a:t>
                </a:r>
              </a:p>
              <a:p>
                <a:r>
                  <a:rPr lang="en-US" sz="1100" dirty="0"/>
                  <a:t>105</a:t>
                </a:r>
              </a:p>
              <a:p>
                <a:r>
                  <a:rPr lang="en-US" sz="1100" dirty="0"/>
                  <a:t>100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C33182B-CAFB-4C46-BD6D-237E317779FC}"/>
                  </a:ext>
                </a:extLst>
              </p:cNvPr>
              <p:cNvSpPr txBox="1"/>
              <p:nvPr/>
            </p:nvSpPr>
            <p:spPr>
              <a:xfrm>
                <a:off x="5755137" y="3051104"/>
                <a:ext cx="29654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Date: 8/21 8/22 8/23 8/24  8/25 8/26 8/27</a:t>
                </a:r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8688371-B2C9-4DC5-B8F1-138F5ED6B337}"/>
                  </a:ext>
                </a:extLst>
              </p:cNvPr>
              <p:cNvSpPr/>
              <p:nvPr/>
            </p:nvSpPr>
            <p:spPr>
              <a:xfrm>
                <a:off x="6273800" y="2895600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4681908-D956-4E88-A6CC-48A5C7524B67}"/>
                  </a:ext>
                </a:extLst>
              </p:cNvPr>
              <p:cNvSpPr/>
              <p:nvPr/>
            </p:nvSpPr>
            <p:spPr>
              <a:xfrm>
                <a:off x="6565687" y="258475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BB146D0-9A08-4161-9CCD-CCC8B68AF8F5}"/>
                  </a:ext>
                </a:extLst>
              </p:cNvPr>
              <p:cNvSpPr/>
              <p:nvPr/>
            </p:nvSpPr>
            <p:spPr>
              <a:xfrm>
                <a:off x="6947471" y="2787908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5C5365B-2591-49DC-A0AF-A4F760AF90DD}"/>
                  </a:ext>
                </a:extLst>
              </p:cNvPr>
              <p:cNvSpPr/>
              <p:nvPr/>
            </p:nvSpPr>
            <p:spPr>
              <a:xfrm>
                <a:off x="7418620" y="2554732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136232D-6C25-44C5-9EDE-939976F56DFC}"/>
                  </a:ext>
                </a:extLst>
              </p:cNvPr>
              <p:cNvSpPr/>
              <p:nvPr/>
            </p:nvSpPr>
            <p:spPr>
              <a:xfrm>
                <a:off x="7767870" y="2389075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AFE3DE7-5192-46CA-99AC-62BBE8FE2A98}"/>
                  </a:ext>
                </a:extLst>
              </p:cNvPr>
              <p:cNvSpPr/>
              <p:nvPr/>
            </p:nvSpPr>
            <p:spPr>
              <a:xfrm>
                <a:off x="8112803" y="2385373"/>
                <a:ext cx="76200" cy="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581A588-CA4D-4186-A0A8-DD405253648C}"/>
                  </a:ext>
                </a:extLst>
              </p:cNvPr>
              <p:cNvCxnSpPr>
                <a:stCxn id="88" idx="0"/>
                <a:endCxn id="89" idx="7"/>
              </p:cNvCxnSpPr>
              <p:nvPr/>
            </p:nvCxnSpPr>
            <p:spPr>
              <a:xfrm flipV="1">
                <a:off x="6311900" y="2593545"/>
                <a:ext cx="318828" cy="302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B48F822-8C02-4619-AE42-C5EA961A3B9D}"/>
                  </a:ext>
                </a:extLst>
              </p:cNvPr>
              <p:cNvCxnSpPr>
                <a:stCxn id="90" idx="4"/>
                <a:endCxn id="89" idx="6"/>
              </p:cNvCxnSpPr>
              <p:nvPr/>
            </p:nvCxnSpPr>
            <p:spPr>
              <a:xfrm flipH="1" flipV="1">
                <a:off x="6641887" y="2614772"/>
                <a:ext cx="343684" cy="2331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58AE618-60FD-4AD1-ADC9-C61BE86049B6}"/>
                  </a:ext>
                </a:extLst>
              </p:cNvPr>
              <p:cNvCxnSpPr>
                <a:endCxn id="91" idx="3"/>
              </p:cNvCxnSpPr>
              <p:nvPr/>
            </p:nvCxnSpPr>
            <p:spPr>
              <a:xfrm flipV="1">
                <a:off x="6980978" y="2605979"/>
                <a:ext cx="448801" cy="241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0346BCB-0A4D-4267-9CAE-05DEB9377F66}"/>
                  </a:ext>
                </a:extLst>
              </p:cNvPr>
              <p:cNvCxnSpPr>
                <a:stCxn id="91" idx="3"/>
                <a:endCxn id="92" idx="3"/>
              </p:cNvCxnSpPr>
              <p:nvPr/>
            </p:nvCxnSpPr>
            <p:spPr>
              <a:xfrm flipV="1">
                <a:off x="7429779" y="2440322"/>
                <a:ext cx="349250" cy="165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900658E-54EF-442F-8E8D-620DAF019E51}"/>
                  </a:ext>
                </a:extLst>
              </p:cNvPr>
              <p:cNvCxnSpPr>
                <a:stCxn id="92" idx="2"/>
                <a:endCxn id="93" idx="6"/>
              </p:cNvCxnSpPr>
              <p:nvPr/>
            </p:nvCxnSpPr>
            <p:spPr>
              <a:xfrm flipV="1">
                <a:off x="7767870" y="2415393"/>
                <a:ext cx="421133" cy="3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5017880-546C-475F-AC60-9A1654E9D186}"/>
                  </a:ext>
                </a:extLst>
              </p:cNvPr>
              <p:cNvCxnSpPr/>
              <p:nvPr/>
            </p:nvCxnSpPr>
            <p:spPr>
              <a:xfrm flipV="1">
                <a:off x="6096000" y="2385373"/>
                <a:ext cx="2165350" cy="3002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4A30699-82EC-420F-9D38-C63D8C5F0DF9}"/>
                  </a:ext>
                </a:extLst>
              </p:cNvPr>
              <p:cNvSpPr txBox="1"/>
              <p:nvPr/>
            </p:nvSpPr>
            <p:spPr>
              <a:xfrm>
                <a:off x="6838514" y="1498771"/>
                <a:ext cx="1695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7B0AF56-660D-4173-8FD0-93521D9B48F6}"/>
                  </a:ext>
                </a:extLst>
              </p:cNvPr>
              <p:cNvSpPr txBox="1"/>
              <p:nvPr/>
            </p:nvSpPr>
            <p:spPr>
              <a:xfrm>
                <a:off x="7237869" y="5205340"/>
                <a:ext cx="77469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Save</a:t>
                </a:r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954F54F-8D57-4844-8E15-6B565B92E233}"/>
                  </a:ext>
                </a:extLst>
              </p:cNvPr>
              <p:cNvSpPr txBox="1"/>
              <p:nvPr/>
            </p:nvSpPr>
            <p:spPr>
              <a:xfrm>
                <a:off x="5886193" y="5205340"/>
                <a:ext cx="109652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Export Data</a:t>
                </a:r>
                <a:endParaRPr lang="en-US" dirty="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1117B08-A68B-4EAB-8D10-0928104DD9F6}"/>
                </a:ext>
              </a:extLst>
            </p:cNvPr>
            <p:cNvSpPr txBox="1"/>
            <p:nvPr/>
          </p:nvSpPr>
          <p:spPr>
            <a:xfrm>
              <a:off x="6911647" y="1535696"/>
              <a:ext cx="58317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Login</a:t>
              </a:r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A431625-3893-436A-808C-8DCCB965D317}"/>
                </a:ext>
              </a:extLst>
            </p:cNvPr>
            <p:cNvSpPr txBox="1"/>
            <p:nvPr/>
          </p:nvSpPr>
          <p:spPr>
            <a:xfrm>
              <a:off x="7567951" y="1541825"/>
              <a:ext cx="77980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Log Out</a:t>
              </a:r>
              <a:endParaRPr lang="en-US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7F033A-5A9D-45C5-8EA3-E12679A970C1}"/>
              </a:ext>
            </a:extLst>
          </p:cNvPr>
          <p:cNvSpPr/>
          <p:nvPr/>
        </p:nvSpPr>
        <p:spPr>
          <a:xfrm>
            <a:off x="765995" y="2315934"/>
            <a:ext cx="2618093" cy="1460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D6B15-18A1-4531-B888-D4CA021133C1}"/>
              </a:ext>
            </a:extLst>
          </p:cNvPr>
          <p:cNvCxnSpPr>
            <a:cxnSpLocks/>
          </p:cNvCxnSpPr>
          <p:nvPr/>
        </p:nvCxnSpPr>
        <p:spPr>
          <a:xfrm flipV="1">
            <a:off x="1495432" y="1146632"/>
            <a:ext cx="5330818" cy="11693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3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10059</TotalTime>
  <Words>2584</Words>
  <Application>Microsoft Office PowerPoint</Application>
  <PresentationFormat>Widescreen</PresentationFormat>
  <Paragraphs>427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Revision History</vt:lpstr>
      <vt:lpstr>Table of Contents</vt:lpstr>
      <vt:lpstr>Team Components</vt:lpstr>
      <vt:lpstr>Initial Approach: GROUP 4 </vt:lpstr>
      <vt:lpstr>Introduction</vt:lpstr>
      <vt:lpstr>Login Button</vt:lpstr>
      <vt:lpstr>Logged in</vt:lpstr>
      <vt:lpstr>Current Stats</vt:lpstr>
      <vt:lpstr>Goal Stats : Update Button</vt:lpstr>
      <vt:lpstr>Goal Analysis</vt:lpstr>
      <vt:lpstr>Goal Analysis : Buttons</vt:lpstr>
      <vt:lpstr>Goal Analysis : Buttons continued</vt:lpstr>
      <vt:lpstr>Progress Chart</vt:lpstr>
      <vt:lpstr>Potential add-on If needed</vt:lpstr>
      <vt:lpstr>Notes For Updates</vt:lpstr>
      <vt:lpstr>No Chart UI idea</vt:lpstr>
      <vt:lpstr>Updates to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Harcum</dc:creator>
  <cp:lastModifiedBy>Audrey Harcum</cp:lastModifiedBy>
  <cp:revision>72</cp:revision>
  <dcterms:created xsi:type="dcterms:W3CDTF">2020-08-22T02:09:27Z</dcterms:created>
  <dcterms:modified xsi:type="dcterms:W3CDTF">2020-08-29T01:50:15Z</dcterms:modified>
</cp:coreProperties>
</file>