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4" r:id="rId5"/>
    <p:sldId id="265" r:id="rId6"/>
    <p:sldId id="260" r:id="rId7"/>
    <p:sldId id="266" r:id="rId8"/>
    <p:sldId id="261" r:id="rId9"/>
    <p:sldId id="267" r:id="rId10"/>
    <p:sldId id="268" r:id="rId11"/>
    <p:sldId id="269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00429-BAA8-41ED-9533-5A8E557B96BB}" type="datetimeFigureOut">
              <a:rPr lang="en-GB" smtClean="0"/>
              <a:t>17/07/2017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ACB70-BC3D-47D4-97DA-C772D86B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52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6515-DE4E-4440-815F-C18228E69121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2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91BD-04A1-4267-B4D7-E39E3FAD24FE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79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7C1-1BF2-45E4-A043-01D021BC2E2C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7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2954-C6F9-497A-8798-9CCADDC45FD1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6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1311-B7FD-48F0-8F55-D0355609D2B7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15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CF09-AD03-4316-8C2B-BBAB6C8E8B24}" type="datetime1">
              <a:rPr lang="en-GB" smtClean="0"/>
              <a:t>17/07/2017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66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300-96F1-4845-94B9-274E0A630B7C}" type="datetime1">
              <a:rPr lang="en-GB" smtClean="0"/>
              <a:t>17/07/2017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8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7B03-CE89-4D16-9B22-D729AFBC1F49}" type="datetime1">
              <a:rPr lang="en-GB" smtClean="0"/>
              <a:t>17/07/2017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D542-2018-4650-90A2-E3456B2E2AF1}" type="datetime1">
              <a:rPr lang="en-GB" smtClean="0"/>
              <a:t>17/07/2017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8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5B3-8047-4F42-AFD8-03C410D15BAB}" type="datetime1">
              <a:rPr lang="en-GB" smtClean="0"/>
              <a:t>17/07/2017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4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BA1A-9DBE-4E56-9BF5-951C930A2D8C}" type="datetime1">
              <a:rPr lang="en-GB" smtClean="0"/>
              <a:t>17/07/2017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54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DA0C-48B7-4E67-8B2F-98E837E87DD5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4DB9F-9467-4B90-B655-964C21D24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72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A019-E5B4-498F-8F1C-65F2F9A32915}" type="datetime1">
              <a:rPr lang="en-GB" smtClean="0"/>
              <a:t>17/07/2017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12192000" cy="68326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Section 4: </a:t>
            </a:r>
            <a:r>
              <a:rPr lang="pl-PL" b="1" dirty="0">
                <a:solidFill>
                  <a:schemeClr val="accent6"/>
                </a:solidFill>
              </a:rPr>
              <a:t>Data Show: </a:t>
            </a:r>
            <a:r>
              <a:rPr lang="pl-PL" b="1" dirty="0" smtClean="0">
                <a:solidFill>
                  <a:schemeClr val="accent6"/>
                </a:solidFill>
              </a:rPr>
              <a:t>Comparison contd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7721"/>
            <a:ext cx="10515600" cy="313121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49DE-A688-4A5D-B675-0E0818EB90A5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38200" y="473263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Interactive Tracker Maps not only have synchronized pan&amp;zoom but also highlights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However, these Maps do not have interactive elements in the </a:t>
            </a:r>
            <a:r>
              <a:rPr lang="pl-PL" b="1" dirty="0" smtClean="0"/>
              <a:t>Differece View </a:t>
            </a:r>
            <a:r>
              <a:rPr lang="pl-PL" dirty="0" smtClean="0"/>
              <a:t>(because of the performance concerns)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0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Section </a:t>
            </a:r>
            <a:r>
              <a:rPr lang="pl-PL" dirty="0" smtClean="0"/>
              <a:t>4B: </a:t>
            </a:r>
            <a:r>
              <a:rPr lang="pl-PL" b="1" dirty="0">
                <a:solidFill>
                  <a:schemeClr val="accent6"/>
                </a:solidFill>
              </a:rPr>
              <a:t>Data Show</a:t>
            </a:r>
            <a:r>
              <a:rPr lang="pl-PL" b="1" dirty="0" smtClean="0">
                <a:solidFill>
                  <a:schemeClr val="accent6"/>
                </a:solidFill>
              </a:rPr>
              <a:t>: Timeline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6" y="1825625"/>
            <a:ext cx="10276447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2954-C6F9-497A-8798-9CCADDC45FD1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11</a:t>
            </a:fld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1977081" y="3466070"/>
            <a:ext cx="586946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 rot="10800000">
            <a:off x="9688727" y="5747673"/>
            <a:ext cx="586946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57776" y="3454398"/>
            <a:ext cx="8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Slides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324071" y="5712659"/>
            <a:ext cx="157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Control Panel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1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Section 4B: </a:t>
            </a:r>
            <a:r>
              <a:rPr lang="pl-PL" b="1" dirty="0">
                <a:solidFill>
                  <a:schemeClr val="accent6"/>
                </a:solidFill>
              </a:rPr>
              <a:t>Data Show: Timeline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Timeline Control Panel (from left to right):</a:t>
            </a:r>
          </a:p>
          <a:p>
            <a:pPr lvl="1"/>
            <a:r>
              <a:rPr lang="pl-PL" dirty="0" smtClean="0"/>
              <a:t>Play/Pause/Repeat button</a:t>
            </a:r>
          </a:p>
          <a:p>
            <a:pPr lvl="1"/>
            <a:r>
              <a:rPr lang="pl-PL" dirty="0" smtClean="0"/>
              <a:t>Current slide number</a:t>
            </a:r>
          </a:p>
          <a:p>
            <a:pPr lvl="1"/>
            <a:r>
              <a:rPr lang="pl-PL" dirty="0" smtClean="0"/>
              <a:t>Progress Bar – you can also drag it manually to adjust its position</a:t>
            </a:r>
          </a:p>
          <a:p>
            <a:pPr lvl="1"/>
            <a:r>
              <a:rPr lang="pl-PL" dirty="0" smtClean="0"/>
              <a:t>Settings:</a:t>
            </a:r>
          </a:p>
          <a:p>
            <a:pPr lvl="2"/>
            <a:r>
              <a:rPr lang="pl-PL" dirty="0" smtClean="0"/>
              <a:t>Enable playback looping</a:t>
            </a:r>
          </a:p>
          <a:p>
            <a:pPr lvl="2"/>
            <a:r>
              <a:rPr lang="pl-PL" dirty="0" smtClean="0"/>
              <a:t>TkMPS: number of Tracker Maps that will be shown during 1s (min: 1, max: 25)</a:t>
            </a:r>
          </a:p>
          <a:p>
            <a:pPr lvl="1"/>
            <a:r>
              <a:rPr lang="pl-PL" dirty="0" smtClean="0"/>
              <a:t>Download slideshow as gif</a:t>
            </a:r>
          </a:p>
          <a:p>
            <a:pPr lvl="2"/>
            <a:r>
              <a:rPr lang="pl-PL" dirty="0" smtClean="0"/>
              <a:t>Resolution of the output file depends on the current size of Tracker Maps</a:t>
            </a:r>
          </a:p>
          <a:p>
            <a:pPr lvl="2"/>
            <a:r>
              <a:rPr lang="pl-PL" dirty="0" smtClean="0"/>
              <a:t>Generation process might take a while</a:t>
            </a:r>
          </a:p>
          <a:p>
            <a:pPr lvl="1"/>
            <a:r>
              <a:rPr lang="pl-PL" dirty="0" smtClean="0"/>
              <a:t>Toggle Fullscreen Mode</a:t>
            </a:r>
          </a:p>
          <a:p>
            <a:r>
              <a:rPr lang="pl-PL" dirty="0" smtClean="0"/>
              <a:t>Note: Timeline does not support pan&amp;zoom at this moment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2954-C6F9-497A-8798-9CCADDC45FD1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3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Known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Browsers supported:</a:t>
            </a:r>
          </a:p>
          <a:p>
            <a:pPr lvl="1"/>
            <a:r>
              <a:rPr lang="pl-PL" dirty="0" smtClean="0"/>
              <a:t>Chrome</a:t>
            </a:r>
          </a:p>
          <a:p>
            <a:pPr lvl="1"/>
            <a:r>
              <a:rPr lang="pl-PL" dirty="0" smtClean="0"/>
              <a:t>Firefox</a:t>
            </a:r>
          </a:p>
          <a:p>
            <a:pPr lvl="1"/>
            <a:r>
              <a:rPr lang="pl-PL" dirty="0" smtClean="0"/>
              <a:t>Safari</a:t>
            </a:r>
          </a:p>
          <a:p>
            <a:r>
              <a:rPr lang="pl-PL" dirty="0" smtClean="0"/>
              <a:t>Browsers </a:t>
            </a:r>
            <a:r>
              <a:rPr lang="pl-PL" b="1" dirty="0" smtClean="0"/>
              <a:t>NOT</a:t>
            </a:r>
            <a:r>
              <a:rPr lang="pl-PL" dirty="0" smtClean="0"/>
              <a:t> supported at all:</a:t>
            </a:r>
          </a:p>
          <a:p>
            <a:pPr lvl="1"/>
            <a:r>
              <a:rPr lang="pl-PL" dirty="0" smtClean="0"/>
              <a:t>IE / </a:t>
            </a:r>
            <a:r>
              <a:rPr lang="pl-PL" dirty="0" smtClean="0"/>
              <a:t>Edge</a:t>
            </a:r>
          </a:p>
          <a:p>
            <a:r>
              <a:rPr lang="pl-PL" dirty="0" smtClean="0"/>
              <a:t>Interactive Maps:</a:t>
            </a:r>
          </a:p>
          <a:p>
            <a:pPr lvl="1"/>
            <a:r>
              <a:rPr lang="pl-PL" dirty="0" smtClean="0"/>
              <a:t>In certain situations interactive areas are not being scaled properly; if this problem occurs solution can </a:t>
            </a:r>
            <a:r>
              <a:rPr lang="pl-PL" smtClean="0"/>
              <a:t>be to click </a:t>
            </a:r>
            <a:r>
              <a:rPr lang="pl-PL" dirty="0" smtClean="0"/>
              <a:t>once again on the active tab</a:t>
            </a:r>
          </a:p>
          <a:p>
            <a:r>
              <a:rPr lang="pl-PL" dirty="0" smtClean="0"/>
              <a:t>Timeline:</a:t>
            </a:r>
          </a:p>
          <a:p>
            <a:pPr lvl="1"/>
            <a:r>
              <a:rPr lang="pl-PL" dirty="0" smtClean="0"/>
              <a:t>In Firefox environment Maps are not being shown properly when the Map is being shown for the first time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270-5FA8-454F-BFC3-22A3CF1F8103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Section 1: </a:t>
            </a:r>
            <a:r>
              <a:rPr lang="pl-PL" b="1" dirty="0" smtClean="0">
                <a:solidFill>
                  <a:srgbClr val="FF0000"/>
                </a:solidFill>
              </a:rPr>
              <a:t>Menu Bar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Link </a:t>
            </a:r>
            <a:r>
              <a:rPr lang="pl-PL" dirty="0" smtClean="0"/>
              <a:t>Me: save current View (contents of </a:t>
            </a:r>
            <a:r>
              <a:rPr lang="pl-PL" b="1" dirty="0" smtClean="0">
                <a:solidFill>
                  <a:srgbClr val="7030A0"/>
                </a:solidFill>
              </a:rPr>
              <a:t>Options </a:t>
            </a:r>
            <a:r>
              <a:rPr lang="pl-PL" b="1" dirty="0" smtClean="0">
                <a:solidFill>
                  <a:srgbClr val="7030A0"/>
                </a:solidFill>
              </a:rPr>
              <a:t>Panel</a:t>
            </a:r>
            <a:r>
              <a:rPr lang="pl-PL" dirty="0" smtClean="0">
                <a:solidFill>
                  <a:srgbClr val="7030A0"/>
                </a:solidFill>
              </a:rPr>
              <a:t> </a:t>
            </a:r>
            <a:r>
              <a:rPr lang="pl-PL" dirty="0" smtClean="0"/>
              <a:t>– including type of </a:t>
            </a:r>
            <a:r>
              <a:rPr lang="pl-PL" b="1" dirty="0" smtClean="0">
                <a:solidFill>
                  <a:schemeClr val="accent2"/>
                </a:solidFill>
              </a:rPr>
              <a:t>Browsing Mode </a:t>
            </a:r>
            <a:r>
              <a:rPr lang="pl-PL" b="1" dirty="0" smtClean="0"/>
              <a:t>- </a:t>
            </a:r>
            <a:r>
              <a:rPr lang="pl-PL" dirty="0" smtClean="0"/>
              <a:t>and </a:t>
            </a:r>
            <a:r>
              <a:rPr lang="pl-PL" dirty="0"/>
              <a:t>currently </a:t>
            </a:r>
            <a:r>
              <a:rPr lang="pl-PL" dirty="0" smtClean="0"/>
              <a:t>selected </a:t>
            </a:r>
            <a:r>
              <a:rPr lang="pl-PL" b="1" dirty="0" smtClean="0">
                <a:solidFill>
                  <a:schemeClr val="accent2">
                    <a:lumMod val="50000"/>
                  </a:schemeClr>
                </a:solidFill>
              </a:rPr>
              <a:t>Tab</a:t>
            </a:r>
            <a:r>
              <a:rPr lang="pl-PL" dirty="0" smtClean="0"/>
              <a:t>); new link will appear in the URL</a:t>
            </a:r>
          </a:p>
          <a:p>
            <a:r>
              <a:rPr lang="pl-PL" dirty="0" smtClean="0"/>
              <a:t>Mail Link: save current View and open your email client; the message content will be filled with the generated link</a:t>
            </a:r>
          </a:p>
          <a:p>
            <a:r>
              <a:rPr lang="pl-PL" dirty="0" smtClean="0"/>
              <a:t>How to?: open this document</a:t>
            </a:r>
          </a:p>
          <a:p>
            <a:r>
              <a:rPr lang="pl-PL" dirty="0" smtClean="0"/>
              <a:t>Bug, comment, suggestion?: send </a:t>
            </a:r>
            <a:r>
              <a:rPr lang="pl-PL" dirty="0" smtClean="0"/>
              <a:t>an email </a:t>
            </a:r>
            <a:r>
              <a:rPr lang="pl-PL" dirty="0" smtClean="0"/>
              <a:t>to the authors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6318-4FD4-4136-9362-4D516595EC7A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F. </a:t>
            </a:r>
            <a:r>
              <a:rPr lang="en-GB" dirty="0" err="1" smtClean="0"/>
              <a:t>Ilic</a:t>
            </a:r>
            <a:r>
              <a:rPr lang="en-GB" dirty="0" smtClean="0"/>
              <a:t> &amp; P. Jurgielewicz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7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Section 2: </a:t>
            </a:r>
            <a:r>
              <a:rPr lang="pl-PL" b="1" dirty="0" smtClean="0">
                <a:solidFill>
                  <a:srgbClr val="7030A0"/>
                </a:solidFill>
              </a:rPr>
              <a:t>Options Panel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smtClean="0">
                <a:solidFill>
                  <a:srgbClr val="FF99CC"/>
                </a:solidFill>
              </a:rPr>
              <a:t>Data </a:t>
            </a:r>
            <a:r>
              <a:rPr lang="pl-PL" b="1" dirty="0" smtClean="0">
                <a:solidFill>
                  <a:srgbClr val="FF99CC"/>
                </a:solidFill>
              </a:rPr>
              <a:t>picker:</a:t>
            </a:r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dirty="0" smtClean="0"/>
              <a:t>choose available map/log type; every ticked checkbox will result in additional </a:t>
            </a:r>
            <a:r>
              <a:rPr lang="pl-PL" b="1" dirty="0" smtClean="0">
                <a:solidFill>
                  <a:schemeClr val="accent2">
                    <a:lumMod val="50000"/>
                  </a:schemeClr>
                </a:solidFill>
              </a:rPr>
              <a:t>Tab </a:t>
            </a:r>
            <a:endParaRPr lang="pl-PL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l-PL" b="1" dirty="0" smtClean="0">
                <a:solidFill>
                  <a:schemeClr val="accent2"/>
                </a:solidFill>
              </a:rPr>
              <a:t>Browsing Mode: </a:t>
            </a:r>
          </a:p>
          <a:p>
            <a:pPr lvl="1"/>
            <a:r>
              <a:rPr lang="pl-PL" dirty="0" smtClean="0"/>
              <a:t>Compare: allows to directly compare data from 2 different Run Datasets</a:t>
            </a:r>
          </a:p>
          <a:p>
            <a:pPr lvl="1"/>
            <a:r>
              <a:rPr lang="pl-PL" dirty="0" smtClean="0"/>
              <a:t>Timeline: switches to slideshow mode in which Tracker Maps in a given range will be presented; only png data will be shown in this mode</a:t>
            </a:r>
            <a:endParaRPr lang="pl-PL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D5FF-911A-4C3E-9CB6-5A715AA3E49C}" type="datetime1">
              <a:rPr lang="en-GB" smtClean="0"/>
              <a:t>17/07/2017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2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Section 2: </a:t>
            </a:r>
            <a:r>
              <a:rPr lang="pl-PL" b="1" dirty="0">
                <a:solidFill>
                  <a:srgbClr val="7030A0"/>
                </a:solidFill>
              </a:rPr>
              <a:t>Options </a:t>
            </a:r>
            <a:r>
              <a:rPr lang="pl-PL" b="1" dirty="0" smtClean="0">
                <a:solidFill>
                  <a:srgbClr val="7030A0"/>
                </a:solidFill>
              </a:rPr>
              <a:t>Panel contd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smtClean="0">
                <a:solidFill>
                  <a:schemeClr val="accent1">
                    <a:lumMod val="75000"/>
                  </a:schemeClr>
                </a:solidFill>
              </a:rPr>
              <a:t>Run </a:t>
            </a:r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picker: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/>
              <a:t>click on the browse button       to pick desired </a:t>
            </a:r>
            <a:r>
              <a:rPr lang="pl-PL" dirty="0" smtClean="0"/>
              <a:t>Run dataset</a:t>
            </a:r>
            <a:endParaRPr lang="pl-PL" dirty="0"/>
          </a:p>
          <a:p>
            <a:pPr lvl="1"/>
            <a:r>
              <a:rPr lang="pl-PL" dirty="0"/>
              <a:t>Top one input Run is considered as </a:t>
            </a:r>
            <a:r>
              <a:rPr lang="pl-PL" dirty="0" smtClean="0"/>
              <a:t>REFERENCE/FROM (Compare/Timeline </a:t>
            </a:r>
            <a:r>
              <a:rPr lang="pl-PL" b="1" dirty="0">
                <a:solidFill>
                  <a:schemeClr val="accent2"/>
                </a:solidFill>
              </a:rPr>
              <a:t>Browsing </a:t>
            </a:r>
            <a:r>
              <a:rPr lang="pl-PL" b="1" dirty="0" smtClean="0">
                <a:solidFill>
                  <a:schemeClr val="accent2"/>
                </a:solidFill>
              </a:rPr>
              <a:t>Mode</a:t>
            </a:r>
            <a:r>
              <a:rPr lang="pl-PL" dirty="0" smtClean="0"/>
              <a:t>)</a:t>
            </a:r>
            <a:endParaRPr lang="pl-PL" dirty="0"/>
          </a:p>
          <a:p>
            <a:pPr lvl="1"/>
            <a:r>
              <a:rPr lang="pl-PL" dirty="0"/>
              <a:t>Bottom one input Run is considered as </a:t>
            </a:r>
            <a:r>
              <a:rPr lang="pl-PL" dirty="0" smtClean="0"/>
              <a:t>CURRENT/TO (Compare/Timeline </a:t>
            </a:r>
            <a:r>
              <a:rPr lang="pl-PL" b="1" dirty="0">
                <a:solidFill>
                  <a:schemeClr val="accent2"/>
                </a:solidFill>
              </a:rPr>
              <a:t>Browsing </a:t>
            </a:r>
            <a:r>
              <a:rPr lang="pl-PL" b="1" dirty="0" smtClean="0">
                <a:solidFill>
                  <a:schemeClr val="accent2"/>
                </a:solidFill>
              </a:rPr>
              <a:t>Mode</a:t>
            </a:r>
            <a:r>
              <a:rPr lang="pl-PL" dirty="0" smtClean="0"/>
              <a:t>)</a:t>
            </a:r>
            <a:endParaRPr lang="pl-PL" dirty="0"/>
          </a:p>
          <a:p>
            <a:r>
              <a:rPr lang="pl-PL" dirty="0" smtClean="0"/>
              <a:t>Use          buttons to navigate between adjacent Runs</a:t>
            </a:r>
            <a:endParaRPr lang="pl-PL" dirty="0"/>
          </a:p>
          <a:p>
            <a:pPr lvl="1"/>
            <a:r>
              <a:rPr lang="pl-PL" dirty="0"/>
              <a:t>Tip: use your keyboard </a:t>
            </a:r>
            <a:r>
              <a:rPr lang="pl-PL" dirty="0" smtClean="0"/>
              <a:t>to </a:t>
            </a:r>
            <a:r>
              <a:rPr lang="pl-PL" dirty="0"/>
              <a:t>navigate </a:t>
            </a:r>
            <a:r>
              <a:rPr lang="pl-PL" dirty="0" smtClean="0"/>
              <a:t>between runs:</a:t>
            </a:r>
          </a:p>
          <a:p>
            <a:pPr lvl="2"/>
            <a:r>
              <a:rPr lang="pl-PL" dirty="0" smtClean="0"/>
              <a:t>U/J – previous REFERENCE/FROM</a:t>
            </a:r>
          </a:p>
          <a:p>
            <a:pPr lvl="2"/>
            <a:r>
              <a:rPr lang="pl-PL" dirty="0" smtClean="0"/>
              <a:t>I/K – next REFERENCE/FROM</a:t>
            </a:r>
          </a:p>
          <a:p>
            <a:pPr lvl="2"/>
            <a:r>
              <a:rPr lang="pl-PL" dirty="0" smtClean="0"/>
              <a:t>O/L – open browser for REFERENCE/FROM</a:t>
            </a:r>
          </a:p>
          <a:p>
            <a:pPr lvl="1"/>
            <a:r>
              <a:rPr lang="pl-PL" dirty="0" smtClean="0"/>
              <a:t>especially </a:t>
            </a:r>
            <a:r>
              <a:rPr lang="pl-PL" dirty="0"/>
              <a:t>useful when </a:t>
            </a:r>
            <a:r>
              <a:rPr lang="pl-PL" b="1" dirty="0">
                <a:solidFill>
                  <a:srgbClr val="7030A0"/>
                </a:solidFill>
              </a:rPr>
              <a:t>Options Panel </a:t>
            </a:r>
            <a:r>
              <a:rPr lang="pl-PL" dirty="0"/>
              <a:t>is </a:t>
            </a:r>
            <a:r>
              <a:rPr lang="pl-PL" dirty="0" smtClean="0"/>
              <a:t>hidden</a:t>
            </a:r>
            <a:endParaRPr lang="pl-PL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15C-04B6-4E2D-81A4-8AE0EF989144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87" y="3842013"/>
            <a:ext cx="342930" cy="2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78" y="3857254"/>
            <a:ext cx="335309" cy="274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420" y="1874842"/>
            <a:ext cx="365792" cy="312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24" y="3352036"/>
            <a:ext cx="3329899" cy="312290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1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Section 2: </a:t>
            </a:r>
            <a:r>
              <a:rPr lang="pl-PL" b="1" dirty="0">
                <a:solidFill>
                  <a:srgbClr val="7030A0"/>
                </a:solidFill>
              </a:rPr>
              <a:t>Options Panel contd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Very bottom button of this section    - toggle </a:t>
            </a:r>
            <a:r>
              <a:rPr lang="pl-PL" dirty="0"/>
              <a:t>options: (un)hide </a:t>
            </a:r>
            <a:r>
              <a:rPr lang="pl-PL" b="1" dirty="0">
                <a:solidFill>
                  <a:srgbClr val="7030A0"/>
                </a:solidFill>
              </a:rPr>
              <a:t>Options Panel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85FD-27FD-4E64-BF01-054254D78537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04" y="2018786"/>
            <a:ext cx="219075" cy="1143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Section 3: </a:t>
            </a:r>
            <a:r>
              <a:rPr lang="pl-PL" b="1" dirty="0" smtClean="0">
                <a:solidFill>
                  <a:schemeClr val="accent2">
                    <a:lumMod val="75000"/>
                  </a:schemeClr>
                </a:solidFill>
              </a:rPr>
              <a:t>Tab Bar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Populates when User decides which data to present (using</a:t>
            </a:r>
            <a:r>
              <a:rPr lang="pl-PL" b="1" dirty="0" smtClean="0">
                <a:solidFill>
                  <a:srgbClr val="7030A0"/>
                </a:solidFill>
              </a:rPr>
              <a:t> Options Panel </a:t>
            </a:r>
            <a:r>
              <a:rPr lang="pl-PL" b="1" dirty="0" smtClean="0">
                <a:solidFill>
                  <a:srgbClr val="FF99CC"/>
                </a:solidFill>
              </a:rPr>
              <a:t>Data Picker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If </a:t>
            </a:r>
            <a:r>
              <a:rPr lang="pl-PL" b="1" dirty="0" smtClean="0">
                <a:solidFill>
                  <a:schemeClr val="accent2"/>
                </a:solidFill>
              </a:rPr>
              <a:t>Browsing Type </a:t>
            </a:r>
            <a:r>
              <a:rPr lang="pl-PL" dirty="0" smtClean="0"/>
              <a:t>is changed to Timeline only tabs which present Tracker Maps will be visible (no interactive and text data allowed)</a:t>
            </a:r>
            <a:endParaRPr lang="pl-PL" dirty="0" smtClean="0"/>
          </a:p>
          <a:p>
            <a:r>
              <a:rPr lang="pl-PL" dirty="0" smtClean="0"/>
              <a:t>Tip: if you decide </a:t>
            </a:r>
            <a:r>
              <a:rPr lang="pl-PL" dirty="0" smtClean="0"/>
              <a:t>that you </a:t>
            </a:r>
            <a:r>
              <a:rPr lang="pl-PL" dirty="0" smtClean="0"/>
              <a:t>do not want given dataset (map/log) you can either </a:t>
            </a:r>
            <a:endParaRPr lang="pl-PL" dirty="0" smtClean="0"/>
          </a:p>
          <a:p>
            <a:pPr lvl="1"/>
            <a:r>
              <a:rPr lang="pl-PL" dirty="0" smtClean="0"/>
              <a:t>uncheck </a:t>
            </a:r>
            <a:r>
              <a:rPr lang="pl-PL" dirty="0" smtClean="0"/>
              <a:t>corresponding checkbox on </a:t>
            </a:r>
            <a:r>
              <a:rPr lang="pl-PL" b="1" dirty="0" smtClean="0">
                <a:solidFill>
                  <a:srgbClr val="7030A0"/>
                </a:solidFill>
              </a:rPr>
              <a:t>Options Panel </a:t>
            </a:r>
            <a:r>
              <a:rPr lang="pl-PL" dirty="0" smtClean="0"/>
              <a:t>or </a:t>
            </a:r>
            <a:endParaRPr lang="pl-PL" dirty="0" smtClean="0"/>
          </a:p>
          <a:p>
            <a:pPr lvl="1"/>
            <a:r>
              <a:rPr lang="pl-PL" dirty="0" smtClean="0"/>
              <a:t>click close button in the top-right corner of the tab or</a:t>
            </a:r>
          </a:p>
          <a:p>
            <a:pPr lvl="1"/>
            <a:r>
              <a:rPr lang="pl-PL" dirty="0" smtClean="0"/>
              <a:t>you </a:t>
            </a:r>
            <a:r>
              <a:rPr lang="pl-PL" dirty="0" smtClean="0"/>
              <a:t>can click </a:t>
            </a:r>
            <a:r>
              <a:rPr lang="pl-PL" u="sng" dirty="0" smtClean="0"/>
              <a:t>Middle Mouse Button (MMB) </a:t>
            </a:r>
            <a:r>
              <a:rPr lang="pl-PL" dirty="0" smtClean="0"/>
              <a:t>to remove </a:t>
            </a:r>
            <a:r>
              <a:rPr lang="pl-PL" dirty="0" smtClean="0"/>
              <a:t>this tab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  Last two options are</a:t>
            </a:r>
            <a:r>
              <a:rPr lang="pl-PL" dirty="0" smtClean="0"/>
              <a:t> handy </a:t>
            </a:r>
            <a:r>
              <a:rPr lang="pl-PL" dirty="0" smtClean="0"/>
              <a:t>with hidden </a:t>
            </a:r>
            <a:r>
              <a:rPr lang="pl-PL" b="1" dirty="0" smtClean="0">
                <a:solidFill>
                  <a:srgbClr val="7030A0"/>
                </a:solidFill>
              </a:rPr>
              <a:t>Options Panel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857D-FD6C-4D89-B784-8041C7DA2E7F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0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Section 5: </a:t>
            </a:r>
            <a:r>
              <a:rPr lang="pl-PL" b="1" dirty="0"/>
              <a:t>Comparison Bar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Type </a:t>
            </a:r>
            <a:r>
              <a:rPr lang="pl-PL" dirty="0"/>
              <a:t>of comparison depends on the type of data:</a:t>
            </a:r>
          </a:p>
          <a:p>
            <a:pPr lvl="1"/>
            <a:r>
              <a:rPr lang="pl-PL" dirty="0"/>
              <a:t>Image: Comparison is done by subtracting values in each pixel: </a:t>
            </a:r>
            <a:br>
              <a:rPr lang="pl-PL" dirty="0"/>
            </a:br>
            <a:r>
              <a:rPr lang="pl-PL" dirty="0"/>
              <a:t>DIFF = REFERENCE – CURRENT</a:t>
            </a:r>
            <a:br>
              <a:rPr lang="pl-PL" dirty="0"/>
            </a:br>
            <a:r>
              <a:rPr lang="pl-PL" dirty="0"/>
              <a:t>Difference will show up instead of the CURRENT and its transformation (position and zoom) will be the same as transformation of the REFERENCE</a:t>
            </a:r>
          </a:p>
          <a:p>
            <a:pPr lvl="1"/>
            <a:r>
              <a:rPr lang="pl-PL" dirty="0"/>
              <a:t>Text: Side by Side or Combined Inline; color legend:</a:t>
            </a:r>
          </a:p>
          <a:p>
            <a:pPr lvl="2"/>
            <a:r>
              <a:rPr lang="pl-PL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There is a differnece between the two lines</a:t>
            </a:r>
          </a:p>
          <a:p>
            <a:pPr lvl="2"/>
            <a:r>
              <a:rPr lang="pl-PL" b="1" dirty="0">
                <a:solidFill>
                  <a:srgbClr val="FF0000"/>
                </a:solidFill>
              </a:rPr>
              <a:t>The line does not exist in the CURRENT</a:t>
            </a:r>
          </a:p>
          <a:p>
            <a:pPr lvl="2"/>
            <a:r>
              <a:rPr lang="pl-PL" b="1" dirty="0">
                <a:solidFill>
                  <a:srgbClr val="00B050"/>
                </a:solidFill>
              </a:rPr>
              <a:t>The line does not exist in the REFERENCE</a:t>
            </a:r>
          </a:p>
          <a:p>
            <a:pPr lvl="2"/>
            <a:r>
              <a:rPr lang="pl-PL" b="1" dirty="0">
                <a:solidFill>
                  <a:schemeClr val="bg2">
                    <a:lumMod val="50000"/>
                  </a:schemeClr>
                </a:solidFill>
              </a:rPr>
              <a:t>Placeholder to keep lines in </a:t>
            </a:r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order</a:t>
            </a:r>
          </a:p>
          <a:p>
            <a:pPr lvl="1"/>
            <a:r>
              <a:rPr lang="pl-PL" dirty="0" smtClean="0"/>
              <a:t>Comparisons are not allowed in the Timeline </a:t>
            </a:r>
            <a:r>
              <a:rPr lang="pl-PL" b="1" dirty="0" smtClean="0">
                <a:solidFill>
                  <a:schemeClr val="accent2"/>
                </a:solidFill>
              </a:rPr>
              <a:t>Browsing Mode</a:t>
            </a:r>
            <a:endParaRPr lang="pl-PL" b="1" dirty="0">
              <a:solidFill>
                <a:schemeClr val="accent2"/>
              </a:solidFill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7299-CEE3-4B8F-837E-F4DBB9C48A7D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Section </a:t>
            </a:r>
            <a:r>
              <a:rPr lang="pl-PL" dirty="0" smtClean="0"/>
              <a:t>4A: </a:t>
            </a:r>
            <a:r>
              <a:rPr lang="pl-PL" b="1" dirty="0" smtClean="0">
                <a:solidFill>
                  <a:schemeClr val="accent6"/>
                </a:solidFill>
              </a:rPr>
              <a:t>Data </a:t>
            </a:r>
            <a:r>
              <a:rPr lang="pl-PL" b="1" dirty="0" smtClean="0">
                <a:solidFill>
                  <a:schemeClr val="accent6"/>
                </a:solidFill>
              </a:rPr>
              <a:t>Show: Comparison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Presents data for currently chosen dataset in </a:t>
            </a:r>
            <a:r>
              <a:rPr lang="pl-PL" b="1" dirty="0" smtClean="0">
                <a:solidFill>
                  <a:schemeClr val="accent2">
                    <a:lumMod val="75000"/>
                  </a:schemeClr>
                </a:solidFill>
              </a:rPr>
              <a:t>Tab Bar </a:t>
            </a:r>
            <a:r>
              <a:rPr lang="pl-PL" dirty="0" smtClean="0"/>
              <a:t>with REFERENCE Run on the left and CURRENT on the right</a:t>
            </a:r>
          </a:p>
          <a:p>
            <a:r>
              <a:rPr lang="pl-PL" dirty="0" smtClean="0"/>
              <a:t>Data can be either Images or Text:</a:t>
            </a:r>
          </a:p>
          <a:p>
            <a:pPr lvl="1"/>
            <a:r>
              <a:rPr lang="pl-PL" dirty="0" smtClean="0"/>
              <a:t>Images: they allow for panning(dragging) </a:t>
            </a:r>
            <a:r>
              <a:rPr lang="pl-PL" dirty="0" smtClean="0"/>
              <a:t>&amp; </a:t>
            </a:r>
            <a:r>
              <a:rPr lang="pl-PL" dirty="0" smtClean="0"/>
              <a:t>zooming with your </a:t>
            </a:r>
            <a:r>
              <a:rPr lang="pl-PL" u="sng" dirty="0" smtClean="0"/>
              <a:t>Mouse</a:t>
            </a:r>
            <a:r>
              <a:rPr lang="pl-PL" dirty="0" smtClean="0"/>
              <a:t> and its </a:t>
            </a:r>
            <a:r>
              <a:rPr lang="pl-PL" u="sng" dirty="0" smtClean="0"/>
              <a:t>Scroll,</a:t>
            </a:r>
            <a:r>
              <a:rPr lang="pl-PL" dirty="0" smtClean="0"/>
              <a:t> keeping the same transformation in both views</a:t>
            </a:r>
          </a:p>
          <a:p>
            <a:pPr lvl="1"/>
            <a:r>
              <a:rPr lang="pl-PL" dirty="0" smtClean="0"/>
              <a:t>Text files </a:t>
            </a:r>
          </a:p>
          <a:p>
            <a:r>
              <a:rPr lang="pl-PL" dirty="0" smtClean="0"/>
              <a:t>Both forms allow to make comparison views using </a:t>
            </a:r>
            <a:r>
              <a:rPr lang="pl-PL" b="1" dirty="0" smtClean="0"/>
              <a:t>Comparison Bar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29E9-75C2-4D2C-B8E9-FF6F8808264A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7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Section 4: </a:t>
            </a:r>
            <a:r>
              <a:rPr lang="pl-PL" b="1" dirty="0">
                <a:solidFill>
                  <a:schemeClr val="accent6"/>
                </a:solidFill>
              </a:rPr>
              <a:t>Data Show: </a:t>
            </a:r>
            <a:r>
              <a:rPr lang="pl-PL" b="1" dirty="0" smtClean="0">
                <a:solidFill>
                  <a:schemeClr val="accent6"/>
                </a:solidFill>
              </a:rPr>
              <a:t>Comparison contd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There is a special type of Tracker Maps – Interactive Tracker Maps	</a:t>
            </a:r>
          </a:p>
          <a:p>
            <a:pPr lvl="1"/>
            <a:r>
              <a:rPr lang="en-GB" dirty="0"/>
              <a:t>Quality tests - FED view: interactive </a:t>
            </a:r>
            <a:endParaRPr lang="pl-PL" dirty="0" smtClean="0"/>
          </a:p>
          <a:p>
            <a:pPr lvl="1"/>
            <a:r>
              <a:rPr lang="en-GB" dirty="0"/>
              <a:t>Quality tests - PSU view: </a:t>
            </a:r>
            <a:r>
              <a:rPr lang="en-GB" dirty="0" smtClean="0"/>
              <a:t>interactive</a:t>
            </a:r>
            <a:endParaRPr lang="pl-PL" dirty="0" smtClean="0"/>
          </a:p>
          <a:p>
            <a:r>
              <a:rPr lang="pl-PL" dirty="0" smtClean="0"/>
              <a:t>The main difference between them and regular Tracker Maps is that when you hover over visible module:</a:t>
            </a:r>
          </a:p>
          <a:p>
            <a:pPr lvl="1"/>
            <a:r>
              <a:rPr lang="pl-PL" dirty="0" smtClean="0"/>
              <a:t>you are informed about the current module name in the tooltip</a:t>
            </a:r>
          </a:p>
          <a:p>
            <a:pPr lvl="1"/>
            <a:r>
              <a:rPr lang="pl-PL" dirty="0" smtClean="0"/>
              <a:t>the module gets </a:t>
            </a:r>
            <a:r>
              <a:rPr lang="pl-P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orange</a:t>
            </a:r>
            <a:r>
              <a:rPr lang="pl-PL" dirty="0" smtClean="0"/>
              <a:t> highlight</a:t>
            </a:r>
          </a:p>
          <a:p>
            <a:pPr lvl="1"/>
            <a:r>
              <a:rPr lang="pl-PL" dirty="0"/>
              <a:t>c</a:t>
            </a:r>
            <a:r>
              <a:rPr lang="pl-PL" dirty="0" smtClean="0"/>
              <a:t>licking (LMB) on the module sets it in the metastable state</a:t>
            </a:r>
          </a:p>
          <a:p>
            <a:pPr lvl="2"/>
            <a:r>
              <a:rPr lang="pl-PL" dirty="0" smtClean="0"/>
              <a:t>highlight changes to </a:t>
            </a:r>
            <a:r>
              <a:rPr lang="pl-PL" dirty="0" smtClean="0">
                <a:solidFill>
                  <a:srgbClr val="92D050"/>
                </a:solidFill>
              </a:rPr>
              <a:t>green</a:t>
            </a:r>
            <a:r>
              <a:rPr lang="pl-PL" dirty="0" smtClean="0"/>
              <a:t> </a:t>
            </a:r>
          </a:p>
          <a:p>
            <a:pPr lvl="2"/>
            <a:r>
              <a:rPr lang="pl-PL" dirty="0"/>
              <a:t>t</a:t>
            </a:r>
            <a:r>
              <a:rPr lang="pl-PL" dirty="0" smtClean="0"/>
              <a:t>ooltip is not hiding</a:t>
            </a:r>
          </a:p>
          <a:p>
            <a:pPr lvl="3"/>
            <a:r>
              <a:rPr lang="pl-PL" dirty="0" smtClean="0"/>
              <a:t>However tooltip is hidden when zooming and clicking MMB on the Tracker Map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C893-4F25-4336-82DA-7472B157839F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F. Ilic &amp; P. Jurgielewicz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DB9F-9467-4B90-B655-964C21D243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790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Section 1: Menu Bar</vt:lpstr>
      <vt:lpstr>Section 2: Options Panel</vt:lpstr>
      <vt:lpstr>Section 2: Options Panel contd</vt:lpstr>
      <vt:lpstr>Section 2: Options Panel contd</vt:lpstr>
      <vt:lpstr>Section 3: Tab Bar</vt:lpstr>
      <vt:lpstr>Section 5: Comparison Bar</vt:lpstr>
      <vt:lpstr>Section 4A: Data Show: Comparison</vt:lpstr>
      <vt:lpstr>Section 4: Data Show: Comparison contd</vt:lpstr>
      <vt:lpstr>Section 4: Data Show: Comparison contd</vt:lpstr>
      <vt:lpstr>Section 4B: Data Show: Timeline</vt:lpstr>
      <vt:lpstr>Section 4B: Data Show: Timeline</vt:lpstr>
      <vt:lpstr>Known issues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Pawel Jurgielewicz</dc:creator>
  <cp:lastModifiedBy>Pawel Jurgielewicz</cp:lastModifiedBy>
  <cp:revision>43</cp:revision>
  <dcterms:created xsi:type="dcterms:W3CDTF">2017-06-27T14:22:14Z</dcterms:created>
  <dcterms:modified xsi:type="dcterms:W3CDTF">2017-07-17T14:37:00Z</dcterms:modified>
</cp:coreProperties>
</file>