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7" r:id="rId2"/>
  </p:sldMasterIdLst>
  <p:notesMasterIdLst>
    <p:notesMasterId r:id="rId23"/>
  </p:notesMasterIdLst>
  <p:sldIdLst>
    <p:sldId id="256" r:id="rId3"/>
    <p:sldId id="258" r:id="rId4"/>
    <p:sldId id="360" r:id="rId5"/>
    <p:sldId id="279" r:id="rId6"/>
    <p:sldId id="2147377317" r:id="rId7"/>
    <p:sldId id="349" r:id="rId8"/>
    <p:sldId id="282" r:id="rId9"/>
    <p:sldId id="2147377318" r:id="rId10"/>
    <p:sldId id="336" r:id="rId11"/>
    <p:sldId id="341" r:id="rId12"/>
    <p:sldId id="2147377313" r:id="rId13"/>
    <p:sldId id="2147309217" r:id="rId14"/>
    <p:sldId id="366" r:id="rId15"/>
    <p:sldId id="363" r:id="rId16"/>
    <p:sldId id="364" r:id="rId17"/>
    <p:sldId id="2147309214" r:id="rId18"/>
    <p:sldId id="2147377316" r:id="rId19"/>
    <p:sldId id="2147309215" r:id="rId20"/>
    <p:sldId id="329" r:id="rId21"/>
    <p:sldId id="2147377315" r:id="rId22"/>
  </p:sldIdLst>
  <p:sldSz cx="9144000" cy="5143500" type="screen16x9"/>
  <p:notesSz cx="9144000" cy="5143500"/>
  <p:defaultTextStyle>
    <a:defPPr>
      <a:defRPr kern="0"/>
    </a:defPPr>
  </p:defaultTextStyle>
  <p:extLst>
    <p:ext uri="{521415D9-36F7-43E2-AB2F-B90AF26B5E84}">
      <p14:sectionLst xmlns:p14="http://schemas.microsoft.com/office/powerpoint/2010/main">
        <p14:section name="Default Section" id="{840E31B7-E4F1-4062-92CC-D6C6E61EFC60}">
          <p14:sldIdLst>
            <p14:sldId id="256"/>
            <p14:sldId id="258"/>
            <p14:sldId id="360"/>
            <p14:sldId id="279"/>
            <p14:sldId id="2147377317"/>
            <p14:sldId id="349"/>
            <p14:sldId id="282"/>
            <p14:sldId id="2147377318"/>
            <p14:sldId id="336"/>
          </p14:sldIdLst>
        </p14:section>
        <p14:section name="Workgroup Readouts" id="{C8197007-0486-448F-BF92-02FD8232228E}">
          <p14:sldIdLst>
            <p14:sldId id="341"/>
          </p14:sldIdLst>
        </p14:section>
        <p14:section name="Next Gen Committee" id="{1384C577-9427-4989-94FB-8A75E42FAA6F}">
          <p14:sldIdLst>
            <p14:sldId id="2147377313"/>
            <p14:sldId id="2147309217"/>
            <p14:sldId id="366"/>
            <p14:sldId id="363"/>
            <p14:sldId id="364"/>
          </p14:sldIdLst>
        </p14:section>
        <p14:section name="SS-A Workgroup" id="{782E5052-58E4-4ACE-A480-6E8ED5F20C76}">
          <p14:sldIdLst>
            <p14:sldId id="2147309214"/>
            <p14:sldId id="2147377316"/>
          </p14:sldIdLst>
        </p14:section>
        <p14:section name="Communications" id="{E6CACF0D-64CD-4D02-A3CD-80D710C0D1D5}">
          <p14:sldIdLst>
            <p14:sldId id="2147309215"/>
          </p14:sldIdLst>
        </p14:section>
        <p14:section name="Next Steps_Wrap Up" id="{8A993A7C-347E-433C-B5BB-1008DE24B236}">
          <p14:sldIdLst>
            <p14:sldId id="329"/>
            <p14:sldId id="214737731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74C30B-828B-2794-B49E-58A8BBDA07E2}" name="Eliza Baldwin" initials="EB" userId="S::eliza.baldwin@acentra.com::09eed73c-b95e-4d12-b5a1-465ab500f813" providerId="AD"/>
  <p188:author id="{9BF21943-A970-DA66-7B78-A3050B28FB66}" name="Nicolle Field" initials="NF" userId="h93SeplIJf4KhQd9UYbPHoFtboCqEMAg+C0GdbnXHFg=" providerId="None"/>
  <p188:author id="{9F59275C-C22D-215C-F6DD-680C635E450C}" name="Shelley Lucas" initials="SL" userId="bITSmLikKoIrxV9aKYMuSneqB8SNxxwUvZKSK7Y7JkA=" providerId="None"/>
  <p188:author id="{D95FA163-4088-22B0-DF3D-39A538D2C681}" name="Zachary Rioux" initials="ZR" userId="KSHA0mwrdA8E+7zZFXr3qoS5zB+WI4DjXrP6COCpyUg=" providerId="None"/>
  <p188:author id="{73C9C072-3B9B-2A4F-5419-C2CDA10A489C}" name="Zachary Rioux" initials="ZR" userId="S::zrioux@berrydunn.com::29d23120-865e-4736-a582-f448e4650dc0" providerId="AD"/>
  <p188:author id="{BADBC883-8EDC-EF2F-5518-4593A93A8F5C}" name="Uma Kandasamy" initials="UK" userId="WlY5nh5VaKSkGpNChUv+6zjbtau+d2iLR0f595B65vQ=" providerId="None"/>
  <p188:author id="{3DD3399F-4FAA-E9BA-5C1B-C3E745FD03CA}" name="ALEJANDRA JOHNSON" initials="AJ" userId="+YVqWP3gAtgQj7Aa/TtZzcZnpZbHFNvGDccOI9Y/cSw=" providerId="None"/>
  <p188:author id="{A2DBD2B2-7F19-63AB-561D-1D6B52F28A7E}" name="Trish Heiman" initials="TH" userId="Buh+w6kEululkJi9zT17gqT07N9kMySCYIvk5TXqLtQ=" providerId="None"/>
  <p188:author id="{0231C8B3-9BD7-74C2-B8A2-8022AD20505D}" name="Shelley Lucas" initials="SL" userId="S::SHELLEYLUCAS@MITRE.ORG::6d604fee-b8ec-472f-9038-6c6bfa578a18" providerId="AD"/>
  <p188:author id="{65F7D6BD-32C4-420F-923B-E3EDBDA01FCE}" name="Victoria Cardoza Kairys" initials="VK" userId="S::VKAIRYS@MITRE.ORG::aa44975f-d723-4595-b5d1-d6380ed0a0f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25"/>
    <p:restoredTop sz="85266"/>
  </p:normalViewPr>
  <p:slideViewPr>
    <p:cSldViewPr snapToGrid="0">
      <p:cViewPr varScale="1">
        <p:scale>
          <a:sx n="91" d="100"/>
          <a:sy n="91" d="100"/>
        </p:scale>
        <p:origin x="1416"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A53B9E-17FF-4E6C-933D-CFF9259AE3A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84BCAB-B17B-4807-A54B-384E86178BC1}">
      <dgm:prSet phldrT="[Text]" custT="1"/>
      <dgm:spPr/>
      <dgm:t>
        <a:bodyPr/>
        <a:lstStyle/>
        <a:p>
          <a:r>
            <a:rPr lang="en-US" sz="1800" dirty="0"/>
            <a:t>MITA NextGen</a:t>
          </a:r>
        </a:p>
      </dgm:t>
    </dgm:pt>
    <dgm:pt modelId="{5D4E27CC-6B8C-4024-AC6F-B50F49E5DC77}" type="parTrans" cxnId="{195E49E8-B2DE-419F-8AB1-F94EA3DE5725}">
      <dgm:prSet/>
      <dgm:spPr/>
      <dgm:t>
        <a:bodyPr/>
        <a:lstStyle/>
        <a:p>
          <a:endParaRPr lang="en-US"/>
        </a:p>
      </dgm:t>
    </dgm:pt>
    <dgm:pt modelId="{75123728-75A5-4401-8DB0-C01FEE84ECCC}" type="sibTrans" cxnId="{195E49E8-B2DE-419F-8AB1-F94EA3DE5725}">
      <dgm:prSet/>
      <dgm:spPr/>
      <dgm:t>
        <a:bodyPr/>
        <a:lstStyle/>
        <a:p>
          <a:endParaRPr lang="en-US"/>
        </a:p>
      </dgm:t>
    </dgm:pt>
    <dgm:pt modelId="{8E172E93-EC08-4054-B7A1-74B6C50F6843}">
      <dgm:prSet phldrT="[Text]"/>
      <dgm:spPr/>
      <dgm:t>
        <a:bodyPr/>
        <a:lstStyle/>
        <a:p>
          <a:r>
            <a:rPr lang="en-US" dirty="0"/>
            <a:t>Advancing the MITA framework by evaluating and enhancing MITA 3.0 components for inclusion in MITA 4.0.</a:t>
          </a:r>
        </a:p>
      </dgm:t>
    </dgm:pt>
    <dgm:pt modelId="{148AE76C-A820-4B0B-9B79-374B1D6A72B6}" type="parTrans" cxnId="{8873AC3E-51CF-49FC-ADCF-BAC0521FA711}">
      <dgm:prSet/>
      <dgm:spPr/>
      <dgm:t>
        <a:bodyPr/>
        <a:lstStyle/>
        <a:p>
          <a:endParaRPr lang="en-US"/>
        </a:p>
      </dgm:t>
    </dgm:pt>
    <dgm:pt modelId="{5B45A6B7-15C6-4A48-A4A4-25780314A962}" type="sibTrans" cxnId="{8873AC3E-51CF-49FC-ADCF-BAC0521FA711}">
      <dgm:prSet/>
      <dgm:spPr/>
      <dgm:t>
        <a:bodyPr/>
        <a:lstStyle/>
        <a:p>
          <a:endParaRPr lang="en-US"/>
        </a:p>
      </dgm:t>
    </dgm:pt>
    <dgm:pt modelId="{79DFFD33-255D-4690-ADA6-C167BC91DF99}">
      <dgm:prSet phldrT="[Text]" custT="1"/>
      <dgm:spPr/>
      <dgm:t>
        <a:bodyPr/>
        <a:lstStyle/>
        <a:p>
          <a:r>
            <a:rPr lang="en-US" sz="1800" dirty="0"/>
            <a:t>SS-A</a:t>
          </a:r>
        </a:p>
      </dgm:t>
    </dgm:pt>
    <dgm:pt modelId="{4535C60A-9B67-46B8-8FBE-F53902746DF2}" type="parTrans" cxnId="{3ABB7850-97C6-4826-8001-250C4BBF4348}">
      <dgm:prSet/>
      <dgm:spPr/>
      <dgm:t>
        <a:bodyPr/>
        <a:lstStyle/>
        <a:p>
          <a:endParaRPr lang="en-US"/>
        </a:p>
      </dgm:t>
    </dgm:pt>
    <dgm:pt modelId="{853CCD4E-5DCA-4ED1-9C93-59D22FBF7250}" type="sibTrans" cxnId="{3ABB7850-97C6-4826-8001-250C4BBF4348}">
      <dgm:prSet/>
      <dgm:spPr/>
      <dgm:t>
        <a:bodyPr/>
        <a:lstStyle/>
        <a:p>
          <a:endParaRPr lang="en-US"/>
        </a:p>
      </dgm:t>
    </dgm:pt>
    <dgm:pt modelId="{29A21AA3-52C2-404D-A9C9-4F19B2203110}">
      <dgm:prSet phldrT="[Text]"/>
      <dgm:spPr/>
      <dgm:t>
        <a:bodyPr/>
        <a:lstStyle/>
        <a:p>
          <a:r>
            <a:rPr lang="en-US" dirty="0"/>
            <a:t>Developing a prototype tool for conducting the SS-A and leading the redesign of the SS-A process to be outcome-based, less burdensome, and more valuable to states and CMS.</a:t>
          </a:r>
        </a:p>
      </dgm:t>
    </dgm:pt>
    <dgm:pt modelId="{C493F808-BD66-4766-9471-014DE00443CC}" type="parTrans" cxnId="{E4613305-C825-4F84-A385-A2FD497FE9D2}">
      <dgm:prSet/>
      <dgm:spPr/>
      <dgm:t>
        <a:bodyPr/>
        <a:lstStyle/>
        <a:p>
          <a:endParaRPr lang="en-US"/>
        </a:p>
      </dgm:t>
    </dgm:pt>
    <dgm:pt modelId="{85897898-F2E8-47B5-814E-9B965A579DB5}" type="sibTrans" cxnId="{E4613305-C825-4F84-A385-A2FD497FE9D2}">
      <dgm:prSet/>
      <dgm:spPr/>
      <dgm:t>
        <a:bodyPr/>
        <a:lstStyle/>
        <a:p>
          <a:endParaRPr lang="en-US"/>
        </a:p>
      </dgm:t>
    </dgm:pt>
    <dgm:pt modelId="{11EAFDF0-2623-DC45-95B6-76581009D7AC}">
      <dgm:prSet phldrT="[Text]"/>
      <dgm:spPr/>
      <dgm:t>
        <a:bodyPr/>
        <a:lstStyle/>
        <a:p>
          <a:r>
            <a:rPr lang="en-US" dirty="0"/>
            <a:t>Promoting interoperability and open standards (e.g., FHIR) using the MITA Technical and Information Architectures. Offers guidance to SMAs for regulatory compliance.</a:t>
          </a:r>
        </a:p>
      </dgm:t>
    </dgm:pt>
    <dgm:pt modelId="{618A251B-6D71-A54B-ABF2-D5198F128893}" type="parTrans" cxnId="{4300896B-1402-9546-9AE3-76D2678A0650}">
      <dgm:prSet/>
      <dgm:spPr/>
      <dgm:t>
        <a:bodyPr/>
        <a:lstStyle/>
        <a:p>
          <a:endParaRPr lang="en-US"/>
        </a:p>
      </dgm:t>
    </dgm:pt>
    <dgm:pt modelId="{31F30AD3-E605-8A4D-A0AC-2946B0B8F0AC}" type="sibTrans" cxnId="{4300896B-1402-9546-9AE3-76D2678A0650}">
      <dgm:prSet/>
      <dgm:spPr/>
      <dgm:t>
        <a:bodyPr/>
        <a:lstStyle/>
        <a:p>
          <a:endParaRPr lang="en-US"/>
        </a:p>
      </dgm:t>
    </dgm:pt>
    <dgm:pt modelId="{DAEC43A6-0964-E748-B481-C5DC0EFD29DA}">
      <dgm:prSet phldrT="[Text]"/>
      <dgm:spPr/>
      <dgm:t>
        <a:bodyPr/>
        <a:lstStyle/>
        <a:p>
          <a:r>
            <a:rPr lang="en-US" dirty="0"/>
            <a:t>Developing a guide on the Outcomes-based Planning Process.</a:t>
          </a:r>
        </a:p>
      </dgm:t>
    </dgm:pt>
    <dgm:pt modelId="{637917E5-3158-3743-A796-9C91CDB35C81}" type="parTrans" cxnId="{4B5E040B-D8C4-594C-9593-1ABB8925BC05}">
      <dgm:prSet/>
      <dgm:spPr/>
    </dgm:pt>
    <dgm:pt modelId="{60F2C579-DDCE-5548-B8FA-16B59665AD7D}" type="sibTrans" cxnId="{4B5E040B-D8C4-594C-9593-1ABB8925BC05}">
      <dgm:prSet/>
      <dgm:spPr/>
    </dgm:pt>
    <dgm:pt modelId="{FEAC44B9-ED41-9D4A-872C-26BCB0B40534}">
      <dgm:prSet phldrT="[Text]"/>
      <dgm:spPr/>
      <dgm:t>
        <a:bodyPr/>
        <a:lstStyle/>
        <a:p>
          <a:r>
            <a:rPr lang="en-US" dirty="0"/>
            <a:t>Collaborating with NextGen on a new Maturity Model framework for MITA 4.0.</a:t>
          </a:r>
        </a:p>
      </dgm:t>
    </dgm:pt>
    <dgm:pt modelId="{9782D41E-36F0-8641-8998-9102D88748B8}" type="parTrans" cxnId="{80E10695-6B91-554F-8EE3-F0AA1493AFCC}">
      <dgm:prSet/>
      <dgm:spPr/>
    </dgm:pt>
    <dgm:pt modelId="{8992F99A-736E-B542-806E-048302BB1D24}" type="sibTrans" cxnId="{80E10695-6B91-554F-8EE3-F0AA1493AFCC}">
      <dgm:prSet/>
      <dgm:spPr/>
    </dgm:pt>
    <dgm:pt modelId="{114E629B-B836-49F4-A827-345E5A94E346}" type="pres">
      <dgm:prSet presAssocID="{43A53B9E-17FF-4E6C-933D-CFF9259AE3A6}" presName="Name0" presStyleCnt="0">
        <dgm:presLayoutVars>
          <dgm:dir/>
          <dgm:animLvl val="lvl"/>
          <dgm:resizeHandles val="exact"/>
        </dgm:presLayoutVars>
      </dgm:prSet>
      <dgm:spPr/>
    </dgm:pt>
    <dgm:pt modelId="{3073378E-DC15-4ECB-8CC5-2270B58BB72F}" type="pres">
      <dgm:prSet presAssocID="{3784BCAB-B17B-4807-A54B-384E86178BC1}" presName="composite" presStyleCnt="0"/>
      <dgm:spPr/>
    </dgm:pt>
    <dgm:pt modelId="{32A56F0B-3E51-4C64-B8D1-846BFB63D75F}" type="pres">
      <dgm:prSet presAssocID="{3784BCAB-B17B-4807-A54B-384E86178BC1}" presName="parTx" presStyleLbl="alignNode1" presStyleIdx="0" presStyleCnt="2">
        <dgm:presLayoutVars>
          <dgm:chMax val="0"/>
          <dgm:chPref val="0"/>
          <dgm:bulletEnabled val="1"/>
        </dgm:presLayoutVars>
      </dgm:prSet>
      <dgm:spPr/>
    </dgm:pt>
    <dgm:pt modelId="{9E88F98D-F381-4188-8E6E-72149D16A95D}" type="pres">
      <dgm:prSet presAssocID="{3784BCAB-B17B-4807-A54B-384E86178BC1}" presName="desTx" presStyleLbl="alignAccFollowNode1" presStyleIdx="0" presStyleCnt="2">
        <dgm:presLayoutVars>
          <dgm:bulletEnabled val="1"/>
        </dgm:presLayoutVars>
      </dgm:prSet>
      <dgm:spPr/>
    </dgm:pt>
    <dgm:pt modelId="{CDE7EFD0-C340-4A9E-A9A7-B0F7FE105C75}" type="pres">
      <dgm:prSet presAssocID="{75123728-75A5-4401-8DB0-C01FEE84ECCC}" presName="space" presStyleCnt="0"/>
      <dgm:spPr/>
    </dgm:pt>
    <dgm:pt modelId="{29D091EF-29C7-4E55-9E12-E99E119F716C}" type="pres">
      <dgm:prSet presAssocID="{79DFFD33-255D-4690-ADA6-C167BC91DF99}" presName="composite" presStyleCnt="0"/>
      <dgm:spPr/>
    </dgm:pt>
    <dgm:pt modelId="{4678BEDA-336D-4D13-ADAF-331D9B61B77C}" type="pres">
      <dgm:prSet presAssocID="{79DFFD33-255D-4690-ADA6-C167BC91DF99}" presName="parTx" presStyleLbl="alignNode1" presStyleIdx="1" presStyleCnt="2">
        <dgm:presLayoutVars>
          <dgm:chMax val="0"/>
          <dgm:chPref val="0"/>
          <dgm:bulletEnabled val="1"/>
        </dgm:presLayoutVars>
      </dgm:prSet>
      <dgm:spPr/>
    </dgm:pt>
    <dgm:pt modelId="{6A467930-7A96-4039-82E6-137997875F01}" type="pres">
      <dgm:prSet presAssocID="{79DFFD33-255D-4690-ADA6-C167BC91DF99}" presName="desTx" presStyleLbl="alignAccFollowNode1" presStyleIdx="1" presStyleCnt="2">
        <dgm:presLayoutVars>
          <dgm:bulletEnabled val="1"/>
        </dgm:presLayoutVars>
      </dgm:prSet>
      <dgm:spPr/>
    </dgm:pt>
  </dgm:ptLst>
  <dgm:cxnLst>
    <dgm:cxn modelId="{E4613305-C825-4F84-A385-A2FD497FE9D2}" srcId="{79DFFD33-255D-4690-ADA6-C167BC91DF99}" destId="{29A21AA3-52C2-404D-A9C9-4F19B2203110}" srcOrd="0" destOrd="0" parTransId="{C493F808-BD66-4766-9471-014DE00443CC}" sibTransId="{85897898-F2E8-47B5-814E-9B965A579DB5}"/>
    <dgm:cxn modelId="{74403E0A-8CF8-C849-AF95-285A5D0BD44C}" type="presOf" srcId="{FEAC44B9-ED41-9D4A-872C-26BCB0B40534}" destId="{6A467930-7A96-4039-82E6-137997875F01}" srcOrd="0" destOrd="2" presId="urn:microsoft.com/office/officeart/2005/8/layout/hList1"/>
    <dgm:cxn modelId="{4B5E040B-D8C4-594C-9593-1ABB8925BC05}" srcId="{79DFFD33-255D-4690-ADA6-C167BC91DF99}" destId="{DAEC43A6-0964-E748-B481-C5DC0EFD29DA}" srcOrd="1" destOrd="0" parTransId="{637917E5-3158-3743-A796-9C91CDB35C81}" sibTransId="{60F2C579-DDCE-5548-B8FA-16B59665AD7D}"/>
    <dgm:cxn modelId="{8873AC3E-51CF-49FC-ADCF-BAC0521FA711}" srcId="{3784BCAB-B17B-4807-A54B-384E86178BC1}" destId="{8E172E93-EC08-4054-B7A1-74B6C50F6843}" srcOrd="0" destOrd="0" parTransId="{148AE76C-A820-4B0B-9B79-374B1D6A72B6}" sibTransId="{5B45A6B7-15C6-4A48-A4A4-25780314A962}"/>
    <dgm:cxn modelId="{4300896B-1402-9546-9AE3-76D2678A0650}" srcId="{3784BCAB-B17B-4807-A54B-384E86178BC1}" destId="{11EAFDF0-2623-DC45-95B6-76581009D7AC}" srcOrd="1" destOrd="0" parTransId="{618A251B-6D71-A54B-ABF2-D5198F128893}" sibTransId="{31F30AD3-E605-8A4D-A0AC-2946B0B8F0AC}"/>
    <dgm:cxn modelId="{BD39E44F-EF28-4483-978E-0E2E9AA3053B}" type="presOf" srcId="{3784BCAB-B17B-4807-A54B-384E86178BC1}" destId="{32A56F0B-3E51-4C64-B8D1-846BFB63D75F}" srcOrd="0" destOrd="0" presId="urn:microsoft.com/office/officeart/2005/8/layout/hList1"/>
    <dgm:cxn modelId="{3ABB7850-97C6-4826-8001-250C4BBF4348}" srcId="{43A53B9E-17FF-4E6C-933D-CFF9259AE3A6}" destId="{79DFFD33-255D-4690-ADA6-C167BC91DF99}" srcOrd="1" destOrd="0" parTransId="{4535C60A-9B67-46B8-8FBE-F53902746DF2}" sibTransId="{853CCD4E-5DCA-4ED1-9C93-59D22FBF7250}"/>
    <dgm:cxn modelId="{80E10695-6B91-554F-8EE3-F0AA1493AFCC}" srcId="{79DFFD33-255D-4690-ADA6-C167BC91DF99}" destId="{FEAC44B9-ED41-9D4A-872C-26BCB0B40534}" srcOrd="2" destOrd="0" parTransId="{9782D41E-36F0-8641-8998-9102D88748B8}" sibTransId="{8992F99A-736E-B542-806E-048302BB1D24}"/>
    <dgm:cxn modelId="{146FFFAE-F4E6-DA47-8900-8F2F7D840655}" type="presOf" srcId="{DAEC43A6-0964-E748-B481-C5DC0EFD29DA}" destId="{6A467930-7A96-4039-82E6-137997875F01}" srcOrd="0" destOrd="1" presId="urn:microsoft.com/office/officeart/2005/8/layout/hList1"/>
    <dgm:cxn modelId="{3CD00EC4-2832-493F-99BA-7742C1751F97}" type="presOf" srcId="{8E172E93-EC08-4054-B7A1-74B6C50F6843}" destId="{9E88F98D-F381-4188-8E6E-72149D16A95D}" srcOrd="0" destOrd="0" presId="urn:microsoft.com/office/officeart/2005/8/layout/hList1"/>
    <dgm:cxn modelId="{18B5FAC5-8443-4FCE-A7AD-C422A8201F2A}" type="presOf" srcId="{79DFFD33-255D-4690-ADA6-C167BC91DF99}" destId="{4678BEDA-336D-4D13-ADAF-331D9B61B77C}" srcOrd="0" destOrd="0" presId="urn:microsoft.com/office/officeart/2005/8/layout/hList1"/>
    <dgm:cxn modelId="{664E45CB-EAC4-D840-86D6-6C8192D08D1C}" type="presOf" srcId="{11EAFDF0-2623-DC45-95B6-76581009D7AC}" destId="{9E88F98D-F381-4188-8E6E-72149D16A95D}" srcOrd="0" destOrd="1" presId="urn:microsoft.com/office/officeart/2005/8/layout/hList1"/>
    <dgm:cxn modelId="{DE16E8D6-1846-46F4-83D8-8EE86AA8D109}" type="presOf" srcId="{29A21AA3-52C2-404D-A9C9-4F19B2203110}" destId="{6A467930-7A96-4039-82E6-137997875F01}" srcOrd="0" destOrd="0" presId="urn:microsoft.com/office/officeart/2005/8/layout/hList1"/>
    <dgm:cxn modelId="{195E49E8-B2DE-419F-8AB1-F94EA3DE5725}" srcId="{43A53B9E-17FF-4E6C-933D-CFF9259AE3A6}" destId="{3784BCAB-B17B-4807-A54B-384E86178BC1}" srcOrd="0" destOrd="0" parTransId="{5D4E27CC-6B8C-4024-AC6F-B50F49E5DC77}" sibTransId="{75123728-75A5-4401-8DB0-C01FEE84ECCC}"/>
    <dgm:cxn modelId="{5117A4FC-6049-43C1-A428-3E92A81313F2}" type="presOf" srcId="{43A53B9E-17FF-4E6C-933D-CFF9259AE3A6}" destId="{114E629B-B836-49F4-A827-345E5A94E346}" srcOrd="0" destOrd="0" presId="urn:microsoft.com/office/officeart/2005/8/layout/hList1"/>
    <dgm:cxn modelId="{46F859EA-C0A0-4416-B3BF-8DAFFCC071DB}" type="presParOf" srcId="{114E629B-B836-49F4-A827-345E5A94E346}" destId="{3073378E-DC15-4ECB-8CC5-2270B58BB72F}" srcOrd="0" destOrd="0" presId="urn:microsoft.com/office/officeart/2005/8/layout/hList1"/>
    <dgm:cxn modelId="{0C912BCA-DBBE-436C-9E0F-DD6CFB57C850}" type="presParOf" srcId="{3073378E-DC15-4ECB-8CC5-2270B58BB72F}" destId="{32A56F0B-3E51-4C64-B8D1-846BFB63D75F}" srcOrd="0" destOrd="0" presId="urn:microsoft.com/office/officeart/2005/8/layout/hList1"/>
    <dgm:cxn modelId="{43324155-6158-430C-95D6-AA72F20B025D}" type="presParOf" srcId="{3073378E-DC15-4ECB-8CC5-2270B58BB72F}" destId="{9E88F98D-F381-4188-8E6E-72149D16A95D}" srcOrd="1" destOrd="0" presId="urn:microsoft.com/office/officeart/2005/8/layout/hList1"/>
    <dgm:cxn modelId="{B70A4948-F7F4-48D3-9FC6-A7E64FB409A1}" type="presParOf" srcId="{114E629B-B836-49F4-A827-345E5A94E346}" destId="{CDE7EFD0-C340-4A9E-A9A7-B0F7FE105C75}" srcOrd="1" destOrd="0" presId="urn:microsoft.com/office/officeart/2005/8/layout/hList1"/>
    <dgm:cxn modelId="{60A8DBF6-BBDA-46BE-8121-C510933DA15E}" type="presParOf" srcId="{114E629B-B836-49F4-A827-345E5A94E346}" destId="{29D091EF-29C7-4E55-9E12-E99E119F716C}" srcOrd="2" destOrd="0" presId="urn:microsoft.com/office/officeart/2005/8/layout/hList1"/>
    <dgm:cxn modelId="{B5122B1A-D7E2-4812-80DF-672E01F5243B}" type="presParOf" srcId="{29D091EF-29C7-4E55-9E12-E99E119F716C}" destId="{4678BEDA-336D-4D13-ADAF-331D9B61B77C}" srcOrd="0" destOrd="0" presId="urn:microsoft.com/office/officeart/2005/8/layout/hList1"/>
    <dgm:cxn modelId="{4ED694A5-19C5-4F1D-A14F-FB7242D23026}" type="presParOf" srcId="{29D091EF-29C7-4E55-9E12-E99E119F716C}" destId="{6A467930-7A96-4039-82E6-137997875F01}"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0C001F-1585-454C-9DEB-FCF36C0DCD84}" type="doc">
      <dgm:prSet loTypeId="urn:microsoft.com/office/officeart/2005/8/layout/gear1" loCatId="" qsTypeId="urn:microsoft.com/office/officeart/2005/8/quickstyle/simple1" qsCatId="simple" csTypeId="urn:microsoft.com/office/officeart/2005/8/colors/accent1_2" csCatId="accent1" phldr="1"/>
      <dgm:spPr/>
    </dgm:pt>
    <dgm:pt modelId="{DD1BDD94-17BC-F848-BB3B-23192E704125}">
      <dgm:prSet phldrT="[Text]" custT="1"/>
      <dgm:spPr/>
      <dgm:t>
        <a:bodyPr/>
        <a:lstStyle/>
        <a:p>
          <a:r>
            <a:rPr lang="en-US" sz="1100" b="1" dirty="0"/>
            <a:t>Information Architecture</a:t>
          </a:r>
        </a:p>
      </dgm:t>
    </dgm:pt>
    <dgm:pt modelId="{91ADE71D-3987-4C41-8D35-138259063E5D}" type="parTrans" cxnId="{BA6AD532-3290-C640-9601-E74276515C0C}">
      <dgm:prSet/>
      <dgm:spPr/>
      <dgm:t>
        <a:bodyPr/>
        <a:lstStyle/>
        <a:p>
          <a:endParaRPr lang="en-US"/>
        </a:p>
      </dgm:t>
    </dgm:pt>
    <dgm:pt modelId="{CB96C6BE-B135-7141-B1A4-CA8643719EB1}" type="sibTrans" cxnId="{BA6AD532-3290-C640-9601-E74276515C0C}">
      <dgm:prSet/>
      <dgm:spPr/>
      <dgm:t>
        <a:bodyPr/>
        <a:lstStyle/>
        <a:p>
          <a:endParaRPr lang="en-US"/>
        </a:p>
      </dgm:t>
    </dgm:pt>
    <dgm:pt modelId="{342CE80A-931E-AE40-9152-000E2D384E64}">
      <dgm:prSet phldrT="[Text]" custT="1"/>
      <dgm:spPr/>
      <dgm:t>
        <a:bodyPr/>
        <a:lstStyle/>
        <a:p>
          <a:r>
            <a:rPr lang="en-US" sz="1100" b="1" dirty="0"/>
            <a:t>Technical</a:t>
          </a:r>
        </a:p>
        <a:p>
          <a:r>
            <a:rPr lang="en-US" sz="1100" b="1" dirty="0"/>
            <a:t>Architecture</a:t>
          </a:r>
        </a:p>
      </dgm:t>
    </dgm:pt>
    <dgm:pt modelId="{EB418A3A-358E-E74B-A887-30AC401CCC3B}" type="parTrans" cxnId="{D81DA8F2-9EFA-ED48-AA10-E30CBDCAE24A}">
      <dgm:prSet/>
      <dgm:spPr/>
      <dgm:t>
        <a:bodyPr/>
        <a:lstStyle/>
        <a:p>
          <a:endParaRPr lang="en-US"/>
        </a:p>
      </dgm:t>
    </dgm:pt>
    <dgm:pt modelId="{1D54E4E4-F609-8A48-A614-26508D986708}" type="sibTrans" cxnId="{D81DA8F2-9EFA-ED48-AA10-E30CBDCAE24A}">
      <dgm:prSet/>
      <dgm:spPr/>
      <dgm:t>
        <a:bodyPr/>
        <a:lstStyle/>
        <a:p>
          <a:endParaRPr lang="en-US"/>
        </a:p>
      </dgm:t>
    </dgm:pt>
    <dgm:pt modelId="{50361BD2-FE3A-5A49-9F7A-75FD6D8D78CE}">
      <dgm:prSet phldrT="[Text]"/>
      <dgm:spPr/>
      <dgm:t>
        <a:bodyPr/>
        <a:lstStyle/>
        <a:p>
          <a:r>
            <a:rPr lang="en-US" b="1" dirty="0"/>
            <a:t>Business Architecture</a:t>
          </a:r>
        </a:p>
      </dgm:t>
    </dgm:pt>
    <dgm:pt modelId="{9261F291-4A8E-8A46-AF96-1C9155652549}" type="parTrans" cxnId="{1AAA38F9-8AB4-294F-AF82-85E29FA805EA}">
      <dgm:prSet/>
      <dgm:spPr/>
      <dgm:t>
        <a:bodyPr/>
        <a:lstStyle/>
        <a:p>
          <a:endParaRPr lang="en-US"/>
        </a:p>
      </dgm:t>
    </dgm:pt>
    <dgm:pt modelId="{9DF87D2D-02E1-304E-AF87-F49D4424B8D8}" type="sibTrans" cxnId="{1AAA38F9-8AB4-294F-AF82-85E29FA805EA}">
      <dgm:prSet/>
      <dgm:spPr/>
      <dgm:t>
        <a:bodyPr/>
        <a:lstStyle/>
        <a:p>
          <a:endParaRPr lang="en-US"/>
        </a:p>
      </dgm:t>
    </dgm:pt>
    <dgm:pt modelId="{C3271AC9-5ED5-C94B-ABB1-991AFE513A95}" type="pres">
      <dgm:prSet presAssocID="{EE0C001F-1585-454C-9DEB-FCF36C0DCD84}" presName="composite" presStyleCnt="0">
        <dgm:presLayoutVars>
          <dgm:chMax val="3"/>
          <dgm:animLvl val="lvl"/>
          <dgm:resizeHandles val="exact"/>
        </dgm:presLayoutVars>
      </dgm:prSet>
      <dgm:spPr/>
    </dgm:pt>
    <dgm:pt modelId="{B01E7845-CE28-A947-83CF-BBF4B7CEA641}" type="pres">
      <dgm:prSet presAssocID="{DD1BDD94-17BC-F848-BB3B-23192E704125}" presName="gear1" presStyleLbl="node1" presStyleIdx="0" presStyleCnt="3">
        <dgm:presLayoutVars>
          <dgm:chMax val="1"/>
          <dgm:bulletEnabled val="1"/>
        </dgm:presLayoutVars>
      </dgm:prSet>
      <dgm:spPr/>
    </dgm:pt>
    <dgm:pt modelId="{6C4C7AFD-808D-424F-AF95-6B6EF53F0E02}" type="pres">
      <dgm:prSet presAssocID="{DD1BDD94-17BC-F848-BB3B-23192E704125}" presName="gear1srcNode" presStyleLbl="node1" presStyleIdx="0" presStyleCnt="3"/>
      <dgm:spPr/>
    </dgm:pt>
    <dgm:pt modelId="{95B43A47-4105-4B4E-8282-1595CD925E23}" type="pres">
      <dgm:prSet presAssocID="{DD1BDD94-17BC-F848-BB3B-23192E704125}" presName="gear1dstNode" presStyleLbl="node1" presStyleIdx="0" presStyleCnt="3"/>
      <dgm:spPr/>
    </dgm:pt>
    <dgm:pt modelId="{55D6E145-6C77-2242-9982-EC76DE3454B4}" type="pres">
      <dgm:prSet presAssocID="{342CE80A-931E-AE40-9152-000E2D384E64}" presName="gear2" presStyleLbl="node1" presStyleIdx="1" presStyleCnt="3" custScaleX="112028" custScaleY="102235">
        <dgm:presLayoutVars>
          <dgm:chMax val="1"/>
          <dgm:bulletEnabled val="1"/>
        </dgm:presLayoutVars>
      </dgm:prSet>
      <dgm:spPr/>
    </dgm:pt>
    <dgm:pt modelId="{4F65C024-1AD8-8445-83EF-03A24B17321C}" type="pres">
      <dgm:prSet presAssocID="{342CE80A-931E-AE40-9152-000E2D384E64}" presName="gear2srcNode" presStyleLbl="node1" presStyleIdx="1" presStyleCnt="3"/>
      <dgm:spPr/>
    </dgm:pt>
    <dgm:pt modelId="{CD960C6E-982E-CD41-8BF1-EFD034E95BBE}" type="pres">
      <dgm:prSet presAssocID="{342CE80A-931E-AE40-9152-000E2D384E64}" presName="gear2dstNode" presStyleLbl="node1" presStyleIdx="1" presStyleCnt="3"/>
      <dgm:spPr/>
    </dgm:pt>
    <dgm:pt modelId="{AE77A85F-3455-B541-A3C4-B26F0AF1E793}" type="pres">
      <dgm:prSet presAssocID="{50361BD2-FE3A-5A49-9F7A-75FD6D8D78CE}" presName="gear3" presStyleLbl="node1" presStyleIdx="2" presStyleCnt="3" custScaleX="109709" custLinFactNeighborX="0" custLinFactNeighborY="-8267"/>
      <dgm:spPr/>
    </dgm:pt>
    <dgm:pt modelId="{965E182F-04AD-BB41-A376-783B9621EDD5}" type="pres">
      <dgm:prSet presAssocID="{50361BD2-FE3A-5A49-9F7A-75FD6D8D78CE}" presName="gear3tx" presStyleLbl="node1" presStyleIdx="2" presStyleCnt="3">
        <dgm:presLayoutVars>
          <dgm:chMax val="1"/>
          <dgm:bulletEnabled val="1"/>
        </dgm:presLayoutVars>
      </dgm:prSet>
      <dgm:spPr/>
    </dgm:pt>
    <dgm:pt modelId="{89392FDF-C259-844B-8D1A-C99A7FE91B06}" type="pres">
      <dgm:prSet presAssocID="{50361BD2-FE3A-5A49-9F7A-75FD6D8D78CE}" presName="gear3srcNode" presStyleLbl="node1" presStyleIdx="2" presStyleCnt="3"/>
      <dgm:spPr/>
    </dgm:pt>
    <dgm:pt modelId="{0B1E391C-9FEC-554B-BE7A-81EF795A68F4}" type="pres">
      <dgm:prSet presAssocID="{50361BD2-FE3A-5A49-9F7A-75FD6D8D78CE}" presName="gear3dstNode" presStyleLbl="node1" presStyleIdx="2" presStyleCnt="3"/>
      <dgm:spPr/>
    </dgm:pt>
    <dgm:pt modelId="{3DEF599E-73C0-9343-8E8B-DA921887AFDD}" type="pres">
      <dgm:prSet presAssocID="{CB96C6BE-B135-7141-B1A4-CA8643719EB1}" presName="connector1" presStyleLbl="sibTrans2D1" presStyleIdx="0" presStyleCnt="3"/>
      <dgm:spPr/>
    </dgm:pt>
    <dgm:pt modelId="{4B013789-1B24-944A-84CC-3EAF1F0F9C1B}" type="pres">
      <dgm:prSet presAssocID="{1D54E4E4-F609-8A48-A614-26508D986708}" presName="connector2" presStyleLbl="sibTrans2D1" presStyleIdx="1" presStyleCnt="3"/>
      <dgm:spPr/>
    </dgm:pt>
    <dgm:pt modelId="{A530E318-1A5E-BD40-A12A-0F58307D7FE2}" type="pres">
      <dgm:prSet presAssocID="{9DF87D2D-02E1-304E-AF87-F49D4424B8D8}" presName="connector3" presStyleLbl="sibTrans2D1" presStyleIdx="2" presStyleCnt="3"/>
      <dgm:spPr/>
    </dgm:pt>
  </dgm:ptLst>
  <dgm:cxnLst>
    <dgm:cxn modelId="{0F302810-B6B3-A54E-8777-7B2796A1EC2A}" type="presOf" srcId="{DD1BDD94-17BC-F848-BB3B-23192E704125}" destId="{B01E7845-CE28-A947-83CF-BBF4B7CEA641}" srcOrd="0" destOrd="0" presId="urn:microsoft.com/office/officeart/2005/8/layout/gear1"/>
    <dgm:cxn modelId="{A521A817-5DF1-614D-AECE-3D43B30236E4}" type="presOf" srcId="{342CE80A-931E-AE40-9152-000E2D384E64}" destId="{4F65C024-1AD8-8445-83EF-03A24B17321C}" srcOrd="1" destOrd="0" presId="urn:microsoft.com/office/officeart/2005/8/layout/gear1"/>
    <dgm:cxn modelId="{BA6AD532-3290-C640-9601-E74276515C0C}" srcId="{EE0C001F-1585-454C-9DEB-FCF36C0DCD84}" destId="{DD1BDD94-17BC-F848-BB3B-23192E704125}" srcOrd="0" destOrd="0" parTransId="{91ADE71D-3987-4C41-8D35-138259063E5D}" sibTransId="{CB96C6BE-B135-7141-B1A4-CA8643719EB1}"/>
    <dgm:cxn modelId="{6E383B38-A73A-AA4F-A4EA-ACD93CD6763E}" type="presOf" srcId="{EE0C001F-1585-454C-9DEB-FCF36C0DCD84}" destId="{C3271AC9-5ED5-C94B-ABB1-991AFE513A95}" srcOrd="0" destOrd="0" presId="urn:microsoft.com/office/officeart/2005/8/layout/gear1"/>
    <dgm:cxn modelId="{C7408939-71C3-0D4C-98AD-5F02706F022D}" type="presOf" srcId="{342CE80A-931E-AE40-9152-000E2D384E64}" destId="{CD960C6E-982E-CD41-8BF1-EFD034E95BBE}" srcOrd="2" destOrd="0" presId="urn:microsoft.com/office/officeart/2005/8/layout/gear1"/>
    <dgm:cxn modelId="{2FBBE955-76EF-6B42-9904-65EEFA805F6F}" type="presOf" srcId="{1D54E4E4-F609-8A48-A614-26508D986708}" destId="{4B013789-1B24-944A-84CC-3EAF1F0F9C1B}" srcOrd="0" destOrd="0" presId="urn:microsoft.com/office/officeart/2005/8/layout/gear1"/>
    <dgm:cxn modelId="{CE89505A-4532-5E44-BFB2-5ABC06723E8A}" type="presOf" srcId="{50361BD2-FE3A-5A49-9F7A-75FD6D8D78CE}" destId="{89392FDF-C259-844B-8D1A-C99A7FE91B06}" srcOrd="2" destOrd="0" presId="urn:microsoft.com/office/officeart/2005/8/layout/gear1"/>
    <dgm:cxn modelId="{04DF4C93-C7D9-0E49-8844-2DB20A9F4434}" type="presOf" srcId="{DD1BDD94-17BC-F848-BB3B-23192E704125}" destId="{95B43A47-4105-4B4E-8282-1595CD925E23}" srcOrd="2" destOrd="0" presId="urn:microsoft.com/office/officeart/2005/8/layout/gear1"/>
    <dgm:cxn modelId="{A74893C5-EC04-EC42-9415-33602BEAA944}" type="presOf" srcId="{50361BD2-FE3A-5A49-9F7A-75FD6D8D78CE}" destId="{965E182F-04AD-BB41-A376-783B9621EDD5}" srcOrd="1" destOrd="0" presId="urn:microsoft.com/office/officeart/2005/8/layout/gear1"/>
    <dgm:cxn modelId="{CBBCF9D3-609A-B647-B492-650A12B3DB62}" type="presOf" srcId="{342CE80A-931E-AE40-9152-000E2D384E64}" destId="{55D6E145-6C77-2242-9982-EC76DE3454B4}" srcOrd="0" destOrd="0" presId="urn:microsoft.com/office/officeart/2005/8/layout/gear1"/>
    <dgm:cxn modelId="{41106DD5-B308-3B44-B401-F5A7064E367F}" type="presOf" srcId="{9DF87D2D-02E1-304E-AF87-F49D4424B8D8}" destId="{A530E318-1A5E-BD40-A12A-0F58307D7FE2}" srcOrd="0" destOrd="0" presId="urn:microsoft.com/office/officeart/2005/8/layout/gear1"/>
    <dgm:cxn modelId="{4C1C92E8-4394-7B49-B63D-601BBCB8B3AB}" type="presOf" srcId="{DD1BDD94-17BC-F848-BB3B-23192E704125}" destId="{6C4C7AFD-808D-424F-AF95-6B6EF53F0E02}" srcOrd="1" destOrd="0" presId="urn:microsoft.com/office/officeart/2005/8/layout/gear1"/>
    <dgm:cxn modelId="{D81DA8F2-9EFA-ED48-AA10-E30CBDCAE24A}" srcId="{EE0C001F-1585-454C-9DEB-FCF36C0DCD84}" destId="{342CE80A-931E-AE40-9152-000E2D384E64}" srcOrd="1" destOrd="0" parTransId="{EB418A3A-358E-E74B-A887-30AC401CCC3B}" sibTransId="{1D54E4E4-F609-8A48-A614-26508D986708}"/>
    <dgm:cxn modelId="{71716CF5-EC2E-5C48-86D1-685703AEBFB5}" type="presOf" srcId="{50361BD2-FE3A-5A49-9F7A-75FD6D8D78CE}" destId="{AE77A85F-3455-B541-A3C4-B26F0AF1E793}" srcOrd="0" destOrd="0" presId="urn:microsoft.com/office/officeart/2005/8/layout/gear1"/>
    <dgm:cxn modelId="{1AAA38F9-8AB4-294F-AF82-85E29FA805EA}" srcId="{EE0C001F-1585-454C-9DEB-FCF36C0DCD84}" destId="{50361BD2-FE3A-5A49-9F7A-75FD6D8D78CE}" srcOrd="2" destOrd="0" parTransId="{9261F291-4A8E-8A46-AF96-1C9155652549}" sibTransId="{9DF87D2D-02E1-304E-AF87-F49D4424B8D8}"/>
    <dgm:cxn modelId="{870574FB-264E-0E4B-AC52-193C850B322B}" type="presOf" srcId="{CB96C6BE-B135-7141-B1A4-CA8643719EB1}" destId="{3DEF599E-73C0-9343-8E8B-DA921887AFDD}" srcOrd="0" destOrd="0" presId="urn:microsoft.com/office/officeart/2005/8/layout/gear1"/>
    <dgm:cxn modelId="{337C13FE-7BA8-294E-84C7-0EAF5F1BC613}" type="presOf" srcId="{50361BD2-FE3A-5A49-9F7A-75FD6D8D78CE}" destId="{0B1E391C-9FEC-554B-BE7A-81EF795A68F4}" srcOrd="3" destOrd="0" presId="urn:microsoft.com/office/officeart/2005/8/layout/gear1"/>
    <dgm:cxn modelId="{D2DC0113-3D92-A84D-A5BA-0C774EBC6469}" type="presParOf" srcId="{C3271AC9-5ED5-C94B-ABB1-991AFE513A95}" destId="{B01E7845-CE28-A947-83CF-BBF4B7CEA641}" srcOrd="0" destOrd="0" presId="urn:microsoft.com/office/officeart/2005/8/layout/gear1"/>
    <dgm:cxn modelId="{04D70C2A-9CDC-0443-A078-2521AC2F373E}" type="presParOf" srcId="{C3271AC9-5ED5-C94B-ABB1-991AFE513A95}" destId="{6C4C7AFD-808D-424F-AF95-6B6EF53F0E02}" srcOrd="1" destOrd="0" presId="urn:microsoft.com/office/officeart/2005/8/layout/gear1"/>
    <dgm:cxn modelId="{1F16D920-EC2B-6446-ACFC-25B0FA9EF494}" type="presParOf" srcId="{C3271AC9-5ED5-C94B-ABB1-991AFE513A95}" destId="{95B43A47-4105-4B4E-8282-1595CD925E23}" srcOrd="2" destOrd="0" presId="urn:microsoft.com/office/officeart/2005/8/layout/gear1"/>
    <dgm:cxn modelId="{4BE1EE02-9CF5-9046-BB0B-A68AA21C2129}" type="presParOf" srcId="{C3271AC9-5ED5-C94B-ABB1-991AFE513A95}" destId="{55D6E145-6C77-2242-9982-EC76DE3454B4}" srcOrd="3" destOrd="0" presId="urn:microsoft.com/office/officeart/2005/8/layout/gear1"/>
    <dgm:cxn modelId="{3C7CB527-DDAA-E647-B062-42FC9A63423C}" type="presParOf" srcId="{C3271AC9-5ED5-C94B-ABB1-991AFE513A95}" destId="{4F65C024-1AD8-8445-83EF-03A24B17321C}" srcOrd="4" destOrd="0" presId="urn:microsoft.com/office/officeart/2005/8/layout/gear1"/>
    <dgm:cxn modelId="{139EB8B3-2CA6-574A-9AA8-50F0C317B2E2}" type="presParOf" srcId="{C3271AC9-5ED5-C94B-ABB1-991AFE513A95}" destId="{CD960C6E-982E-CD41-8BF1-EFD034E95BBE}" srcOrd="5" destOrd="0" presId="urn:microsoft.com/office/officeart/2005/8/layout/gear1"/>
    <dgm:cxn modelId="{20489E21-5D65-284E-AA96-0B1192528A53}" type="presParOf" srcId="{C3271AC9-5ED5-C94B-ABB1-991AFE513A95}" destId="{AE77A85F-3455-B541-A3C4-B26F0AF1E793}" srcOrd="6" destOrd="0" presId="urn:microsoft.com/office/officeart/2005/8/layout/gear1"/>
    <dgm:cxn modelId="{D0FB5F49-AFCD-D143-84EB-7E506EC7FE06}" type="presParOf" srcId="{C3271AC9-5ED5-C94B-ABB1-991AFE513A95}" destId="{965E182F-04AD-BB41-A376-783B9621EDD5}" srcOrd="7" destOrd="0" presId="urn:microsoft.com/office/officeart/2005/8/layout/gear1"/>
    <dgm:cxn modelId="{ACB85335-CBE0-174E-B6BB-FE550BB6CDC1}" type="presParOf" srcId="{C3271AC9-5ED5-C94B-ABB1-991AFE513A95}" destId="{89392FDF-C259-844B-8D1A-C99A7FE91B06}" srcOrd="8" destOrd="0" presId="urn:microsoft.com/office/officeart/2005/8/layout/gear1"/>
    <dgm:cxn modelId="{1FC90B45-C6CC-704A-B410-EF602FD79114}" type="presParOf" srcId="{C3271AC9-5ED5-C94B-ABB1-991AFE513A95}" destId="{0B1E391C-9FEC-554B-BE7A-81EF795A68F4}" srcOrd="9" destOrd="0" presId="urn:microsoft.com/office/officeart/2005/8/layout/gear1"/>
    <dgm:cxn modelId="{070E54AB-3387-614E-B0D1-07FB1E7ABDB1}" type="presParOf" srcId="{C3271AC9-5ED5-C94B-ABB1-991AFE513A95}" destId="{3DEF599E-73C0-9343-8E8B-DA921887AFDD}" srcOrd="10" destOrd="0" presId="urn:microsoft.com/office/officeart/2005/8/layout/gear1"/>
    <dgm:cxn modelId="{42FD8768-9345-9444-AA59-04DB33B21608}" type="presParOf" srcId="{C3271AC9-5ED5-C94B-ABB1-991AFE513A95}" destId="{4B013789-1B24-944A-84CC-3EAF1F0F9C1B}" srcOrd="11" destOrd="0" presId="urn:microsoft.com/office/officeart/2005/8/layout/gear1"/>
    <dgm:cxn modelId="{DD6F44A1-DB5A-774B-A7F5-02C547296180}" type="presParOf" srcId="{C3271AC9-5ED5-C94B-ABB1-991AFE513A95}" destId="{A530E318-1A5E-BD40-A12A-0F58307D7FE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0C001F-1585-454C-9DEB-FCF36C0DCD84}" type="doc">
      <dgm:prSet loTypeId="urn:microsoft.com/office/officeart/2005/8/layout/gear1" loCatId="" qsTypeId="urn:microsoft.com/office/officeart/2005/8/quickstyle/simple1" qsCatId="simple" csTypeId="urn:microsoft.com/office/officeart/2005/8/colors/accent1_2" csCatId="accent1" phldr="1"/>
      <dgm:spPr/>
    </dgm:pt>
    <dgm:pt modelId="{DD1BDD94-17BC-F848-BB3B-23192E704125}">
      <dgm:prSet phldrT="[Text]"/>
      <dgm:spPr/>
      <dgm:t>
        <a:bodyPr/>
        <a:lstStyle/>
        <a:p>
          <a:r>
            <a:rPr lang="en-US" b="1" dirty="0"/>
            <a:t>SS-A Tool</a:t>
          </a:r>
        </a:p>
      </dgm:t>
    </dgm:pt>
    <dgm:pt modelId="{91ADE71D-3987-4C41-8D35-138259063E5D}" type="parTrans" cxnId="{BA6AD532-3290-C640-9601-E74276515C0C}">
      <dgm:prSet/>
      <dgm:spPr/>
      <dgm:t>
        <a:bodyPr/>
        <a:lstStyle/>
        <a:p>
          <a:endParaRPr lang="en-US"/>
        </a:p>
      </dgm:t>
    </dgm:pt>
    <dgm:pt modelId="{CB96C6BE-B135-7141-B1A4-CA8643719EB1}" type="sibTrans" cxnId="{BA6AD532-3290-C640-9601-E74276515C0C}">
      <dgm:prSet/>
      <dgm:spPr/>
      <dgm:t>
        <a:bodyPr/>
        <a:lstStyle/>
        <a:p>
          <a:endParaRPr lang="en-US"/>
        </a:p>
      </dgm:t>
    </dgm:pt>
    <dgm:pt modelId="{342CE80A-931E-AE40-9152-000E2D384E64}">
      <dgm:prSet phldrT="[Text]"/>
      <dgm:spPr/>
      <dgm:t>
        <a:bodyPr/>
        <a:lstStyle/>
        <a:p>
          <a:r>
            <a:rPr lang="en-US" b="1" dirty="0"/>
            <a:t>Maturity Model*</a:t>
          </a:r>
        </a:p>
      </dgm:t>
    </dgm:pt>
    <dgm:pt modelId="{EB418A3A-358E-E74B-A887-30AC401CCC3B}" type="parTrans" cxnId="{D81DA8F2-9EFA-ED48-AA10-E30CBDCAE24A}">
      <dgm:prSet/>
      <dgm:spPr/>
      <dgm:t>
        <a:bodyPr/>
        <a:lstStyle/>
        <a:p>
          <a:endParaRPr lang="en-US"/>
        </a:p>
      </dgm:t>
    </dgm:pt>
    <dgm:pt modelId="{1D54E4E4-F609-8A48-A614-26508D986708}" type="sibTrans" cxnId="{D81DA8F2-9EFA-ED48-AA10-E30CBDCAE24A}">
      <dgm:prSet/>
      <dgm:spPr/>
      <dgm:t>
        <a:bodyPr/>
        <a:lstStyle/>
        <a:p>
          <a:endParaRPr lang="en-US"/>
        </a:p>
      </dgm:t>
    </dgm:pt>
    <dgm:pt modelId="{50361BD2-FE3A-5A49-9F7A-75FD6D8D78CE}">
      <dgm:prSet phldrT="[Text]"/>
      <dgm:spPr/>
      <dgm:t>
        <a:bodyPr/>
        <a:lstStyle/>
        <a:p>
          <a:r>
            <a:rPr lang="en-US" b="1" dirty="0"/>
            <a:t>Outcomes-based Planning</a:t>
          </a:r>
        </a:p>
      </dgm:t>
    </dgm:pt>
    <dgm:pt modelId="{9261F291-4A8E-8A46-AF96-1C9155652549}" type="parTrans" cxnId="{1AAA38F9-8AB4-294F-AF82-85E29FA805EA}">
      <dgm:prSet/>
      <dgm:spPr/>
      <dgm:t>
        <a:bodyPr/>
        <a:lstStyle/>
        <a:p>
          <a:endParaRPr lang="en-US"/>
        </a:p>
      </dgm:t>
    </dgm:pt>
    <dgm:pt modelId="{9DF87D2D-02E1-304E-AF87-F49D4424B8D8}" type="sibTrans" cxnId="{1AAA38F9-8AB4-294F-AF82-85E29FA805EA}">
      <dgm:prSet/>
      <dgm:spPr/>
      <dgm:t>
        <a:bodyPr/>
        <a:lstStyle/>
        <a:p>
          <a:endParaRPr lang="en-US"/>
        </a:p>
      </dgm:t>
    </dgm:pt>
    <dgm:pt modelId="{C3271AC9-5ED5-C94B-ABB1-991AFE513A95}" type="pres">
      <dgm:prSet presAssocID="{EE0C001F-1585-454C-9DEB-FCF36C0DCD84}" presName="composite" presStyleCnt="0">
        <dgm:presLayoutVars>
          <dgm:chMax val="3"/>
          <dgm:animLvl val="lvl"/>
          <dgm:resizeHandles val="exact"/>
        </dgm:presLayoutVars>
      </dgm:prSet>
      <dgm:spPr/>
    </dgm:pt>
    <dgm:pt modelId="{B01E7845-CE28-A947-83CF-BBF4B7CEA641}" type="pres">
      <dgm:prSet presAssocID="{DD1BDD94-17BC-F848-BB3B-23192E704125}" presName="gear1" presStyleLbl="node1" presStyleIdx="0" presStyleCnt="3">
        <dgm:presLayoutVars>
          <dgm:chMax val="1"/>
          <dgm:bulletEnabled val="1"/>
        </dgm:presLayoutVars>
      </dgm:prSet>
      <dgm:spPr/>
    </dgm:pt>
    <dgm:pt modelId="{6C4C7AFD-808D-424F-AF95-6B6EF53F0E02}" type="pres">
      <dgm:prSet presAssocID="{DD1BDD94-17BC-F848-BB3B-23192E704125}" presName="gear1srcNode" presStyleLbl="node1" presStyleIdx="0" presStyleCnt="3"/>
      <dgm:spPr/>
    </dgm:pt>
    <dgm:pt modelId="{95B43A47-4105-4B4E-8282-1595CD925E23}" type="pres">
      <dgm:prSet presAssocID="{DD1BDD94-17BC-F848-BB3B-23192E704125}" presName="gear1dstNode" presStyleLbl="node1" presStyleIdx="0" presStyleCnt="3"/>
      <dgm:spPr/>
    </dgm:pt>
    <dgm:pt modelId="{55D6E145-6C77-2242-9982-EC76DE3454B4}" type="pres">
      <dgm:prSet presAssocID="{342CE80A-931E-AE40-9152-000E2D384E64}" presName="gear2" presStyleLbl="node1" presStyleIdx="1" presStyleCnt="3">
        <dgm:presLayoutVars>
          <dgm:chMax val="1"/>
          <dgm:bulletEnabled val="1"/>
        </dgm:presLayoutVars>
      </dgm:prSet>
      <dgm:spPr/>
    </dgm:pt>
    <dgm:pt modelId="{4F65C024-1AD8-8445-83EF-03A24B17321C}" type="pres">
      <dgm:prSet presAssocID="{342CE80A-931E-AE40-9152-000E2D384E64}" presName="gear2srcNode" presStyleLbl="node1" presStyleIdx="1" presStyleCnt="3"/>
      <dgm:spPr/>
    </dgm:pt>
    <dgm:pt modelId="{CD960C6E-982E-CD41-8BF1-EFD034E95BBE}" type="pres">
      <dgm:prSet presAssocID="{342CE80A-931E-AE40-9152-000E2D384E64}" presName="gear2dstNode" presStyleLbl="node1" presStyleIdx="1" presStyleCnt="3"/>
      <dgm:spPr/>
    </dgm:pt>
    <dgm:pt modelId="{AE77A85F-3455-B541-A3C4-B26F0AF1E793}" type="pres">
      <dgm:prSet presAssocID="{50361BD2-FE3A-5A49-9F7A-75FD6D8D78CE}" presName="gear3" presStyleLbl="node1" presStyleIdx="2" presStyleCnt="3"/>
      <dgm:spPr/>
    </dgm:pt>
    <dgm:pt modelId="{965E182F-04AD-BB41-A376-783B9621EDD5}" type="pres">
      <dgm:prSet presAssocID="{50361BD2-FE3A-5A49-9F7A-75FD6D8D78CE}" presName="gear3tx" presStyleLbl="node1" presStyleIdx="2" presStyleCnt="3">
        <dgm:presLayoutVars>
          <dgm:chMax val="1"/>
          <dgm:bulletEnabled val="1"/>
        </dgm:presLayoutVars>
      </dgm:prSet>
      <dgm:spPr/>
    </dgm:pt>
    <dgm:pt modelId="{89392FDF-C259-844B-8D1A-C99A7FE91B06}" type="pres">
      <dgm:prSet presAssocID="{50361BD2-FE3A-5A49-9F7A-75FD6D8D78CE}" presName="gear3srcNode" presStyleLbl="node1" presStyleIdx="2" presStyleCnt="3"/>
      <dgm:spPr/>
    </dgm:pt>
    <dgm:pt modelId="{0B1E391C-9FEC-554B-BE7A-81EF795A68F4}" type="pres">
      <dgm:prSet presAssocID="{50361BD2-FE3A-5A49-9F7A-75FD6D8D78CE}" presName="gear3dstNode" presStyleLbl="node1" presStyleIdx="2" presStyleCnt="3"/>
      <dgm:spPr/>
    </dgm:pt>
    <dgm:pt modelId="{3DEF599E-73C0-9343-8E8B-DA921887AFDD}" type="pres">
      <dgm:prSet presAssocID="{CB96C6BE-B135-7141-B1A4-CA8643719EB1}" presName="connector1" presStyleLbl="sibTrans2D1" presStyleIdx="0" presStyleCnt="3"/>
      <dgm:spPr/>
    </dgm:pt>
    <dgm:pt modelId="{4B013789-1B24-944A-84CC-3EAF1F0F9C1B}" type="pres">
      <dgm:prSet presAssocID="{1D54E4E4-F609-8A48-A614-26508D986708}" presName="connector2" presStyleLbl="sibTrans2D1" presStyleIdx="1" presStyleCnt="3"/>
      <dgm:spPr/>
    </dgm:pt>
    <dgm:pt modelId="{A530E318-1A5E-BD40-A12A-0F58307D7FE2}" type="pres">
      <dgm:prSet presAssocID="{9DF87D2D-02E1-304E-AF87-F49D4424B8D8}" presName="connector3" presStyleLbl="sibTrans2D1" presStyleIdx="2" presStyleCnt="3"/>
      <dgm:spPr/>
    </dgm:pt>
  </dgm:ptLst>
  <dgm:cxnLst>
    <dgm:cxn modelId="{0F302810-B6B3-A54E-8777-7B2796A1EC2A}" type="presOf" srcId="{DD1BDD94-17BC-F848-BB3B-23192E704125}" destId="{B01E7845-CE28-A947-83CF-BBF4B7CEA641}" srcOrd="0" destOrd="0" presId="urn:microsoft.com/office/officeart/2005/8/layout/gear1"/>
    <dgm:cxn modelId="{A521A817-5DF1-614D-AECE-3D43B30236E4}" type="presOf" srcId="{342CE80A-931E-AE40-9152-000E2D384E64}" destId="{4F65C024-1AD8-8445-83EF-03A24B17321C}" srcOrd="1" destOrd="0" presId="urn:microsoft.com/office/officeart/2005/8/layout/gear1"/>
    <dgm:cxn modelId="{BA6AD532-3290-C640-9601-E74276515C0C}" srcId="{EE0C001F-1585-454C-9DEB-FCF36C0DCD84}" destId="{DD1BDD94-17BC-F848-BB3B-23192E704125}" srcOrd="0" destOrd="0" parTransId="{91ADE71D-3987-4C41-8D35-138259063E5D}" sibTransId="{CB96C6BE-B135-7141-B1A4-CA8643719EB1}"/>
    <dgm:cxn modelId="{6E383B38-A73A-AA4F-A4EA-ACD93CD6763E}" type="presOf" srcId="{EE0C001F-1585-454C-9DEB-FCF36C0DCD84}" destId="{C3271AC9-5ED5-C94B-ABB1-991AFE513A95}" srcOrd="0" destOrd="0" presId="urn:microsoft.com/office/officeart/2005/8/layout/gear1"/>
    <dgm:cxn modelId="{C7408939-71C3-0D4C-98AD-5F02706F022D}" type="presOf" srcId="{342CE80A-931E-AE40-9152-000E2D384E64}" destId="{CD960C6E-982E-CD41-8BF1-EFD034E95BBE}" srcOrd="2" destOrd="0" presId="urn:microsoft.com/office/officeart/2005/8/layout/gear1"/>
    <dgm:cxn modelId="{2FBBE955-76EF-6B42-9904-65EEFA805F6F}" type="presOf" srcId="{1D54E4E4-F609-8A48-A614-26508D986708}" destId="{4B013789-1B24-944A-84CC-3EAF1F0F9C1B}" srcOrd="0" destOrd="0" presId="urn:microsoft.com/office/officeart/2005/8/layout/gear1"/>
    <dgm:cxn modelId="{CE89505A-4532-5E44-BFB2-5ABC06723E8A}" type="presOf" srcId="{50361BD2-FE3A-5A49-9F7A-75FD6D8D78CE}" destId="{89392FDF-C259-844B-8D1A-C99A7FE91B06}" srcOrd="2" destOrd="0" presId="urn:microsoft.com/office/officeart/2005/8/layout/gear1"/>
    <dgm:cxn modelId="{04DF4C93-C7D9-0E49-8844-2DB20A9F4434}" type="presOf" srcId="{DD1BDD94-17BC-F848-BB3B-23192E704125}" destId="{95B43A47-4105-4B4E-8282-1595CD925E23}" srcOrd="2" destOrd="0" presId="urn:microsoft.com/office/officeart/2005/8/layout/gear1"/>
    <dgm:cxn modelId="{A74893C5-EC04-EC42-9415-33602BEAA944}" type="presOf" srcId="{50361BD2-FE3A-5A49-9F7A-75FD6D8D78CE}" destId="{965E182F-04AD-BB41-A376-783B9621EDD5}" srcOrd="1" destOrd="0" presId="urn:microsoft.com/office/officeart/2005/8/layout/gear1"/>
    <dgm:cxn modelId="{CBBCF9D3-609A-B647-B492-650A12B3DB62}" type="presOf" srcId="{342CE80A-931E-AE40-9152-000E2D384E64}" destId="{55D6E145-6C77-2242-9982-EC76DE3454B4}" srcOrd="0" destOrd="0" presId="urn:microsoft.com/office/officeart/2005/8/layout/gear1"/>
    <dgm:cxn modelId="{41106DD5-B308-3B44-B401-F5A7064E367F}" type="presOf" srcId="{9DF87D2D-02E1-304E-AF87-F49D4424B8D8}" destId="{A530E318-1A5E-BD40-A12A-0F58307D7FE2}" srcOrd="0" destOrd="0" presId="urn:microsoft.com/office/officeart/2005/8/layout/gear1"/>
    <dgm:cxn modelId="{4C1C92E8-4394-7B49-B63D-601BBCB8B3AB}" type="presOf" srcId="{DD1BDD94-17BC-F848-BB3B-23192E704125}" destId="{6C4C7AFD-808D-424F-AF95-6B6EF53F0E02}" srcOrd="1" destOrd="0" presId="urn:microsoft.com/office/officeart/2005/8/layout/gear1"/>
    <dgm:cxn modelId="{D81DA8F2-9EFA-ED48-AA10-E30CBDCAE24A}" srcId="{EE0C001F-1585-454C-9DEB-FCF36C0DCD84}" destId="{342CE80A-931E-AE40-9152-000E2D384E64}" srcOrd="1" destOrd="0" parTransId="{EB418A3A-358E-E74B-A887-30AC401CCC3B}" sibTransId="{1D54E4E4-F609-8A48-A614-26508D986708}"/>
    <dgm:cxn modelId="{71716CF5-EC2E-5C48-86D1-685703AEBFB5}" type="presOf" srcId="{50361BD2-FE3A-5A49-9F7A-75FD6D8D78CE}" destId="{AE77A85F-3455-B541-A3C4-B26F0AF1E793}" srcOrd="0" destOrd="0" presId="urn:microsoft.com/office/officeart/2005/8/layout/gear1"/>
    <dgm:cxn modelId="{1AAA38F9-8AB4-294F-AF82-85E29FA805EA}" srcId="{EE0C001F-1585-454C-9DEB-FCF36C0DCD84}" destId="{50361BD2-FE3A-5A49-9F7A-75FD6D8D78CE}" srcOrd="2" destOrd="0" parTransId="{9261F291-4A8E-8A46-AF96-1C9155652549}" sibTransId="{9DF87D2D-02E1-304E-AF87-F49D4424B8D8}"/>
    <dgm:cxn modelId="{870574FB-264E-0E4B-AC52-193C850B322B}" type="presOf" srcId="{CB96C6BE-B135-7141-B1A4-CA8643719EB1}" destId="{3DEF599E-73C0-9343-8E8B-DA921887AFDD}" srcOrd="0" destOrd="0" presId="urn:microsoft.com/office/officeart/2005/8/layout/gear1"/>
    <dgm:cxn modelId="{337C13FE-7BA8-294E-84C7-0EAF5F1BC613}" type="presOf" srcId="{50361BD2-FE3A-5A49-9F7A-75FD6D8D78CE}" destId="{0B1E391C-9FEC-554B-BE7A-81EF795A68F4}" srcOrd="3" destOrd="0" presId="urn:microsoft.com/office/officeart/2005/8/layout/gear1"/>
    <dgm:cxn modelId="{D2DC0113-3D92-A84D-A5BA-0C774EBC6469}" type="presParOf" srcId="{C3271AC9-5ED5-C94B-ABB1-991AFE513A95}" destId="{B01E7845-CE28-A947-83CF-BBF4B7CEA641}" srcOrd="0" destOrd="0" presId="urn:microsoft.com/office/officeart/2005/8/layout/gear1"/>
    <dgm:cxn modelId="{04D70C2A-9CDC-0443-A078-2521AC2F373E}" type="presParOf" srcId="{C3271AC9-5ED5-C94B-ABB1-991AFE513A95}" destId="{6C4C7AFD-808D-424F-AF95-6B6EF53F0E02}" srcOrd="1" destOrd="0" presId="urn:microsoft.com/office/officeart/2005/8/layout/gear1"/>
    <dgm:cxn modelId="{1F16D920-EC2B-6446-ACFC-25B0FA9EF494}" type="presParOf" srcId="{C3271AC9-5ED5-C94B-ABB1-991AFE513A95}" destId="{95B43A47-4105-4B4E-8282-1595CD925E23}" srcOrd="2" destOrd="0" presId="urn:microsoft.com/office/officeart/2005/8/layout/gear1"/>
    <dgm:cxn modelId="{4BE1EE02-9CF5-9046-BB0B-A68AA21C2129}" type="presParOf" srcId="{C3271AC9-5ED5-C94B-ABB1-991AFE513A95}" destId="{55D6E145-6C77-2242-9982-EC76DE3454B4}" srcOrd="3" destOrd="0" presId="urn:microsoft.com/office/officeart/2005/8/layout/gear1"/>
    <dgm:cxn modelId="{3C7CB527-DDAA-E647-B062-42FC9A63423C}" type="presParOf" srcId="{C3271AC9-5ED5-C94B-ABB1-991AFE513A95}" destId="{4F65C024-1AD8-8445-83EF-03A24B17321C}" srcOrd="4" destOrd="0" presId="urn:microsoft.com/office/officeart/2005/8/layout/gear1"/>
    <dgm:cxn modelId="{139EB8B3-2CA6-574A-9AA8-50F0C317B2E2}" type="presParOf" srcId="{C3271AC9-5ED5-C94B-ABB1-991AFE513A95}" destId="{CD960C6E-982E-CD41-8BF1-EFD034E95BBE}" srcOrd="5" destOrd="0" presId="urn:microsoft.com/office/officeart/2005/8/layout/gear1"/>
    <dgm:cxn modelId="{20489E21-5D65-284E-AA96-0B1192528A53}" type="presParOf" srcId="{C3271AC9-5ED5-C94B-ABB1-991AFE513A95}" destId="{AE77A85F-3455-B541-A3C4-B26F0AF1E793}" srcOrd="6" destOrd="0" presId="urn:microsoft.com/office/officeart/2005/8/layout/gear1"/>
    <dgm:cxn modelId="{D0FB5F49-AFCD-D143-84EB-7E506EC7FE06}" type="presParOf" srcId="{C3271AC9-5ED5-C94B-ABB1-991AFE513A95}" destId="{965E182F-04AD-BB41-A376-783B9621EDD5}" srcOrd="7" destOrd="0" presId="urn:microsoft.com/office/officeart/2005/8/layout/gear1"/>
    <dgm:cxn modelId="{ACB85335-CBE0-174E-B6BB-FE550BB6CDC1}" type="presParOf" srcId="{C3271AC9-5ED5-C94B-ABB1-991AFE513A95}" destId="{89392FDF-C259-844B-8D1A-C99A7FE91B06}" srcOrd="8" destOrd="0" presId="urn:microsoft.com/office/officeart/2005/8/layout/gear1"/>
    <dgm:cxn modelId="{1FC90B45-C6CC-704A-B410-EF602FD79114}" type="presParOf" srcId="{C3271AC9-5ED5-C94B-ABB1-991AFE513A95}" destId="{0B1E391C-9FEC-554B-BE7A-81EF795A68F4}" srcOrd="9" destOrd="0" presId="urn:microsoft.com/office/officeart/2005/8/layout/gear1"/>
    <dgm:cxn modelId="{070E54AB-3387-614E-B0D1-07FB1E7ABDB1}" type="presParOf" srcId="{C3271AC9-5ED5-C94B-ABB1-991AFE513A95}" destId="{3DEF599E-73C0-9343-8E8B-DA921887AFDD}" srcOrd="10" destOrd="0" presId="urn:microsoft.com/office/officeart/2005/8/layout/gear1"/>
    <dgm:cxn modelId="{42FD8768-9345-9444-AA59-04DB33B21608}" type="presParOf" srcId="{C3271AC9-5ED5-C94B-ABB1-991AFE513A95}" destId="{4B013789-1B24-944A-84CC-3EAF1F0F9C1B}" srcOrd="11" destOrd="0" presId="urn:microsoft.com/office/officeart/2005/8/layout/gear1"/>
    <dgm:cxn modelId="{DD6F44A1-DB5A-774B-A7F5-02C547296180}" type="presParOf" srcId="{C3271AC9-5ED5-C94B-ABB1-991AFE513A95}" destId="{A530E318-1A5E-BD40-A12A-0F58307D7FE2}"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342405-06E5-C34E-8FDF-3F09E3996601}" type="doc">
      <dgm:prSet loTypeId="urn:microsoft.com/office/officeart/2005/8/layout/lProcess2" loCatId="" qsTypeId="urn:microsoft.com/office/officeart/2005/8/quickstyle/simple1" qsCatId="simple" csTypeId="urn:microsoft.com/office/officeart/2005/8/colors/accent1_2" csCatId="accent1" phldr="1"/>
      <dgm:spPr/>
      <dgm:t>
        <a:bodyPr/>
        <a:lstStyle/>
        <a:p>
          <a:endParaRPr lang="en-US"/>
        </a:p>
      </dgm:t>
    </dgm:pt>
    <dgm:pt modelId="{6206414F-6B88-9B47-B724-DF517CB9E335}">
      <dgm:prSet phldrT="[Text]"/>
      <dgm:spPr/>
      <dgm:t>
        <a:bodyPr/>
        <a:lstStyle/>
        <a:p>
          <a:r>
            <a:rPr lang="en-US" dirty="0"/>
            <a:t>Outcomes-based Planning</a:t>
          </a:r>
        </a:p>
      </dgm:t>
    </dgm:pt>
    <dgm:pt modelId="{478067A8-173A-4A4C-8BD0-4D2C3E28FA18}" type="parTrans" cxnId="{0D57EC67-6B9E-A546-A701-B4004F20D7DC}">
      <dgm:prSet/>
      <dgm:spPr/>
      <dgm:t>
        <a:bodyPr/>
        <a:lstStyle/>
        <a:p>
          <a:endParaRPr lang="en-US"/>
        </a:p>
      </dgm:t>
    </dgm:pt>
    <dgm:pt modelId="{0F853099-54FA-1A40-9E6C-6273D085968A}" type="sibTrans" cxnId="{0D57EC67-6B9E-A546-A701-B4004F20D7DC}">
      <dgm:prSet/>
      <dgm:spPr/>
      <dgm:t>
        <a:bodyPr/>
        <a:lstStyle/>
        <a:p>
          <a:endParaRPr lang="en-US"/>
        </a:p>
      </dgm:t>
    </dgm:pt>
    <dgm:pt modelId="{F22800CA-2B3E-7E4A-9D37-A1CD8C465A1E}">
      <dgm:prSet phldrT="[Text]" custT="1"/>
      <dgm:spPr>
        <a:solidFill>
          <a:schemeClr val="tx2"/>
        </a:solidFill>
      </dgm:spPr>
      <dgm:t>
        <a:bodyPr/>
        <a:lstStyle/>
        <a:p>
          <a:r>
            <a:rPr lang="en-US" sz="1200" b="1" dirty="0">
              <a:solidFill>
                <a:schemeClr val="bg1"/>
              </a:solidFill>
              <a:latin typeface="+mj-lt"/>
              <a:cs typeface="Calibri" panose="020F0502020204030204"/>
            </a:rPr>
            <a:t>Focus:</a:t>
          </a:r>
          <a:r>
            <a:rPr lang="en-US" sz="1200" dirty="0">
              <a:solidFill>
                <a:schemeClr val="bg1"/>
              </a:solidFill>
              <a:latin typeface="+mj-lt"/>
              <a:cs typeface="Calibri" panose="020F0502020204030204"/>
            </a:rPr>
            <a:t> E</a:t>
          </a:r>
          <a:r>
            <a:rPr lang="en-US" sz="1200" dirty="0">
              <a:solidFill>
                <a:schemeClr val="bg1"/>
              </a:solidFill>
              <a:ea typeface="Calibri" panose="020F0502020204030204"/>
              <a:cs typeface="Calibri" panose="020F0502020204030204"/>
            </a:rPr>
            <a:t>mpower State Medicaid Agencies with a comprehensive framework that assists them in identifying measurable outcomes to enhance their Medicaid programs</a:t>
          </a:r>
          <a:endParaRPr lang="en-US" sz="1200" dirty="0">
            <a:solidFill>
              <a:schemeClr val="bg1"/>
            </a:solidFill>
          </a:endParaRPr>
        </a:p>
      </dgm:t>
    </dgm:pt>
    <dgm:pt modelId="{4687F7F2-D581-3541-A38C-B3FD92D59F09}" type="parTrans" cxnId="{7B1B54C4-B63B-1749-8BDD-D3AE4254E32A}">
      <dgm:prSet/>
      <dgm:spPr/>
      <dgm:t>
        <a:bodyPr/>
        <a:lstStyle/>
        <a:p>
          <a:endParaRPr lang="en-US"/>
        </a:p>
      </dgm:t>
    </dgm:pt>
    <dgm:pt modelId="{A98490A6-D409-0E43-AD5D-7843CC9D482E}" type="sibTrans" cxnId="{7B1B54C4-B63B-1749-8BDD-D3AE4254E32A}">
      <dgm:prSet/>
      <dgm:spPr/>
      <dgm:t>
        <a:bodyPr/>
        <a:lstStyle/>
        <a:p>
          <a:endParaRPr lang="en-US"/>
        </a:p>
      </dgm:t>
    </dgm:pt>
    <dgm:pt modelId="{71F1A9B8-DDA8-A247-8465-3B0B4FDE9E09}">
      <dgm:prSet phldrT="[Text]" custT="1"/>
      <dgm:spPr>
        <a:solidFill>
          <a:schemeClr val="tx2"/>
        </a:solidFill>
      </dgm:spPr>
      <dgm:t>
        <a:bodyPr/>
        <a:lstStyle/>
        <a:p>
          <a:pPr>
            <a:buFont typeface="Arial" panose="020B0604020202020204" pitchFamily="34" charset="0"/>
            <a:buChar char="•"/>
          </a:pPr>
          <a:r>
            <a:rPr lang="en-US" sz="1200" b="1" dirty="0">
              <a:latin typeface="+mj-lt"/>
            </a:rPr>
            <a:t>Progress: </a:t>
          </a:r>
          <a:r>
            <a:rPr lang="en-US" sz="1200" b="0" dirty="0">
              <a:latin typeface="+mj-lt"/>
            </a:rPr>
            <a:t>Drafting technical assistance materials that </a:t>
          </a:r>
          <a:r>
            <a:rPr lang="en-US" sz="1200" b="0" i="0" u="none" strike="noStrike" dirty="0">
              <a:solidFill>
                <a:schemeClr val="bg1"/>
              </a:solidFill>
              <a:effectLst/>
              <a:latin typeface="+mn-lt"/>
              <a:ea typeface="+mn-ea"/>
              <a:cs typeface="+mn-cs"/>
            </a:rPr>
            <a:t>guide  States to achieve better outcomes as a consistent theme throughout MITA 4.0</a:t>
          </a:r>
          <a:endParaRPr lang="en-US" sz="1200" b="0" dirty="0">
            <a:solidFill>
              <a:schemeClr val="bg1"/>
            </a:solidFill>
          </a:endParaRPr>
        </a:p>
      </dgm:t>
    </dgm:pt>
    <dgm:pt modelId="{3971E316-16EC-E741-B0C2-AA232D630D21}" type="parTrans" cxnId="{129B85B0-BF12-8D40-8659-203DF4BACAB7}">
      <dgm:prSet/>
      <dgm:spPr/>
      <dgm:t>
        <a:bodyPr/>
        <a:lstStyle/>
        <a:p>
          <a:endParaRPr lang="en-US"/>
        </a:p>
      </dgm:t>
    </dgm:pt>
    <dgm:pt modelId="{304C0C39-1C45-9B4C-A44E-ACE6F2F26A7B}" type="sibTrans" cxnId="{129B85B0-BF12-8D40-8659-203DF4BACAB7}">
      <dgm:prSet/>
      <dgm:spPr/>
      <dgm:t>
        <a:bodyPr/>
        <a:lstStyle/>
        <a:p>
          <a:endParaRPr lang="en-US"/>
        </a:p>
      </dgm:t>
    </dgm:pt>
    <dgm:pt modelId="{7C2702F0-6465-7F4A-90C1-CF43E7DF5D89}">
      <dgm:prSet phldrT="[Text]"/>
      <dgm:spPr/>
      <dgm:t>
        <a:bodyPr/>
        <a:lstStyle/>
        <a:p>
          <a:r>
            <a:rPr lang="en-US" dirty="0"/>
            <a:t>SS-A Tool and Process</a:t>
          </a:r>
        </a:p>
      </dgm:t>
    </dgm:pt>
    <dgm:pt modelId="{39CD69F3-3B8B-7E41-A2CF-C25EFD8E5596}" type="parTrans" cxnId="{1E0D0C9D-E35E-0B49-96A5-97908D38D55B}">
      <dgm:prSet/>
      <dgm:spPr/>
      <dgm:t>
        <a:bodyPr/>
        <a:lstStyle/>
        <a:p>
          <a:endParaRPr lang="en-US"/>
        </a:p>
      </dgm:t>
    </dgm:pt>
    <dgm:pt modelId="{D752F985-BF69-ED4D-B5A9-50EE4DBCDDE1}" type="sibTrans" cxnId="{1E0D0C9D-E35E-0B49-96A5-97908D38D55B}">
      <dgm:prSet/>
      <dgm:spPr/>
      <dgm:t>
        <a:bodyPr/>
        <a:lstStyle/>
        <a:p>
          <a:endParaRPr lang="en-US"/>
        </a:p>
      </dgm:t>
    </dgm:pt>
    <dgm:pt modelId="{4E3315DF-0582-3441-B8C8-B9C3329C0AE3}">
      <dgm:prSet phldrT="[Text]" custT="1"/>
      <dgm:spPr>
        <a:solidFill>
          <a:schemeClr val="tx2"/>
        </a:solidFill>
      </dgm:spPr>
      <dgm:t>
        <a:bodyPr/>
        <a:lstStyle/>
        <a:p>
          <a:r>
            <a:rPr lang="en-US" sz="1200" b="1" dirty="0"/>
            <a:t>Focus: </a:t>
          </a:r>
          <a:r>
            <a:rPr lang="en-US" sz="1200" dirty="0"/>
            <a:t>Create a tool that guides users through the maturity assessment process via a series of questions, is easy and intuitive to use, and illustrates areas where the system could be improved</a:t>
          </a:r>
        </a:p>
      </dgm:t>
    </dgm:pt>
    <dgm:pt modelId="{1A3206DB-6DA9-E24A-BFA3-D4FDFAF6564A}" type="parTrans" cxnId="{3BC4EFB8-4EEC-5A40-A8E7-F98C34579BF4}">
      <dgm:prSet/>
      <dgm:spPr/>
      <dgm:t>
        <a:bodyPr/>
        <a:lstStyle/>
        <a:p>
          <a:endParaRPr lang="en-US"/>
        </a:p>
      </dgm:t>
    </dgm:pt>
    <dgm:pt modelId="{421691CA-5FE1-9A41-84C2-A0CCA6FE0749}" type="sibTrans" cxnId="{3BC4EFB8-4EEC-5A40-A8E7-F98C34579BF4}">
      <dgm:prSet/>
      <dgm:spPr/>
      <dgm:t>
        <a:bodyPr/>
        <a:lstStyle/>
        <a:p>
          <a:endParaRPr lang="en-US"/>
        </a:p>
      </dgm:t>
    </dgm:pt>
    <dgm:pt modelId="{459CE335-743C-E34A-BFE7-611896252B2C}">
      <dgm:prSet phldrT="[Text]" custT="1"/>
      <dgm:spPr>
        <a:solidFill>
          <a:schemeClr val="tx2"/>
        </a:solidFill>
      </dgm:spPr>
      <dgm:t>
        <a:bodyPr/>
        <a:lstStyle/>
        <a:p>
          <a:r>
            <a:rPr lang="en-US" sz="1200" b="1" dirty="0">
              <a:latin typeface="+mj-lt"/>
            </a:rPr>
            <a:t>Progress: </a:t>
          </a:r>
          <a:r>
            <a:rPr lang="en-US" sz="1200" dirty="0">
              <a:latin typeface="+mj-lt"/>
            </a:rPr>
            <a:t>Developing a prototype tool that collects state Medicaid maturity inputs and provides an assessment of system maturity based on new MITA maturity models</a:t>
          </a:r>
          <a:endParaRPr lang="en-US" sz="1200" dirty="0"/>
        </a:p>
      </dgm:t>
    </dgm:pt>
    <dgm:pt modelId="{630BBD84-CB8A-C743-B3A1-470E8CD7627D}" type="parTrans" cxnId="{F4066F80-4403-C94D-A55B-ABA5E1BF6198}">
      <dgm:prSet/>
      <dgm:spPr/>
      <dgm:t>
        <a:bodyPr/>
        <a:lstStyle/>
        <a:p>
          <a:endParaRPr lang="en-US"/>
        </a:p>
      </dgm:t>
    </dgm:pt>
    <dgm:pt modelId="{71C02321-C7CA-9F49-8DFD-35BDCC8C5EE0}" type="sibTrans" cxnId="{F4066F80-4403-C94D-A55B-ABA5E1BF6198}">
      <dgm:prSet/>
      <dgm:spPr/>
      <dgm:t>
        <a:bodyPr/>
        <a:lstStyle/>
        <a:p>
          <a:endParaRPr lang="en-US"/>
        </a:p>
      </dgm:t>
    </dgm:pt>
    <dgm:pt modelId="{D4EEDA1A-A426-AA48-B8B5-813E9F8FDC50}">
      <dgm:prSet phldrT="[Text]"/>
      <dgm:spPr/>
      <dgm:t>
        <a:bodyPr/>
        <a:lstStyle/>
        <a:p>
          <a:r>
            <a:rPr lang="en-US" dirty="0"/>
            <a:t>MITA Maturity Model</a:t>
          </a:r>
        </a:p>
      </dgm:t>
    </dgm:pt>
    <dgm:pt modelId="{47112FEE-32D2-AE42-93D0-B2AB7862D825}" type="parTrans" cxnId="{3190FEBD-135E-5E43-B394-708CC9CD56E7}">
      <dgm:prSet/>
      <dgm:spPr/>
      <dgm:t>
        <a:bodyPr/>
        <a:lstStyle/>
        <a:p>
          <a:endParaRPr lang="en-US"/>
        </a:p>
      </dgm:t>
    </dgm:pt>
    <dgm:pt modelId="{A11159A1-3B51-3D40-85DB-C77F852C76E9}" type="sibTrans" cxnId="{3190FEBD-135E-5E43-B394-708CC9CD56E7}">
      <dgm:prSet/>
      <dgm:spPr/>
      <dgm:t>
        <a:bodyPr/>
        <a:lstStyle/>
        <a:p>
          <a:endParaRPr lang="en-US"/>
        </a:p>
      </dgm:t>
    </dgm:pt>
    <dgm:pt modelId="{8CB3C9EE-BD27-EF43-AED1-57CCE08ADEB5}">
      <dgm:prSet phldrT="[Text]" custT="1"/>
      <dgm:spPr>
        <a:solidFill>
          <a:schemeClr val="tx2"/>
        </a:solidFill>
      </dgm:spPr>
      <dgm:t>
        <a:bodyPr/>
        <a:lstStyle/>
        <a:p>
          <a:pPr>
            <a:spcAft>
              <a:spcPts val="0"/>
            </a:spcAft>
          </a:pPr>
          <a:r>
            <a:rPr lang="en-US" sz="1200" b="1" dirty="0"/>
            <a:t>Focus: </a:t>
          </a:r>
          <a:r>
            <a:rPr lang="en-US" sz="1200" dirty="0">
              <a:latin typeface="+mj-lt"/>
            </a:rPr>
            <a:t>D</a:t>
          </a:r>
          <a:r>
            <a:rPr lang="en-US" sz="1200" dirty="0"/>
            <a:t>efine Maturity and the MITA 4.0 Maturity Model, as well as</a:t>
          </a:r>
        </a:p>
        <a:p>
          <a:pPr>
            <a:spcAft>
              <a:spcPct val="35000"/>
            </a:spcAft>
          </a:pPr>
          <a:r>
            <a:rPr lang="en-US" sz="1200" dirty="0"/>
            <a:t>outline the approach to utilizing the MITA Maturity Model</a:t>
          </a:r>
        </a:p>
      </dgm:t>
    </dgm:pt>
    <dgm:pt modelId="{9B3CAED0-B46D-C846-A251-639329A8BF04}" type="parTrans" cxnId="{A79F78FD-4765-2941-8F66-38035A038D69}">
      <dgm:prSet/>
      <dgm:spPr/>
      <dgm:t>
        <a:bodyPr/>
        <a:lstStyle/>
        <a:p>
          <a:endParaRPr lang="en-US"/>
        </a:p>
      </dgm:t>
    </dgm:pt>
    <dgm:pt modelId="{444852D5-2436-AB44-A16E-66C3D3709CE0}" type="sibTrans" cxnId="{A79F78FD-4765-2941-8F66-38035A038D69}">
      <dgm:prSet/>
      <dgm:spPr/>
      <dgm:t>
        <a:bodyPr/>
        <a:lstStyle/>
        <a:p>
          <a:endParaRPr lang="en-US"/>
        </a:p>
      </dgm:t>
    </dgm:pt>
    <dgm:pt modelId="{F69E7AC7-DD08-E040-A812-D621B53CFB46}">
      <dgm:prSet custT="1"/>
      <dgm:spPr>
        <a:solidFill>
          <a:schemeClr val="tx2"/>
        </a:solidFill>
      </dgm:spPr>
      <dgm:t>
        <a:bodyPr/>
        <a:lstStyle/>
        <a:p>
          <a:r>
            <a:rPr lang="en-US" sz="1200" b="1" dirty="0">
              <a:latin typeface="+mj-lt"/>
            </a:rPr>
            <a:t>Progress: </a:t>
          </a:r>
          <a:r>
            <a:rPr lang="en-US" sz="1200" b="0" dirty="0">
              <a:latin typeface="+mj-lt"/>
            </a:rPr>
            <a:t>D</a:t>
          </a:r>
          <a:r>
            <a:rPr lang="en-US" sz="1200" dirty="0">
              <a:latin typeface="+mj-lt"/>
            </a:rPr>
            <a:t>eveloping maturity models that reflect the evolving MITA 4.0 framework and updated architectures focused on outcomes</a:t>
          </a:r>
        </a:p>
      </dgm:t>
    </dgm:pt>
    <dgm:pt modelId="{F0636916-B468-FC4D-ABDE-43FBD410C2D4}" type="parTrans" cxnId="{E01F3FB6-54E1-9F41-8F80-C958F5E93B76}">
      <dgm:prSet/>
      <dgm:spPr/>
      <dgm:t>
        <a:bodyPr/>
        <a:lstStyle/>
        <a:p>
          <a:endParaRPr lang="en-US"/>
        </a:p>
      </dgm:t>
    </dgm:pt>
    <dgm:pt modelId="{47BEA1E3-36F1-4D4A-98A4-524693BD91E6}" type="sibTrans" cxnId="{E01F3FB6-54E1-9F41-8F80-C958F5E93B76}">
      <dgm:prSet/>
      <dgm:spPr/>
      <dgm:t>
        <a:bodyPr/>
        <a:lstStyle/>
        <a:p>
          <a:endParaRPr lang="en-US"/>
        </a:p>
      </dgm:t>
    </dgm:pt>
    <dgm:pt modelId="{217612F2-D2F1-064E-8C82-8FFA80041FC4}" type="pres">
      <dgm:prSet presAssocID="{9B342405-06E5-C34E-8FDF-3F09E3996601}" presName="theList" presStyleCnt="0">
        <dgm:presLayoutVars>
          <dgm:dir/>
          <dgm:animLvl val="lvl"/>
          <dgm:resizeHandles val="exact"/>
        </dgm:presLayoutVars>
      </dgm:prSet>
      <dgm:spPr/>
    </dgm:pt>
    <dgm:pt modelId="{CBEB9BB6-6364-7543-90EF-A5298506E8D7}" type="pres">
      <dgm:prSet presAssocID="{6206414F-6B88-9B47-B724-DF517CB9E335}" presName="compNode" presStyleCnt="0"/>
      <dgm:spPr/>
    </dgm:pt>
    <dgm:pt modelId="{E57621F6-CB1A-E74E-93F7-B98244364953}" type="pres">
      <dgm:prSet presAssocID="{6206414F-6B88-9B47-B724-DF517CB9E335}" presName="aNode" presStyleLbl="bgShp" presStyleIdx="0" presStyleCnt="3" custScaleX="116355"/>
      <dgm:spPr/>
    </dgm:pt>
    <dgm:pt modelId="{A6F767AF-164D-464F-990F-93AEEA18B1E7}" type="pres">
      <dgm:prSet presAssocID="{6206414F-6B88-9B47-B724-DF517CB9E335}" presName="textNode" presStyleLbl="bgShp" presStyleIdx="0" presStyleCnt="3"/>
      <dgm:spPr/>
    </dgm:pt>
    <dgm:pt modelId="{F2A3160C-4874-684E-96D2-B9954524B4DF}" type="pres">
      <dgm:prSet presAssocID="{6206414F-6B88-9B47-B724-DF517CB9E335}" presName="compChildNode" presStyleCnt="0"/>
      <dgm:spPr/>
    </dgm:pt>
    <dgm:pt modelId="{076C6AF9-87B5-C14B-AECD-DF2A9E01A7BE}" type="pres">
      <dgm:prSet presAssocID="{6206414F-6B88-9B47-B724-DF517CB9E335}" presName="theInnerList" presStyleCnt="0"/>
      <dgm:spPr/>
    </dgm:pt>
    <dgm:pt modelId="{97855988-FF9C-9C48-AA0A-E8CFC3284E79}" type="pres">
      <dgm:prSet presAssocID="{F22800CA-2B3E-7E4A-9D37-A1CD8C465A1E}" presName="childNode" presStyleLbl="node1" presStyleIdx="0" presStyleCnt="6" custScaleX="119613">
        <dgm:presLayoutVars>
          <dgm:bulletEnabled val="1"/>
        </dgm:presLayoutVars>
      </dgm:prSet>
      <dgm:spPr/>
    </dgm:pt>
    <dgm:pt modelId="{487FD894-9D12-624C-9FB9-1C628C1AC171}" type="pres">
      <dgm:prSet presAssocID="{F22800CA-2B3E-7E4A-9D37-A1CD8C465A1E}" presName="aSpace2" presStyleCnt="0"/>
      <dgm:spPr/>
    </dgm:pt>
    <dgm:pt modelId="{003ACB7E-0AAB-2C4A-8579-C647A1073349}" type="pres">
      <dgm:prSet presAssocID="{71F1A9B8-DDA8-A247-8465-3B0B4FDE9E09}" presName="childNode" presStyleLbl="node1" presStyleIdx="1" presStyleCnt="6" custScaleX="118558">
        <dgm:presLayoutVars>
          <dgm:bulletEnabled val="1"/>
        </dgm:presLayoutVars>
      </dgm:prSet>
      <dgm:spPr/>
    </dgm:pt>
    <dgm:pt modelId="{705F7C3F-1C8F-3E46-8E86-635654B86041}" type="pres">
      <dgm:prSet presAssocID="{6206414F-6B88-9B47-B724-DF517CB9E335}" presName="aSpace" presStyleCnt="0"/>
      <dgm:spPr/>
    </dgm:pt>
    <dgm:pt modelId="{1F5F4D83-E125-B140-A97F-082083F75694}" type="pres">
      <dgm:prSet presAssocID="{7C2702F0-6465-7F4A-90C1-CF43E7DF5D89}" presName="compNode" presStyleCnt="0"/>
      <dgm:spPr/>
    </dgm:pt>
    <dgm:pt modelId="{A3EBD305-8DED-D542-B7A4-925D7A2C6D04}" type="pres">
      <dgm:prSet presAssocID="{7C2702F0-6465-7F4A-90C1-CF43E7DF5D89}" presName="aNode" presStyleLbl="bgShp" presStyleIdx="1" presStyleCnt="3" custScaleX="122790"/>
      <dgm:spPr/>
    </dgm:pt>
    <dgm:pt modelId="{217EBD05-E37A-6844-8FF5-A5F55876C9BF}" type="pres">
      <dgm:prSet presAssocID="{7C2702F0-6465-7F4A-90C1-CF43E7DF5D89}" presName="textNode" presStyleLbl="bgShp" presStyleIdx="1" presStyleCnt="3"/>
      <dgm:spPr/>
    </dgm:pt>
    <dgm:pt modelId="{5D1B838C-ED4C-C248-8064-D10190EA9A8D}" type="pres">
      <dgm:prSet presAssocID="{7C2702F0-6465-7F4A-90C1-CF43E7DF5D89}" presName="compChildNode" presStyleCnt="0"/>
      <dgm:spPr/>
    </dgm:pt>
    <dgm:pt modelId="{3A7B61C3-BAC2-B44D-97D3-79F47672EA78}" type="pres">
      <dgm:prSet presAssocID="{7C2702F0-6465-7F4A-90C1-CF43E7DF5D89}" presName="theInnerList" presStyleCnt="0"/>
      <dgm:spPr/>
    </dgm:pt>
    <dgm:pt modelId="{0877697D-32EA-3F49-A189-58DCFEC8A8D9}" type="pres">
      <dgm:prSet presAssocID="{4E3315DF-0582-3441-B8C8-B9C3329C0AE3}" presName="childNode" presStyleLbl="node1" presStyleIdx="2" presStyleCnt="6" custScaleX="124008">
        <dgm:presLayoutVars>
          <dgm:bulletEnabled val="1"/>
        </dgm:presLayoutVars>
      </dgm:prSet>
      <dgm:spPr/>
    </dgm:pt>
    <dgm:pt modelId="{C99BCB09-91AC-404A-8E10-DCEC2D21CFCF}" type="pres">
      <dgm:prSet presAssocID="{4E3315DF-0582-3441-B8C8-B9C3329C0AE3}" presName="aSpace2" presStyleCnt="0"/>
      <dgm:spPr/>
    </dgm:pt>
    <dgm:pt modelId="{08D306BF-7044-E14F-B5E4-517311988767}" type="pres">
      <dgm:prSet presAssocID="{459CE335-743C-E34A-BFE7-611896252B2C}" presName="childNode" presStyleLbl="node1" presStyleIdx="3" presStyleCnt="6" custScaleX="124008">
        <dgm:presLayoutVars>
          <dgm:bulletEnabled val="1"/>
        </dgm:presLayoutVars>
      </dgm:prSet>
      <dgm:spPr/>
    </dgm:pt>
    <dgm:pt modelId="{89062BE3-DF1D-E447-94CB-8E49B2CC21F9}" type="pres">
      <dgm:prSet presAssocID="{7C2702F0-6465-7F4A-90C1-CF43E7DF5D89}" presName="aSpace" presStyleCnt="0"/>
      <dgm:spPr/>
    </dgm:pt>
    <dgm:pt modelId="{1C2BB827-34BF-6D43-810D-E6409E222C62}" type="pres">
      <dgm:prSet presAssocID="{D4EEDA1A-A426-AA48-B8B5-813E9F8FDC50}" presName="compNode" presStyleCnt="0"/>
      <dgm:spPr/>
    </dgm:pt>
    <dgm:pt modelId="{5A5FF7F8-1A7B-6A4B-8248-170A255D8C22}" type="pres">
      <dgm:prSet presAssocID="{D4EEDA1A-A426-AA48-B8B5-813E9F8FDC50}" presName="aNode" presStyleLbl="bgShp" presStyleIdx="2" presStyleCnt="3" custScaleX="114440"/>
      <dgm:spPr/>
    </dgm:pt>
    <dgm:pt modelId="{80781E83-A275-C641-A436-3EBC17691484}" type="pres">
      <dgm:prSet presAssocID="{D4EEDA1A-A426-AA48-B8B5-813E9F8FDC50}" presName="textNode" presStyleLbl="bgShp" presStyleIdx="2" presStyleCnt="3"/>
      <dgm:spPr/>
    </dgm:pt>
    <dgm:pt modelId="{B6979875-7851-5244-94BC-311923B7CDB0}" type="pres">
      <dgm:prSet presAssocID="{D4EEDA1A-A426-AA48-B8B5-813E9F8FDC50}" presName="compChildNode" presStyleCnt="0"/>
      <dgm:spPr/>
    </dgm:pt>
    <dgm:pt modelId="{AEF7562E-4657-5E4C-AED3-C19DA49BB41B}" type="pres">
      <dgm:prSet presAssocID="{D4EEDA1A-A426-AA48-B8B5-813E9F8FDC50}" presName="theInnerList" presStyleCnt="0"/>
      <dgm:spPr/>
    </dgm:pt>
    <dgm:pt modelId="{AE155929-4311-194D-AAF2-7005610EBAAD}" type="pres">
      <dgm:prSet presAssocID="{8CB3C9EE-BD27-EF43-AED1-57CCE08ADEB5}" presName="childNode" presStyleLbl="node1" presStyleIdx="4" presStyleCnt="6" custScaleX="120358">
        <dgm:presLayoutVars>
          <dgm:bulletEnabled val="1"/>
        </dgm:presLayoutVars>
      </dgm:prSet>
      <dgm:spPr/>
    </dgm:pt>
    <dgm:pt modelId="{FF987B23-AA1A-B347-B925-C65ACEAAED6F}" type="pres">
      <dgm:prSet presAssocID="{8CB3C9EE-BD27-EF43-AED1-57CCE08ADEB5}" presName="aSpace2" presStyleCnt="0"/>
      <dgm:spPr/>
    </dgm:pt>
    <dgm:pt modelId="{C3B54757-2285-544C-A1A5-CEA14DC589B0}" type="pres">
      <dgm:prSet presAssocID="{F69E7AC7-DD08-E040-A812-D621B53CFB46}" presName="childNode" presStyleLbl="node1" presStyleIdx="5" presStyleCnt="6" custScaleX="118845">
        <dgm:presLayoutVars>
          <dgm:bulletEnabled val="1"/>
        </dgm:presLayoutVars>
      </dgm:prSet>
      <dgm:spPr/>
    </dgm:pt>
  </dgm:ptLst>
  <dgm:cxnLst>
    <dgm:cxn modelId="{0D5F5509-A0D8-0944-BC10-6922DB57C4DD}" type="presOf" srcId="{7C2702F0-6465-7F4A-90C1-CF43E7DF5D89}" destId="{A3EBD305-8DED-D542-B7A4-925D7A2C6D04}" srcOrd="0" destOrd="0" presId="urn:microsoft.com/office/officeart/2005/8/layout/lProcess2"/>
    <dgm:cxn modelId="{6006AE10-01F5-9C47-9F30-6A73789DB2B6}" type="presOf" srcId="{6206414F-6B88-9B47-B724-DF517CB9E335}" destId="{A6F767AF-164D-464F-990F-93AEEA18B1E7}" srcOrd="1" destOrd="0" presId="urn:microsoft.com/office/officeart/2005/8/layout/lProcess2"/>
    <dgm:cxn modelId="{F0219C14-DDF4-D642-AFAC-A1C4F2A9FCD0}" type="presOf" srcId="{F69E7AC7-DD08-E040-A812-D621B53CFB46}" destId="{C3B54757-2285-544C-A1A5-CEA14DC589B0}" srcOrd="0" destOrd="0" presId="urn:microsoft.com/office/officeart/2005/8/layout/lProcess2"/>
    <dgm:cxn modelId="{F4F1FB2A-076A-5B47-A6B6-4358FE7B96FC}" type="presOf" srcId="{4E3315DF-0582-3441-B8C8-B9C3329C0AE3}" destId="{0877697D-32EA-3F49-A189-58DCFEC8A8D9}" srcOrd="0" destOrd="0" presId="urn:microsoft.com/office/officeart/2005/8/layout/lProcess2"/>
    <dgm:cxn modelId="{3600F55D-B310-504E-AFB2-EE928B919476}" type="presOf" srcId="{F22800CA-2B3E-7E4A-9D37-A1CD8C465A1E}" destId="{97855988-FF9C-9C48-AA0A-E8CFC3284E79}" srcOrd="0" destOrd="0" presId="urn:microsoft.com/office/officeart/2005/8/layout/lProcess2"/>
    <dgm:cxn modelId="{16DF2842-B278-2149-9A7C-1B336684993D}" type="presOf" srcId="{9B342405-06E5-C34E-8FDF-3F09E3996601}" destId="{217612F2-D2F1-064E-8C82-8FFA80041FC4}" srcOrd="0" destOrd="0" presId="urn:microsoft.com/office/officeart/2005/8/layout/lProcess2"/>
    <dgm:cxn modelId="{0D57EC67-6B9E-A546-A701-B4004F20D7DC}" srcId="{9B342405-06E5-C34E-8FDF-3F09E3996601}" destId="{6206414F-6B88-9B47-B724-DF517CB9E335}" srcOrd="0" destOrd="0" parTransId="{478067A8-173A-4A4C-8BD0-4D2C3E28FA18}" sibTransId="{0F853099-54FA-1A40-9E6C-6273D085968A}"/>
    <dgm:cxn modelId="{F11CCE68-E8E5-A946-BD91-7BD2F67DB663}" type="presOf" srcId="{D4EEDA1A-A426-AA48-B8B5-813E9F8FDC50}" destId="{5A5FF7F8-1A7B-6A4B-8248-170A255D8C22}" srcOrd="0" destOrd="0" presId="urn:microsoft.com/office/officeart/2005/8/layout/lProcess2"/>
    <dgm:cxn modelId="{5E13924E-2BC0-9E4A-93B1-1B0D2FDAD526}" type="presOf" srcId="{6206414F-6B88-9B47-B724-DF517CB9E335}" destId="{E57621F6-CB1A-E74E-93F7-B98244364953}" srcOrd="0" destOrd="0" presId="urn:microsoft.com/office/officeart/2005/8/layout/lProcess2"/>
    <dgm:cxn modelId="{2C6AB959-F767-3048-A601-ECEF5281D61A}" type="presOf" srcId="{8CB3C9EE-BD27-EF43-AED1-57CCE08ADEB5}" destId="{AE155929-4311-194D-AAF2-7005610EBAAD}" srcOrd="0" destOrd="0" presId="urn:microsoft.com/office/officeart/2005/8/layout/lProcess2"/>
    <dgm:cxn modelId="{F4066F80-4403-C94D-A55B-ABA5E1BF6198}" srcId="{7C2702F0-6465-7F4A-90C1-CF43E7DF5D89}" destId="{459CE335-743C-E34A-BFE7-611896252B2C}" srcOrd="1" destOrd="0" parTransId="{630BBD84-CB8A-C743-B3A1-470E8CD7627D}" sibTransId="{71C02321-C7CA-9F49-8DFD-35BDCC8C5EE0}"/>
    <dgm:cxn modelId="{1E0D0C9D-E35E-0B49-96A5-97908D38D55B}" srcId="{9B342405-06E5-C34E-8FDF-3F09E3996601}" destId="{7C2702F0-6465-7F4A-90C1-CF43E7DF5D89}" srcOrd="1" destOrd="0" parTransId="{39CD69F3-3B8B-7E41-A2CF-C25EFD8E5596}" sibTransId="{D752F985-BF69-ED4D-B5A9-50EE4DBCDDE1}"/>
    <dgm:cxn modelId="{F94FCE9D-92B8-9341-8AB0-BE6CAC11234E}" type="presOf" srcId="{459CE335-743C-E34A-BFE7-611896252B2C}" destId="{08D306BF-7044-E14F-B5E4-517311988767}" srcOrd="0" destOrd="0" presId="urn:microsoft.com/office/officeart/2005/8/layout/lProcess2"/>
    <dgm:cxn modelId="{6A46E2AF-6C2E-4742-84EF-048F34916FA0}" type="presOf" srcId="{D4EEDA1A-A426-AA48-B8B5-813E9F8FDC50}" destId="{80781E83-A275-C641-A436-3EBC17691484}" srcOrd="1" destOrd="0" presId="urn:microsoft.com/office/officeart/2005/8/layout/lProcess2"/>
    <dgm:cxn modelId="{129B85B0-BF12-8D40-8659-203DF4BACAB7}" srcId="{6206414F-6B88-9B47-B724-DF517CB9E335}" destId="{71F1A9B8-DDA8-A247-8465-3B0B4FDE9E09}" srcOrd="1" destOrd="0" parTransId="{3971E316-16EC-E741-B0C2-AA232D630D21}" sibTransId="{304C0C39-1C45-9B4C-A44E-ACE6F2F26A7B}"/>
    <dgm:cxn modelId="{E01F3FB6-54E1-9F41-8F80-C958F5E93B76}" srcId="{D4EEDA1A-A426-AA48-B8B5-813E9F8FDC50}" destId="{F69E7AC7-DD08-E040-A812-D621B53CFB46}" srcOrd="1" destOrd="0" parTransId="{F0636916-B468-FC4D-ABDE-43FBD410C2D4}" sibTransId="{47BEA1E3-36F1-4D4A-98A4-524693BD91E6}"/>
    <dgm:cxn modelId="{3BC4EFB8-4EEC-5A40-A8E7-F98C34579BF4}" srcId="{7C2702F0-6465-7F4A-90C1-CF43E7DF5D89}" destId="{4E3315DF-0582-3441-B8C8-B9C3329C0AE3}" srcOrd="0" destOrd="0" parTransId="{1A3206DB-6DA9-E24A-BFA3-D4FDFAF6564A}" sibTransId="{421691CA-5FE1-9A41-84C2-A0CCA6FE0749}"/>
    <dgm:cxn modelId="{3190FEBD-135E-5E43-B394-708CC9CD56E7}" srcId="{9B342405-06E5-C34E-8FDF-3F09E3996601}" destId="{D4EEDA1A-A426-AA48-B8B5-813E9F8FDC50}" srcOrd="2" destOrd="0" parTransId="{47112FEE-32D2-AE42-93D0-B2AB7862D825}" sibTransId="{A11159A1-3B51-3D40-85DB-C77F852C76E9}"/>
    <dgm:cxn modelId="{7B1B54C4-B63B-1749-8BDD-D3AE4254E32A}" srcId="{6206414F-6B88-9B47-B724-DF517CB9E335}" destId="{F22800CA-2B3E-7E4A-9D37-A1CD8C465A1E}" srcOrd="0" destOrd="0" parTransId="{4687F7F2-D581-3541-A38C-B3FD92D59F09}" sibTransId="{A98490A6-D409-0E43-AD5D-7843CC9D482E}"/>
    <dgm:cxn modelId="{CADE61EE-36A4-664C-86CD-6D0CFB1E488F}" type="presOf" srcId="{7C2702F0-6465-7F4A-90C1-CF43E7DF5D89}" destId="{217EBD05-E37A-6844-8FF5-A5F55876C9BF}" srcOrd="1" destOrd="0" presId="urn:microsoft.com/office/officeart/2005/8/layout/lProcess2"/>
    <dgm:cxn modelId="{213BEEF1-6DCE-6942-BC8E-1A3B807AC766}" type="presOf" srcId="{71F1A9B8-DDA8-A247-8465-3B0B4FDE9E09}" destId="{003ACB7E-0AAB-2C4A-8579-C647A1073349}" srcOrd="0" destOrd="0" presId="urn:microsoft.com/office/officeart/2005/8/layout/lProcess2"/>
    <dgm:cxn modelId="{A79F78FD-4765-2941-8F66-38035A038D69}" srcId="{D4EEDA1A-A426-AA48-B8B5-813E9F8FDC50}" destId="{8CB3C9EE-BD27-EF43-AED1-57CCE08ADEB5}" srcOrd="0" destOrd="0" parTransId="{9B3CAED0-B46D-C846-A251-639329A8BF04}" sibTransId="{444852D5-2436-AB44-A16E-66C3D3709CE0}"/>
    <dgm:cxn modelId="{FBA29512-2311-E04A-B3CD-3FB709A187A8}" type="presParOf" srcId="{217612F2-D2F1-064E-8C82-8FFA80041FC4}" destId="{CBEB9BB6-6364-7543-90EF-A5298506E8D7}" srcOrd="0" destOrd="0" presId="urn:microsoft.com/office/officeart/2005/8/layout/lProcess2"/>
    <dgm:cxn modelId="{07C34886-E87E-034A-990F-1FBC55559555}" type="presParOf" srcId="{CBEB9BB6-6364-7543-90EF-A5298506E8D7}" destId="{E57621F6-CB1A-E74E-93F7-B98244364953}" srcOrd="0" destOrd="0" presId="urn:microsoft.com/office/officeart/2005/8/layout/lProcess2"/>
    <dgm:cxn modelId="{1F57C64E-386F-AD45-A8D3-FBD9A47E6836}" type="presParOf" srcId="{CBEB9BB6-6364-7543-90EF-A5298506E8D7}" destId="{A6F767AF-164D-464F-990F-93AEEA18B1E7}" srcOrd="1" destOrd="0" presId="urn:microsoft.com/office/officeart/2005/8/layout/lProcess2"/>
    <dgm:cxn modelId="{5BDC2FFA-F57E-DC46-9871-29F28DAAD1E7}" type="presParOf" srcId="{CBEB9BB6-6364-7543-90EF-A5298506E8D7}" destId="{F2A3160C-4874-684E-96D2-B9954524B4DF}" srcOrd="2" destOrd="0" presId="urn:microsoft.com/office/officeart/2005/8/layout/lProcess2"/>
    <dgm:cxn modelId="{9E5CE698-E388-C24B-B7DE-60E56D0DA46A}" type="presParOf" srcId="{F2A3160C-4874-684E-96D2-B9954524B4DF}" destId="{076C6AF9-87B5-C14B-AECD-DF2A9E01A7BE}" srcOrd="0" destOrd="0" presId="urn:microsoft.com/office/officeart/2005/8/layout/lProcess2"/>
    <dgm:cxn modelId="{ED8E4F72-D705-5A46-BB66-C53FDA5ADD2A}" type="presParOf" srcId="{076C6AF9-87B5-C14B-AECD-DF2A9E01A7BE}" destId="{97855988-FF9C-9C48-AA0A-E8CFC3284E79}" srcOrd="0" destOrd="0" presId="urn:microsoft.com/office/officeart/2005/8/layout/lProcess2"/>
    <dgm:cxn modelId="{BBD3FCCA-E813-E343-A9D6-6FE6C420C836}" type="presParOf" srcId="{076C6AF9-87B5-C14B-AECD-DF2A9E01A7BE}" destId="{487FD894-9D12-624C-9FB9-1C628C1AC171}" srcOrd="1" destOrd="0" presId="urn:microsoft.com/office/officeart/2005/8/layout/lProcess2"/>
    <dgm:cxn modelId="{66FEC0E8-25CE-9944-95BD-FF2A0562F310}" type="presParOf" srcId="{076C6AF9-87B5-C14B-AECD-DF2A9E01A7BE}" destId="{003ACB7E-0AAB-2C4A-8579-C647A1073349}" srcOrd="2" destOrd="0" presId="urn:microsoft.com/office/officeart/2005/8/layout/lProcess2"/>
    <dgm:cxn modelId="{0E72AF05-9475-894A-9349-FE9B637EF298}" type="presParOf" srcId="{217612F2-D2F1-064E-8C82-8FFA80041FC4}" destId="{705F7C3F-1C8F-3E46-8E86-635654B86041}" srcOrd="1" destOrd="0" presId="urn:microsoft.com/office/officeart/2005/8/layout/lProcess2"/>
    <dgm:cxn modelId="{2048AAC3-FDE8-7D4D-A31A-FC0D90F8E46D}" type="presParOf" srcId="{217612F2-D2F1-064E-8C82-8FFA80041FC4}" destId="{1F5F4D83-E125-B140-A97F-082083F75694}" srcOrd="2" destOrd="0" presId="urn:microsoft.com/office/officeart/2005/8/layout/lProcess2"/>
    <dgm:cxn modelId="{866A1FCA-F8F7-6D46-BE0A-2575BA590353}" type="presParOf" srcId="{1F5F4D83-E125-B140-A97F-082083F75694}" destId="{A3EBD305-8DED-D542-B7A4-925D7A2C6D04}" srcOrd="0" destOrd="0" presId="urn:microsoft.com/office/officeart/2005/8/layout/lProcess2"/>
    <dgm:cxn modelId="{A0746521-D710-4348-AFB1-4662340E2AA5}" type="presParOf" srcId="{1F5F4D83-E125-B140-A97F-082083F75694}" destId="{217EBD05-E37A-6844-8FF5-A5F55876C9BF}" srcOrd="1" destOrd="0" presId="urn:microsoft.com/office/officeart/2005/8/layout/lProcess2"/>
    <dgm:cxn modelId="{EC1EB4E7-CF93-324B-98B7-86B7FDFFAD74}" type="presParOf" srcId="{1F5F4D83-E125-B140-A97F-082083F75694}" destId="{5D1B838C-ED4C-C248-8064-D10190EA9A8D}" srcOrd="2" destOrd="0" presId="urn:microsoft.com/office/officeart/2005/8/layout/lProcess2"/>
    <dgm:cxn modelId="{8B12D835-E958-B442-8DC3-31E59FE5858E}" type="presParOf" srcId="{5D1B838C-ED4C-C248-8064-D10190EA9A8D}" destId="{3A7B61C3-BAC2-B44D-97D3-79F47672EA78}" srcOrd="0" destOrd="0" presId="urn:microsoft.com/office/officeart/2005/8/layout/lProcess2"/>
    <dgm:cxn modelId="{6DD3EB22-4474-5E42-8A5C-86C59F468BD2}" type="presParOf" srcId="{3A7B61C3-BAC2-B44D-97D3-79F47672EA78}" destId="{0877697D-32EA-3F49-A189-58DCFEC8A8D9}" srcOrd="0" destOrd="0" presId="urn:microsoft.com/office/officeart/2005/8/layout/lProcess2"/>
    <dgm:cxn modelId="{6F8EDF9E-8BB5-804C-8E13-320851B9D2B0}" type="presParOf" srcId="{3A7B61C3-BAC2-B44D-97D3-79F47672EA78}" destId="{C99BCB09-91AC-404A-8E10-DCEC2D21CFCF}" srcOrd="1" destOrd="0" presId="urn:microsoft.com/office/officeart/2005/8/layout/lProcess2"/>
    <dgm:cxn modelId="{8924FEEC-FBD0-4844-A419-5E6861250E96}" type="presParOf" srcId="{3A7B61C3-BAC2-B44D-97D3-79F47672EA78}" destId="{08D306BF-7044-E14F-B5E4-517311988767}" srcOrd="2" destOrd="0" presId="urn:microsoft.com/office/officeart/2005/8/layout/lProcess2"/>
    <dgm:cxn modelId="{9D314113-E9CC-244B-B562-1F4DA1471C68}" type="presParOf" srcId="{217612F2-D2F1-064E-8C82-8FFA80041FC4}" destId="{89062BE3-DF1D-E447-94CB-8E49B2CC21F9}" srcOrd="3" destOrd="0" presId="urn:microsoft.com/office/officeart/2005/8/layout/lProcess2"/>
    <dgm:cxn modelId="{7FA80071-E72F-9E46-A0A7-AA9AF6E203A9}" type="presParOf" srcId="{217612F2-D2F1-064E-8C82-8FFA80041FC4}" destId="{1C2BB827-34BF-6D43-810D-E6409E222C62}" srcOrd="4" destOrd="0" presId="urn:microsoft.com/office/officeart/2005/8/layout/lProcess2"/>
    <dgm:cxn modelId="{4A6A4311-26A7-5846-9BB2-534BD83B95D3}" type="presParOf" srcId="{1C2BB827-34BF-6D43-810D-E6409E222C62}" destId="{5A5FF7F8-1A7B-6A4B-8248-170A255D8C22}" srcOrd="0" destOrd="0" presId="urn:microsoft.com/office/officeart/2005/8/layout/lProcess2"/>
    <dgm:cxn modelId="{5D80EB21-1480-E343-9C1D-27F313ADF386}" type="presParOf" srcId="{1C2BB827-34BF-6D43-810D-E6409E222C62}" destId="{80781E83-A275-C641-A436-3EBC17691484}" srcOrd="1" destOrd="0" presId="urn:microsoft.com/office/officeart/2005/8/layout/lProcess2"/>
    <dgm:cxn modelId="{622F3830-BA06-4542-97AD-EA0B3E8BA0FA}" type="presParOf" srcId="{1C2BB827-34BF-6D43-810D-E6409E222C62}" destId="{B6979875-7851-5244-94BC-311923B7CDB0}" srcOrd="2" destOrd="0" presId="urn:microsoft.com/office/officeart/2005/8/layout/lProcess2"/>
    <dgm:cxn modelId="{6E7B73F4-1AA6-B947-96F5-4B0BD2AD78F1}" type="presParOf" srcId="{B6979875-7851-5244-94BC-311923B7CDB0}" destId="{AEF7562E-4657-5E4C-AED3-C19DA49BB41B}" srcOrd="0" destOrd="0" presId="urn:microsoft.com/office/officeart/2005/8/layout/lProcess2"/>
    <dgm:cxn modelId="{87320DE5-9E14-3D46-8C0F-26BBC8EAEA2C}" type="presParOf" srcId="{AEF7562E-4657-5E4C-AED3-C19DA49BB41B}" destId="{AE155929-4311-194D-AAF2-7005610EBAAD}" srcOrd="0" destOrd="0" presId="urn:microsoft.com/office/officeart/2005/8/layout/lProcess2"/>
    <dgm:cxn modelId="{531D1596-65C1-5847-9BA0-1D7A7D3F932D}" type="presParOf" srcId="{AEF7562E-4657-5E4C-AED3-C19DA49BB41B}" destId="{FF987B23-AA1A-B347-B925-C65ACEAAED6F}" srcOrd="1" destOrd="0" presId="urn:microsoft.com/office/officeart/2005/8/layout/lProcess2"/>
    <dgm:cxn modelId="{F062FFF2-BA73-2245-B2D0-3E93C6741444}" type="presParOf" srcId="{AEF7562E-4657-5E4C-AED3-C19DA49BB41B}" destId="{C3B54757-2285-544C-A1A5-CEA14DC589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C25250-87AF-4060-97FA-D04450CE7058}" type="doc">
      <dgm:prSet loTypeId="urn:microsoft.com/office/officeart/2005/8/layout/vProcess5" loCatId="process" qsTypeId="urn:microsoft.com/office/officeart/2005/8/quickstyle/simple2" qsCatId="simple" csTypeId="urn:microsoft.com/office/officeart/2005/8/colors/accent3_2" csCatId="accent3" phldr="1"/>
      <dgm:spPr/>
      <dgm:t>
        <a:bodyPr/>
        <a:lstStyle/>
        <a:p>
          <a:endParaRPr lang="en-US"/>
        </a:p>
      </dgm:t>
    </dgm:pt>
    <dgm:pt modelId="{DF17F61B-C8F5-45B7-9D4F-12A422801671}">
      <dgm:prSet custT="1"/>
      <dgm:spPr>
        <a:solidFill>
          <a:schemeClr val="tx2"/>
        </a:solidFill>
      </dgm:spPr>
      <dgm:t>
        <a:bodyPr/>
        <a:lstStyle/>
        <a:p>
          <a:r>
            <a:rPr lang="en-US" sz="1200" dirty="0"/>
            <a:t>Continue to design and develop SS-A prototype tool, technical assistance resources, and MITA 4.0 Guidance</a:t>
          </a:r>
        </a:p>
      </dgm:t>
    </dgm:pt>
    <dgm:pt modelId="{49647A91-084D-4479-8BDF-AEA0B5737C1E}" type="parTrans" cxnId="{9200A1F4-698A-4DCA-89EA-0065E9411A9F}">
      <dgm:prSet/>
      <dgm:spPr/>
      <dgm:t>
        <a:bodyPr/>
        <a:lstStyle/>
        <a:p>
          <a:endParaRPr lang="en-US"/>
        </a:p>
      </dgm:t>
    </dgm:pt>
    <dgm:pt modelId="{D8129790-ABB3-4A70-819D-EAF0991C4513}" type="sibTrans" cxnId="{9200A1F4-698A-4DCA-89EA-0065E9411A9F}">
      <dgm:prSet/>
      <dgm:spPr>
        <a:solidFill>
          <a:schemeClr val="accent1">
            <a:lumMod val="20000"/>
            <a:lumOff val="80000"/>
            <a:alpha val="90000"/>
          </a:schemeClr>
        </a:solidFill>
      </dgm:spPr>
      <dgm:t>
        <a:bodyPr/>
        <a:lstStyle/>
        <a:p>
          <a:endParaRPr lang="en-US" dirty="0"/>
        </a:p>
      </dgm:t>
    </dgm:pt>
    <dgm:pt modelId="{99D69823-9459-428C-9EE9-0147DA786BA1}">
      <dgm:prSet custT="1"/>
      <dgm:spPr>
        <a:solidFill>
          <a:schemeClr val="tx2"/>
        </a:solidFill>
      </dgm:spPr>
      <dgm:t>
        <a:bodyPr/>
        <a:lstStyle/>
        <a:p>
          <a:r>
            <a:rPr lang="en-US" sz="1200" dirty="0"/>
            <a:t>Engage 2-3 SMAs for user testing and piloting of the SS-A prototype tool, technical assistance resources, and MITA 4.0 Guidance</a:t>
          </a:r>
        </a:p>
      </dgm:t>
    </dgm:pt>
    <dgm:pt modelId="{DBDB13B1-1B87-4C7E-A28E-C2EFD716FF97}" type="parTrans" cxnId="{A8B68B2D-5C68-449A-BA94-FDE9D4709290}">
      <dgm:prSet/>
      <dgm:spPr/>
      <dgm:t>
        <a:bodyPr/>
        <a:lstStyle/>
        <a:p>
          <a:endParaRPr lang="en-US"/>
        </a:p>
      </dgm:t>
    </dgm:pt>
    <dgm:pt modelId="{D8B352E0-69CD-4524-955B-0C1FCF202A85}" type="sibTrans" cxnId="{A8B68B2D-5C68-449A-BA94-FDE9D4709290}">
      <dgm:prSet/>
      <dgm:spPr>
        <a:solidFill>
          <a:schemeClr val="accent1">
            <a:lumMod val="20000"/>
            <a:lumOff val="80000"/>
            <a:alpha val="90000"/>
          </a:schemeClr>
        </a:solidFill>
      </dgm:spPr>
      <dgm:t>
        <a:bodyPr/>
        <a:lstStyle/>
        <a:p>
          <a:endParaRPr lang="en-US" dirty="0"/>
        </a:p>
      </dgm:t>
    </dgm:pt>
    <dgm:pt modelId="{D76F34C9-DBB3-4840-8AD8-87EA1CE3DA8A}">
      <dgm:prSet custT="1"/>
      <dgm:spPr>
        <a:solidFill>
          <a:schemeClr val="tx2"/>
        </a:solidFill>
      </dgm:spPr>
      <dgm:t>
        <a:bodyPr/>
        <a:lstStyle/>
        <a:p>
          <a:r>
            <a:rPr lang="en-US" sz="1200" dirty="0"/>
            <a:t>Post-pilot, adapt materials based on feedback and continue to iterate on developing MITA 4.0 </a:t>
          </a:r>
        </a:p>
      </dgm:t>
    </dgm:pt>
    <dgm:pt modelId="{9B4543AB-AC51-4750-B5CE-44AD6F70E567}" type="parTrans" cxnId="{CFE31A70-AD9A-4BD1-9D82-D49FA707CF36}">
      <dgm:prSet/>
      <dgm:spPr/>
      <dgm:t>
        <a:bodyPr/>
        <a:lstStyle/>
        <a:p>
          <a:endParaRPr lang="en-US"/>
        </a:p>
      </dgm:t>
    </dgm:pt>
    <dgm:pt modelId="{BB5B04C2-E8BB-4A01-989C-8A4FDCC06133}" type="sibTrans" cxnId="{CFE31A70-AD9A-4BD1-9D82-D49FA707CF36}">
      <dgm:prSet/>
      <dgm:spPr>
        <a:solidFill>
          <a:schemeClr val="accent1">
            <a:lumMod val="20000"/>
            <a:lumOff val="80000"/>
            <a:alpha val="90000"/>
          </a:schemeClr>
        </a:solidFill>
      </dgm:spPr>
      <dgm:t>
        <a:bodyPr/>
        <a:lstStyle/>
        <a:p>
          <a:endParaRPr lang="en-US" dirty="0"/>
        </a:p>
      </dgm:t>
    </dgm:pt>
    <dgm:pt modelId="{CE6EA22E-485F-4236-B179-16E7B400E64B}">
      <dgm:prSet custT="1"/>
      <dgm:spPr>
        <a:solidFill>
          <a:schemeClr val="tx2"/>
        </a:solidFill>
      </dgm:spPr>
      <dgm:t>
        <a:bodyPr/>
        <a:lstStyle/>
        <a:p>
          <a:r>
            <a:rPr lang="en-US" sz="1200" dirty="0"/>
            <a:t>Planning for release of MITA 4.0 and introduction at MESC 2026</a:t>
          </a:r>
        </a:p>
      </dgm:t>
    </dgm:pt>
    <dgm:pt modelId="{C896054E-A80F-409F-90F4-F7F8D57E39A6}" type="parTrans" cxnId="{A8604D79-8D89-47FD-B6F5-AEBA53196745}">
      <dgm:prSet/>
      <dgm:spPr/>
      <dgm:t>
        <a:bodyPr/>
        <a:lstStyle/>
        <a:p>
          <a:endParaRPr lang="en-US"/>
        </a:p>
      </dgm:t>
    </dgm:pt>
    <dgm:pt modelId="{7774EDD2-5FAB-4FCB-A8B7-3CAD704EB181}" type="sibTrans" cxnId="{A8604D79-8D89-47FD-B6F5-AEBA53196745}">
      <dgm:prSet/>
      <dgm:spPr/>
      <dgm:t>
        <a:bodyPr/>
        <a:lstStyle/>
        <a:p>
          <a:endParaRPr lang="en-US"/>
        </a:p>
      </dgm:t>
    </dgm:pt>
    <dgm:pt modelId="{81DF0449-27A8-7F44-9CF5-EA3A658C30DA}" type="pres">
      <dgm:prSet presAssocID="{7AC25250-87AF-4060-97FA-D04450CE7058}" presName="outerComposite" presStyleCnt="0">
        <dgm:presLayoutVars>
          <dgm:chMax val="5"/>
          <dgm:dir/>
          <dgm:resizeHandles val="exact"/>
        </dgm:presLayoutVars>
      </dgm:prSet>
      <dgm:spPr/>
    </dgm:pt>
    <dgm:pt modelId="{0CD28592-C84B-2442-AF9B-9F76A546EB99}" type="pres">
      <dgm:prSet presAssocID="{7AC25250-87AF-4060-97FA-D04450CE7058}" presName="dummyMaxCanvas" presStyleCnt="0">
        <dgm:presLayoutVars/>
      </dgm:prSet>
      <dgm:spPr/>
    </dgm:pt>
    <dgm:pt modelId="{827BC06A-3075-794B-A5B1-5E9673D6619E}" type="pres">
      <dgm:prSet presAssocID="{7AC25250-87AF-4060-97FA-D04450CE7058}" presName="FourNodes_1" presStyleLbl="node1" presStyleIdx="0" presStyleCnt="4">
        <dgm:presLayoutVars>
          <dgm:bulletEnabled val="1"/>
        </dgm:presLayoutVars>
      </dgm:prSet>
      <dgm:spPr/>
    </dgm:pt>
    <dgm:pt modelId="{6B6D92CD-397E-214A-88AB-8632A4638C8A}" type="pres">
      <dgm:prSet presAssocID="{7AC25250-87AF-4060-97FA-D04450CE7058}" presName="FourNodes_2" presStyleLbl="node1" presStyleIdx="1" presStyleCnt="4">
        <dgm:presLayoutVars>
          <dgm:bulletEnabled val="1"/>
        </dgm:presLayoutVars>
      </dgm:prSet>
      <dgm:spPr/>
    </dgm:pt>
    <dgm:pt modelId="{1304405B-31AB-774E-9AF7-88DAEEC0B200}" type="pres">
      <dgm:prSet presAssocID="{7AC25250-87AF-4060-97FA-D04450CE7058}" presName="FourNodes_3" presStyleLbl="node1" presStyleIdx="2" presStyleCnt="4">
        <dgm:presLayoutVars>
          <dgm:bulletEnabled val="1"/>
        </dgm:presLayoutVars>
      </dgm:prSet>
      <dgm:spPr/>
    </dgm:pt>
    <dgm:pt modelId="{AB2622A8-C01E-EA44-BF9D-F82FA8DBDC34}" type="pres">
      <dgm:prSet presAssocID="{7AC25250-87AF-4060-97FA-D04450CE7058}" presName="FourNodes_4" presStyleLbl="node1" presStyleIdx="3" presStyleCnt="4">
        <dgm:presLayoutVars>
          <dgm:bulletEnabled val="1"/>
        </dgm:presLayoutVars>
      </dgm:prSet>
      <dgm:spPr/>
    </dgm:pt>
    <dgm:pt modelId="{82C2E5C6-BEC0-9446-BCEF-E03F5FC6E225}" type="pres">
      <dgm:prSet presAssocID="{7AC25250-87AF-4060-97FA-D04450CE7058}" presName="FourConn_1-2" presStyleLbl="fgAccFollowNode1" presStyleIdx="0" presStyleCnt="3">
        <dgm:presLayoutVars>
          <dgm:bulletEnabled val="1"/>
        </dgm:presLayoutVars>
      </dgm:prSet>
      <dgm:spPr/>
    </dgm:pt>
    <dgm:pt modelId="{8004F97A-259F-CA4E-BFB7-3086784A848E}" type="pres">
      <dgm:prSet presAssocID="{7AC25250-87AF-4060-97FA-D04450CE7058}" presName="FourConn_2-3" presStyleLbl="fgAccFollowNode1" presStyleIdx="1" presStyleCnt="3">
        <dgm:presLayoutVars>
          <dgm:bulletEnabled val="1"/>
        </dgm:presLayoutVars>
      </dgm:prSet>
      <dgm:spPr/>
    </dgm:pt>
    <dgm:pt modelId="{63709977-357D-5D44-9C7D-60E9E639E301}" type="pres">
      <dgm:prSet presAssocID="{7AC25250-87AF-4060-97FA-D04450CE7058}" presName="FourConn_3-4" presStyleLbl="fgAccFollowNode1" presStyleIdx="2" presStyleCnt="3">
        <dgm:presLayoutVars>
          <dgm:bulletEnabled val="1"/>
        </dgm:presLayoutVars>
      </dgm:prSet>
      <dgm:spPr/>
    </dgm:pt>
    <dgm:pt modelId="{4832ED42-CD67-0743-B5DA-01D500562092}" type="pres">
      <dgm:prSet presAssocID="{7AC25250-87AF-4060-97FA-D04450CE7058}" presName="FourNodes_1_text" presStyleLbl="node1" presStyleIdx="3" presStyleCnt="4">
        <dgm:presLayoutVars>
          <dgm:bulletEnabled val="1"/>
        </dgm:presLayoutVars>
      </dgm:prSet>
      <dgm:spPr/>
    </dgm:pt>
    <dgm:pt modelId="{3D52A686-1170-ED40-A7B5-120AEC620C69}" type="pres">
      <dgm:prSet presAssocID="{7AC25250-87AF-4060-97FA-D04450CE7058}" presName="FourNodes_2_text" presStyleLbl="node1" presStyleIdx="3" presStyleCnt="4">
        <dgm:presLayoutVars>
          <dgm:bulletEnabled val="1"/>
        </dgm:presLayoutVars>
      </dgm:prSet>
      <dgm:spPr/>
    </dgm:pt>
    <dgm:pt modelId="{291F5C7A-53CB-634F-BF24-1E75097696B8}" type="pres">
      <dgm:prSet presAssocID="{7AC25250-87AF-4060-97FA-D04450CE7058}" presName="FourNodes_3_text" presStyleLbl="node1" presStyleIdx="3" presStyleCnt="4">
        <dgm:presLayoutVars>
          <dgm:bulletEnabled val="1"/>
        </dgm:presLayoutVars>
      </dgm:prSet>
      <dgm:spPr/>
    </dgm:pt>
    <dgm:pt modelId="{51E25CD7-DBC1-574E-913B-F4A6BCD40542}" type="pres">
      <dgm:prSet presAssocID="{7AC25250-87AF-4060-97FA-D04450CE7058}" presName="FourNodes_4_text" presStyleLbl="node1" presStyleIdx="3" presStyleCnt="4">
        <dgm:presLayoutVars>
          <dgm:bulletEnabled val="1"/>
        </dgm:presLayoutVars>
      </dgm:prSet>
      <dgm:spPr/>
    </dgm:pt>
  </dgm:ptLst>
  <dgm:cxnLst>
    <dgm:cxn modelId="{8DF97D10-416A-CA4B-8EA3-061063F81D5A}" type="presOf" srcId="{DF17F61B-C8F5-45B7-9D4F-12A422801671}" destId="{4832ED42-CD67-0743-B5DA-01D500562092}" srcOrd="1" destOrd="0" presId="urn:microsoft.com/office/officeart/2005/8/layout/vProcess5"/>
    <dgm:cxn modelId="{D27B0A1D-9A59-D747-B5BC-E48A92F73A90}" type="presOf" srcId="{99D69823-9459-428C-9EE9-0147DA786BA1}" destId="{3D52A686-1170-ED40-A7B5-120AEC620C69}" srcOrd="1" destOrd="0" presId="urn:microsoft.com/office/officeart/2005/8/layout/vProcess5"/>
    <dgm:cxn modelId="{A8B68B2D-5C68-449A-BA94-FDE9D4709290}" srcId="{7AC25250-87AF-4060-97FA-D04450CE7058}" destId="{99D69823-9459-428C-9EE9-0147DA786BA1}" srcOrd="1" destOrd="0" parTransId="{DBDB13B1-1B87-4C7E-A28E-C2EFD716FF97}" sibTransId="{D8B352E0-69CD-4524-955B-0C1FCF202A85}"/>
    <dgm:cxn modelId="{3AFCB038-93F9-074D-A689-876458FCA786}" type="presOf" srcId="{7AC25250-87AF-4060-97FA-D04450CE7058}" destId="{81DF0449-27A8-7F44-9CF5-EA3A658C30DA}" srcOrd="0" destOrd="0" presId="urn:microsoft.com/office/officeart/2005/8/layout/vProcess5"/>
    <dgm:cxn modelId="{0B242C43-B5CD-A54E-8756-265BEAEA69A4}" type="presOf" srcId="{D8B352E0-69CD-4524-955B-0C1FCF202A85}" destId="{8004F97A-259F-CA4E-BFB7-3086784A848E}" srcOrd="0" destOrd="0" presId="urn:microsoft.com/office/officeart/2005/8/layout/vProcess5"/>
    <dgm:cxn modelId="{CFE31A70-AD9A-4BD1-9D82-D49FA707CF36}" srcId="{7AC25250-87AF-4060-97FA-D04450CE7058}" destId="{D76F34C9-DBB3-4840-8AD8-87EA1CE3DA8A}" srcOrd="2" destOrd="0" parTransId="{9B4543AB-AC51-4750-B5CE-44AD6F70E567}" sibTransId="{BB5B04C2-E8BB-4A01-989C-8A4FDCC06133}"/>
    <dgm:cxn modelId="{A8604D79-8D89-47FD-B6F5-AEBA53196745}" srcId="{7AC25250-87AF-4060-97FA-D04450CE7058}" destId="{CE6EA22E-485F-4236-B179-16E7B400E64B}" srcOrd="3" destOrd="0" parTransId="{C896054E-A80F-409F-90F4-F7F8D57E39A6}" sibTransId="{7774EDD2-5FAB-4FCB-A8B7-3CAD704EB181}"/>
    <dgm:cxn modelId="{8A969B7A-3E1D-D146-AF2B-43F2B6DADEA6}" type="presOf" srcId="{CE6EA22E-485F-4236-B179-16E7B400E64B}" destId="{AB2622A8-C01E-EA44-BF9D-F82FA8DBDC34}" srcOrd="0" destOrd="0" presId="urn:microsoft.com/office/officeart/2005/8/layout/vProcess5"/>
    <dgm:cxn modelId="{37BD8681-0C8F-AD4F-BF0C-FCBE325DD53D}" type="presOf" srcId="{CE6EA22E-485F-4236-B179-16E7B400E64B}" destId="{51E25CD7-DBC1-574E-913B-F4A6BCD40542}" srcOrd="1" destOrd="0" presId="urn:microsoft.com/office/officeart/2005/8/layout/vProcess5"/>
    <dgm:cxn modelId="{3A187F91-BB32-6F46-B4A3-477D4214A109}" type="presOf" srcId="{BB5B04C2-E8BB-4A01-989C-8A4FDCC06133}" destId="{63709977-357D-5D44-9C7D-60E9E639E301}" srcOrd="0" destOrd="0" presId="urn:microsoft.com/office/officeart/2005/8/layout/vProcess5"/>
    <dgm:cxn modelId="{F63F6C9D-4A45-E149-8414-15D039BA6376}" type="presOf" srcId="{DF17F61B-C8F5-45B7-9D4F-12A422801671}" destId="{827BC06A-3075-794B-A5B1-5E9673D6619E}" srcOrd="0" destOrd="0" presId="urn:microsoft.com/office/officeart/2005/8/layout/vProcess5"/>
    <dgm:cxn modelId="{316B37A1-E4BA-2E45-8A8F-3E18DBB9114E}" type="presOf" srcId="{D76F34C9-DBB3-4840-8AD8-87EA1CE3DA8A}" destId="{1304405B-31AB-774E-9AF7-88DAEEC0B200}" srcOrd="0" destOrd="0" presId="urn:microsoft.com/office/officeart/2005/8/layout/vProcess5"/>
    <dgm:cxn modelId="{B76A16A6-0D45-F242-AE22-62EA19EE673E}" type="presOf" srcId="{D76F34C9-DBB3-4840-8AD8-87EA1CE3DA8A}" destId="{291F5C7A-53CB-634F-BF24-1E75097696B8}" srcOrd="1" destOrd="0" presId="urn:microsoft.com/office/officeart/2005/8/layout/vProcess5"/>
    <dgm:cxn modelId="{2D6390B9-29E8-3545-8140-28BB8B074200}" type="presOf" srcId="{99D69823-9459-428C-9EE9-0147DA786BA1}" destId="{6B6D92CD-397E-214A-88AB-8632A4638C8A}" srcOrd="0" destOrd="0" presId="urn:microsoft.com/office/officeart/2005/8/layout/vProcess5"/>
    <dgm:cxn modelId="{0A000CDB-3696-DC47-920C-4529FEF08433}" type="presOf" srcId="{D8129790-ABB3-4A70-819D-EAF0991C4513}" destId="{82C2E5C6-BEC0-9446-BCEF-E03F5FC6E225}" srcOrd="0" destOrd="0" presId="urn:microsoft.com/office/officeart/2005/8/layout/vProcess5"/>
    <dgm:cxn modelId="{9200A1F4-698A-4DCA-89EA-0065E9411A9F}" srcId="{7AC25250-87AF-4060-97FA-D04450CE7058}" destId="{DF17F61B-C8F5-45B7-9D4F-12A422801671}" srcOrd="0" destOrd="0" parTransId="{49647A91-084D-4479-8BDF-AEA0B5737C1E}" sibTransId="{D8129790-ABB3-4A70-819D-EAF0991C4513}"/>
    <dgm:cxn modelId="{3F2170BC-2B8F-8245-B263-B6FEFD9E6A1C}" type="presParOf" srcId="{81DF0449-27A8-7F44-9CF5-EA3A658C30DA}" destId="{0CD28592-C84B-2442-AF9B-9F76A546EB99}" srcOrd="0" destOrd="0" presId="urn:microsoft.com/office/officeart/2005/8/layout/vProcess5"/>
    <dgm:cxn modelId="{1116E491-E9AF-8A4C-8AEF-FBC3EB551887}" type="presParOf" srcId="{81DF0449-27A8-7F44-9CF5-EA3A658C30DA}" destId="{827BC06A-3075-794B-A5B1-5E9673D6619E}" srcOrd="1" destOrd="0" presId="urn:microsoft.com/office/officeart/2005/8/layout/vProcess5"/>
    <dgm:cxn modelId="{D5934AD4-38B6-C244-B283-388773874837}" type="presParOf" srcId="{81DF0449-27A8-7F44-9CF5-EA3A658C30DA}" destId="{6B6D92CD-397E-214A-88AB-8632A4638C8A}" srcOrd="2" destOrd="0" presId="urn:microsoft.com/office/officeart/2005/8/layout/vProcess5"/>
    <dgm:cxn modelId="{8A2EC635-7005-FE42-83AF-05CF4AB75EC9}" type="presParOf" srcId="{81DF0449-27A8-7F44-9CF5-EA3A658C30DA}" destId="{1304405B-31AB-774E-9AF7-88DAEEC0B200}" srcOrd="3" destOrd="0" presId="urn:microsoft.com/office/officeart/2005/8/layout/vProcess5"/>
    <dgm:cxn modelId="{D3723BE4-E4A6-C248-9EE6-05F559113868}" type="presParOf" srcId="{81DF0449-27A8-7F44-9CF5-EA3A658C30DA}" destId="{AB2622A8-C01E-EA44-BF9D-F82FA8DBDC34}" srcOrd="4" destOrd="0" presId="urn:microsoft.com/office/officeart/2005/8/layout/vProcess5"/>
    <dgm:cxn modelId="{BA0EE597-AA86-8E44-B49D-1E651D7F1488}" type="presParOf" srcId="{81DF0449-27A8-7F44-9CF5-EA3A658C30DA}" destId="{82C2E5C6-BEC0-9446-BCEF-E03F5FC6E225}" srcOrd="5" destOrd="0" presId="urn:microsoft.com/office/officeart/2005/8/layout/vProcess5"/>
    <dgm:cxn modelId="{569A1BB6-6950-DD4B-B70E-BE9D8A7EF798}" type="presParOf" srcId="{81DF0449-27A8-7F44-9CF5-EA3A658C30DA}" destId="{8004F97A-259F-CA4E-BFB7-3086784A848E}" srcOrd="6" destOrd="0" presId="urn:microsoft.com/office/officeart/2005/8/layout/vProcess5"/>
    <dgm:cxn modelId="{811C1431-E79F-4047-898D-C8B3A03FBE82}" type="presParOf" srcId="{81DF0449-27A8-7F44-9CF5-EA3A658C30DA}" destId="{63709977-357D-5D44-9C7D-60E9E639E301}" srcOrd="7" destOrd="0" presId="urn:microsoft.com/office/officeart/2005/8/layout/vProcess5"/>
    <dgm:cxn modelId="{E3D2F272-514E-324F-AE37-70443D1DF51D}" type="presParOf" srcId="{81DF0449-27A8-7F44-9CF5-EA3A658C30DA}" destId="{4832ED42-CD67-0743-B5DA-01D500562092}" srcOrd="8" destOrd="0" presId="urn:microsoft.com/office/officeart/2005/8/layout/vProcess5"/>
    <dgm:cxn modelId="{92041BCA-A220-644E-83F0-FDEC9EFA9996}" type="presParOf" srcId="{81DF0449-27A8-7F44-9CF5-EA3A658C30DA}" destId="{3D52A686-1170-ED40-A7B5-120AEC620C69}" srcOrd="9" destOrd="0" presId="urn:microsoft.com/office/officeart/2005/8/layout/vProcess5"/>
    <dgm:cxn modelId="{5F312F96-4002-6A4E-AF0A-0AA3BC75C969}" type="presParOf" srcId="{81DF0449-27A8-7F44-9CF5-EA3A658C30DA}" destId="{291F5C7A-53CB-634F-BF24-1E75097696B8}" srcOrd="10" destOrd="0" presId="urn:microsoft.com/office/officeart/2005/8/layout/vProcess5"/>
    <dgm:cxn modelId="{F034377F-6618-8749-8377-4C262002AC1C}" type="presParOf" srcId="{81DF0449-27A8-7F44-9CF5-EA3A658C30DA}" destId="{51E25CD7-DBC1-574E-913B-F4A6BCD40542}"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A56F0B-3E51-4C64-B8D1-846BFB63D75F}">
      <dsp:nvSpPr>
        <dsp:cNvPr id="0" name=""/>
        <dsp:cNvSpPr/>
      </dsp:nvSpPr>
      <dsp:spPr>
        <a:xfrm>
          <a:off x="27" y="168324"/>
          <a:ext cx="2670534"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MITA NextGen</a:t>
          </a:r>
        </a:p>
      </dsp:txBody>
      <dsp:txXfrm>
        <a:off x="27" y="168324"/>
        <a:ext cx="2670534" cy="460800"/>
      </dsp:txXfrm>
    </dsp:sp>
    <dsp:sp modelId="{9E88F98D-F381-4188-8E6E-72149D16A95D}">
      <dsp:nvSpPr>
        <dsp:cNvPr id="0" name=""/>
        <dsp:cNvSpPr/>
      </dsp:nvSpPr>
      <dsp:spPr>
        <a:xfrm>
          <a:off x="27" y="629124"/>
          <a:ext cx="2670534"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Advancing the MITA framework by evaluating and enhancing MITA 3.0 components for inclusion in MITA 4.0.</a:t>
          </a:r>
        </a:p>
        <a:p>
          <a:pPr marL="171450" lvl="1" indent="-171450" algn="l" defTabSz="711200">
            <a:lnSpc>
              <a:spcPct val="90000"/>
            </a:lnSpc>
            <a:spcBef>
              <a:spcPct val="0"/>
            </a:spcBef>
            <a:spcAft>
              <a:spcPct val="15000"/>
            </a:spcAft>
            <a:buChar char="•"/>
          </a:pPr>
          <a:r>
            <a:rPr lang="en-US" sz="1600" kern="1200" dirty="0"/>
            <a:t>Promoting interoperability and open standards (e.g., FHIR) using the MITA Technical and Information Architectures. Offers guidance to SMAs for regulatory compliance.</a:t>
          </a:r>
        </a:p>
      </dsp:txBody>
      <dsp:txXfrm>
        <a:off x="27" y="629124"/>
        <a:ext cx="2670534" cy="3266550"/>
      </dsp:txXfrm>
    </dsp:sp>
    <dsp:sp modelId="{4678BEDA-336D-4D13-ADAF-331D9B61B77C}">
      <dsp:nvSpPr>
        <dsp:cNvPr id="0" name=""/>
        <dsp:cNvSpPr/>
      </dsp:nvSpPr>
      <dsp:spPr>
        <a:xfrm>
          <a:off x="3044437" y="168324"/>
          <a:ext cx="2670534" cy="4608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SS-A</a:t>
          </a:r>
        </a:p>
      </dsp:txBody>
      <dsp:txXfrm>
        <a:off x="3044437" y="168324"/>
        <a:ext cx="2670534" cy="460800"/>
      </dsp:txXfrm>
    </dsp:sp>
    <dsp:sp modelId="{6A467930-7A96-4039-82E6-137997875F01}">
      <dsp:nvSpPr>
        <dsp:cNvPr id="0" name=""/>
        <dsp:cNvSpPr/>
      </dsp:nvSpPr>
      <dsp:spPr>
        <a:xfrm>
          <a:off x="3044437" y="629124"/>
          <a:ext cx="2670534" cy="326655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Developing a prototype tool for conducting the SS-A and leading the redesign of the SS-A process to be outcome-based, less burdensome, and more valuable to states and CMS.</a:t>
          </a:r>
        </a:p>
        <a:p>
          <a:pPr marL="171450" lvl="1" indent="-171450" algn="l" defTabSz="711200">
            <a:lnSpc>
              <a:spcPct val="90000"/>
            </a:lnSpc>
            <a:spcBef>
              <a:spcPct val="0"/>
            </a:spcBef>
            <a:spcAft>
              <a:spcPct val="15000"/>
            </a:spcAft>
            <a:buChar char="•"/>
          </a:pPr>
          <a:r>
            <a:rPr lang="en-US" sz="1600" kern="1200" dirty="0"/>
            <a:t>Developing a guide on the Outcomes-based Planning Process.</a:t>
          </a:r>
        </a:p>
        <a:p>
          <a:pPr marL="171450" lvl="1" indent="-171450" algn="l" defTabSz="711200">
            <a:lnSpc>
              <a:spcPct val="90000"/>
            </a:lnSpc>
            <a:spcBef>
              <a:spcPct val="0"/>
            </a:spcBef>
            <a:spcAft>
              <a:spcPct val="15000"/>
            </a:spcAft>
            <a:buChar char="•"/>
          </a:pPr>
          <a:r>
            <a:rPr lang="en-US" sz="1600" kern="1200" dirty="0"/>
            <a:t>Collaborating with NextGen on a new Maturity Model framework for MITA 4.0.</a:t>
          </a:r>
        </a:p>
      </dsp:txBody>
      <dsp:txXfrm>
        <a:off x="3044437" y="629124"/>
        <a:ext cx="2670534" cy="32665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E7845-CE28-A947-83CF-BBF4B7CEA641}">
      <dsp:nvSpPr>
        <dsp:cNvPr id="0" name=""/>
        <dsp:cNvSpPr/>
      </dsp:nvSpPr>
      <dsp:spPr>
        <a:xfrm>
          <a:off x="1820147" y="1528048"/>
          <a:ext cx="1867614" cy="1867614"/>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Information Architecture</a:t>
          </a:r>
        </a:p>
      </dsp:txBody>
      <dsp:txXfrm>
        <a:off x="2195620" y="1965528"/>
        <a:ext cx="1116668" cy="959992"/>
      </dsp:txXfrm>
    </dsp:sp>
    <dsp:sp modelId="{55D6E145-6C77-2242-9982-EC76DE3454B4}">
      <dsp:nvSpPr>
        <dsp:cNvPr id="0" name=""/>
        <dsp:cNvSpPr/>
      </dsp:nvSpPr>
      <dsp:spPr>
        <a:xfrm>
          <a:off x="651849" y="1071433"/>
          <a:ext cx="1521637" cy="1388622"/>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Technical</a:t>
          </a:r>
        </a:p>
        <a:p>
          <a:pPr marL="0" lvl="0" indent="0" algn="ctr" defTabSz="488950">
            <a:lnSpc>
              <a:spcPct val="90000"/>
            </a:lnSpc>
            <a:spcBef>
              <a:spcPct val="0"/>
            </a:spcBef>
            <a:spcAft>
              <a:spcPct val="35000"/>
            </a:spcAft>
            <a:buNone/>
          </a:pPr>
          <a:r>
            <a:rPr lang="en-US" sz="1100" b="1" kern="1200" dirty="0"/>
            <a:t>Architecture</a:t>
          </a:r>
        </a:p>
      </dsp:txBody>
      <dsp:txXfrm>
        <a:off x="1020774" y="1423136"/>
        <a:ext cx="783787" cy="685216"/>
      </dsp:txXfrm>
    </dsp:sp>
    <dsp:sp modelId="{AE77A85F-3455-B541-A3C4-B26F0AF1E793}">
      <dsp:nvSpPr>
        <dsp:cNvPr id="0" name=""/>
        <dsp:cNvSpPr/>
      </dsp:nvSpPr>
      <dsp:spPr>
        <a:xfrm rot="20700000">
          <a:off x="1406051" y="173194"/>
          <a:ext cx="1507326" cy="1283528"/>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t>Business Architecture</a:t>
          </a:r>
        </a:p>
      </dsp:txBody>
      <dsp:txXfrm rot="-20700000">
        <a:off x="1749925" y="441436"/>
        <a:ext cx="819576" cy="747045"/>
      </dsp:txXfrm>
    </dsp:sp>
    <dsp:sp modelId="{3DEF599E-73C0-9343-8E8B-DA921887AFDD}">
      <dsp:nvSpPr>
        <dsp:cNvPr id="0" name=""/>
        <dsp:cNvSpPr/>
      </dsp:nvSpPr>
      <dsp:spPr>
        <a:xfrm>
          <a:off x="1667970" y="1251069"/>
          <a:ext cx="2390546" cy="2390546"/>
        </a:xfrm>
        <a:prstGeom prst="circularArrow">
          <a:avLst>
            <a:gd name="adj1" fmla="val 4688"/>
            <a:gd name="adj2" fmla="val 299029"/>
            <a:gd name="adj3" fmla="val 2493637"/>
            <a:gd name="adj4" fmla="val 15910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013789-1B24-944A-84CC-3EAF1F0F9C1B}">
      <dsp:nvSpPr>
        <dsp:cNvPr id="0" name=""/>
        <dsp:cNvSpPr/>
      </dsp:nvSpPr>
      <dsp:spPr>
        <a:xfrm>
          <a:off x="492989" y="789506"/>
          <a:ext cx="1736881" cy="173688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30E318-1A5E-BD40-A12A-0F58307D7FE2}">
      <dsp:nvSpPr>
        <dsp:cNvPr id="0" name=""/>
        <dsp:cNvSpPr/>
      </dsp:nvSpPr>
      <dsp:spPr>
        <a:xfrm>
          <a:off x="1186469" y="-138525"/>
          <a:ext cx="1872708" cy="187270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1E7845-CE28-A947-83CF-BBF4B7CEA641}">
      <dsp:nvSpPr>
        <dsp:cNvPr id="0" name=""/>
        <dsp:cNvSpPr/>
      </dsp:nvSpPr>
      <dsp:spPr>
        <a:xfrm>
          <a:off x="1820147" y="1528047"/>
          <a:ext cx="1867614" cy="1867614"/>
        </a:xfrm>
        <a:prstGeom prst="gear9">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SS-A Tool</a:t>
          </a:r>
        </a:p>
      </dsp:txBody>
      <dsp:txXfrm>
        <a:off x="2195620" y="1965527"/>
        <a:ext cx="1116668" cy="959992"/>
      </dsp:txXfrm>
    </dsp:sp>
    <dsp:sp modelId="{55D6E145-6C77-2242-9982-EC76DE3454B4}">
      <dsp:nvSpPr>
        <dsp:cNvPr id="0" name=""/>
        <dsp:cNvSpPr/>
      </dsp:nvSpPr>
      <dsp:spPr>
        <a:xfrm>
          <a:off x="733536" y="1086611"/>
          <a:ext cx="1358264" cy="1358264"/>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Maturity Model*</a:t>
          </a:r>
        </a:p>
      </dsp:txBody>
      <dsp:txXfrm>
        <a:off x="1075483" y="1430625"/>
        <a:ext cx="674370" cy="670236"/>
      </dsp:txXfrm>
    </dsp:sp>
    <dsp:sp modelId="{AE77A85F-3455-B541-A3C4-B26F0AF1E793}">
      <dsp:nvSpPr>
        <dsp:cNvPr id="0" name=""/>
        <dsp:cNvSpPr/>
      </dsp:nvSpPr>
      <dsp:spPr>
        <a:xfrm rot="20700000">
          <a:off x="1494302" y="149547"/>
          <a:ext cx="1330822" cy="1330822"/>
        </a:xfrm>
        <a:prstGeom prst="gear6">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Outcomes-based Planning</a:t>
          </a:r>
        </a:p>
      </dsp:txBody>
      <dsp:txXfrm rot="-20700000">
        <a:off x="1786191" y="441436"/>
        <a:ext cx="747045" cy="747045"/>
      </dsp:txXfrm>
    </dsp:sp>
    <dsp:sp modelId="{3DEF599E-73C0-9343-8E8B-DA921887AFDD}">
      <dsp:nvSpPr>
        <dsp:cNvPr id="0" name=""/>
        <dsp:cNvSpPr/>
      </dsp:nvSpPr>
      <dsp:spPr>
        <a:xfrm>
          <a:off x="1667970" y="1251069"/>
          <a:ext cx="2390546" cy="2390546"/>
        </a:xfrm>
        <a:prstGeom prst="circularArrow">
          <a:avLst>
            <a:gd name="adj1" fmla="val 4688"/>
            <a:gd name="adj2" fmla="val 299029"/>
            <a:gd name="adj3" fmla="val 2493637"/>
            <a:gd name="adj4" fmla="val 15910691"/>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013789-1B24-944A-84CC-3EAF1F0F9C1B}">
      <dsp:nvSpPr>
        <dsp:cNvPr id="0" name=""/>
        <dsp:cNvSpPr/>
      </dsp:nvSpPr>
      <dsp:spPr>
        <a:xfrm>
          <a:off x="492989" y="789506"/>
          <a:ext cx="1736881" cy="1736881"/>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30E318-1A5E-BD40-A12A-0F58307D7FE2}">
      <dsp:nvSpPr>
        <dsp:cNvPr id="0" name=""/>
        <dsp:cNvSpPr/>
      </dsp:nvSpPr>
      <dsp:spPr>
        <a:xfrm>
          <a:off x="1186470" y="-138524"/>
          <a:ext cx="1872707" cy="1872707"/>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621F6-CB1A-E74E-93F7-B98244364953}">
      <dsp:nvSpPr>
        <dsp:cNvPr id="0" name=""/>
        <dsp:cNvSpPr/>
      </dsp:nvSpPr>
      <dsp:spPr>
        <a:xfrm>
          <a:off x="4775" y="0"/>
          <a:ext cx="2621083" cy="406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Outcomes-based Planning</a:t>
          </a:r>
        </a:p>
      </dsp:txBody>
      <dsp:txXfrm>
        <a:off x="4775" y="0"/>
        <a:ext cx="2621083" cy="1219200"/>
      </dsp:txXfrm>
    </dsp:sp>
    <dsp:sp modelId="{97855988-FF9C-9C48-AA0A-E8CFC3284E79}">
      <dsp:nvSpPr>
        <dsp:cNvPr id="0" name=""/>
        <dsp:cNvSpPr/>
      </dsp:nvSpPr>
      <dsp:spPr>
        <a:xfrm>
          <a:off x="237527" y="1220390"/>
          <a:ext cx="2155580" cy="122535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solidFill>
                <a:schemeClr val="bg1"/>
              </a:solidFill>
              <a:latin typeface="+mj-lt"/>
              <a:cs typeface="Calibri" panose="020F0502020204030204"/>
            </a:rPr>
            <a:t>Focus:</a:t>
          </a:r>
          <a:r>
            <a:rPr lang="en-US" sz="1200" kern="1200" dirty="0">
              <a:solidFill>
                <a:schemeClr val="bg1"/>
              </a:solidFill>
              <a:latin typeface="+mj-lt"/>
              <a:cs typeface="Calibri" panose="020F0502020204030204"/>
            </a:rPr>
            <a:t> E</a:t>
          </a:r>
          <a:r>
            <a:rPr lang="en-US" sz="1200" kern="1200" dirty="0">
              <a:solidFill>
                <a:schemeClr val="bg1"/>
              </a:solidFill>
              <a:ea typeface="Calibri" panose="020F0502020204030204"/>
              <a:cs typeface="Calibri" panose="020F0502020204030204"/>
            </a:rPr>
            <a:t>mpower State Medicaid Agencies with a comprehensive framework that assists them in identifying measurable outcomes to enhance their Medicaid programs</a:t>
          </a:r>
          <a:endParaRPr lang="en-US" sz="1200" kern="1200" dirty="0">
            <a:solidFill>
              <a:schemeClr val="bg1"/>
            </a:solidFill>
          </a:endParaRPr>
        </a:p>
      </dsp:txBody>
      <dsp:txXfrm>
        <a:off x="273416" y="1256279"/>
        <a:ext cx="2083802" cy="1153573"/>
      </dsp:txXfrm>
    </dsp:sp>
    <dsp:sp modelId="{003ACB7E-0AAB-2C4A-8579-C647A1073349}">
      <dsp:nvSpPr>
        <dsp:cNvPr id="0" name=""/>
        <dsp:cNvSpPr/>
      </dsp:nvSpPr>
      <dsp:spPr>
        <a:xfrm>
          <a:off x="247033" y="2634257"/>
          <a:ext cx="2136567" cy="122535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latin typeface="+mj-lt"/>
            </a:rPr>
            <a:t>Progress: </a:t>
          </a:r>
          <a:r>
            <a:rPr lang="en-US" sz="1200" b="0" kern="1200" dirty="0">
              <a:latin typeface="+mj-lt"/>
            </a:rPr>
            <a:t>Drafting technical assistance materials that </a:t>
          </a:r>
          <a:r>
            <a:rPr lang="en-US" sz="1200" b="0" i="0" u="none" strike="noStrike" kern="1200" dirty="0">
              <a:solidFill>
                <a:schemeClr val="bg1"/>
              </a:solidFill>
              <a:effectLst/>
              <a:latin typeface="+mn-lt"/>
              <a:ea typeface="+mn-ea"/>
              <a:cs typeface="+mn-cs"/>
            </a:rPr>
            <a:t>guide  States to achieve better outcomes as a consistent theme throughout MITA 4.0</a:t>
          </a:r>
          <a:endParaRPr lang="en-US" sz="1200" b="0" kern="1200" dirty="0">
            <a:solidFill>
              <a:schemeClr val="bg1"/>
            </a:solidFill>
          </a:endParaRPr>
        </a:p>
      </dsp:txBody>
      <dsp:txXfrm>
        <a:off x="282922" y="2670146"/>
        <a:ext cx="2064789" cy="1153573"/>
      </dsp:txXfrm>
    </dsp:sp>
    <dsp:sp modelId="{A3EBD305-8DED-D542-B7A4-925D7A2C6D04}">
      <dsp:nvSpPr>
        <dsp:cNvPr id="0" name=""/>
        <dsp:cNvSpPr/>
      </dsp:nvSpPr>
      <dsp:spPr>
        <a:xfrm>
          <a:off x="2794809" y="0"/>
          <a:ext cx="2766042" cy="406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SS-A Tool and Process</a:t>
          </a:r>
        </a:p>
      </dsp:txBody>
      <dsp:txXfrm>
        <a:off x="2794809" y="0"/>
        <a:ext cx="2766042" cy="1219200"/>
      </dsp:txXfrm>
    </dsp:sp>
    <dsp:sp modelId="{0877697D-32EA-3F49-A189-58DCFEC8A8D9}">
      <dsp:nvSpPr>
        <dsp:cNvPr id="0" name=""/>
        <dsp:cNvSpPr/>
      </dsp:nvSpPr>
      <dsp:spPr>
        <a:xfrm>
          <a:off x="3060438" y="1220390"/>
          <a:ext cx="2234783" cy="122535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t>Focus: </a:t>
          </a:r>
          <a:r>
            <a:rPr lang="en-US" sz="1200" kern="1200" dirty="0"/>
            <a:t>Create a tool that guides users through the maturity assessment process via a series of questions, is easy and intuitive to use, and illustrates areas where the system could be improved</a:t>
          </a:r>
        </a:p>
      </dsp:txBody>
      <dsp:txXfrm>
        <a:off x="3096327" y="1256279"/>
        <a:ext cx="2163005" cy="1153573"/>
      </dsp:txXfrm>
    </dsp:sp>
    <dsp:sp modelId="{08D306BF-7044-E14F-B5E4-517311988767}">
      <dsp:nvSpPr>
        <dsp:cNvPr id="0" name=""/>
        <dsp:cNvSpPr/>
      </dsp:nvSpPr>
      <dsp:spPr>
        <a:xfrm>
          <a:off x="3060438" y="2634257"/>
          <a:ext cx="2234783" cy="122535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mj-lt"/>
            </a:rPr>
            <a:t>Progress: </a:t>
          </a:r>
          <a:r>
            <a:rPr lang="en-US" sz="1200" kern="1200" dirty="0">
              <a:latin typeface="+mj-lt"/>
            </a:rPr>
            <a:t>Developing a prototype tool that collects state Medicaid maturity inputs and provides an assessment of system maturity based on new MITA maturity models</a:t>
          </a:r>
          <a:endParaRPr lang="en-US" sz="1200" kern="1200" dirty="0"/>
        </a:p>
      </dsp:txBody>
      <dsp:txXfrm>
        <a:off x="3096327" y="2670146"/>
        <a:ext cx="2163005" cy="1153573"/>
      </dsp:txXfrm>
    </dsp:sp>
    <dsp:sp modelId="{5A5FF7F8-1A7B-6A4B-8248-170A255D8C22}">
      <dsp:nvSpPr>
        <dsp:cNvPr id="0" name=""/>
        <dsp:cNvSpPr/>
      </dsp:nvSpPr>
      <dsp:spPr>
        <a:xfrm>
          <a:off x="5729801" y="0"/>
          <a:ext cx="2577945" cy="406400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MITA Maturity Model</a:t>
          </a:r>
        </a:p>
      </dsp:txBody>
      <dsp:txXfrm>
        <a:off x="5729801" y="0"/>
        <a:ext cx="2577945" cy="1219200"/>
      </dsp:txXfrm>
    </dsp:sp>
    <dsp:sp modelId="{AE155929-4311-194D-AAF2-7005610EBAAD}">
      <dsp:nvSpPr>
        <dsp:cNvPr id="0" name=""/>
        <dsp:cNvSpPr/>
      </dsp:nvSpPr>
      <dsp:spPr>
        <a:xfrm>
          <a:off x="5934270" y="1220390"/>
          <a:ext cx="2169006" cy="122535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ts val="0"/>
            </a:spcAft>
            <a:buNone/>
          </a:pPr>
          <a:r>
            <a:rPr lang="en-US" sz="1200" b="1" kern="1200" dirty="0"/>
            <a:t>Focus: </a:t>
          </a:r>
          <a:r>
            <a:rPr lang="en-US" sz="1200" kern="1200" dirty="0">
              <a:latin typeface="+mj-lt"/>
            </a:rPr>
            <a:t>D</a:t>
          </a:r>
          <a:r>
            <a:rPr lang="en-US" sz="1200" kern="1200" dirty="0"/>
            <a:t>efine Maturity and the MITA 4.0 Maturity Model, as well as</a:t>
          </a:r>
        </a:p>
        <a:p>
          <a:pPr marL="0" lvl="0" indent="0" algn="ctr" defTabSz="533400">
            <a:lnSpc>
              <a:spcPct val="90000"/>
            </a:lnSpc>
            <a:spcBef>
              <a:spcPct val="0"/>
            </a:spcBef>
            <a:spcAft>
              <a:spcPct val="35000"/>
            </a:spcAft>
            <a:buNone/>
          </a:pPr>
          <a:r>
            <a:rPr lang="en-US" sz="1200" kern="1200" dirty="0"/>
            <a:t>outline the approach to utilizing the MITA Maturity Model</a:t>
          </a:r>
        </a:p>
      </dsp:txBody>
      <dsp:txXfrm>
        <a:off x="5970159" y="1256279"/>
        <a:ext cx="2097228" cy="1153573"/>
      </dsp:txXfrm>
    </dsp:sp>
    <dsp:sp modelId="{C3B54757-2285-544C-A1A5-CEA14DC589B0}">
      <dsp:nvSpPr>
        <dsp:cNvPr id="0" name=""/>
        <dsp:cNvSpPr/>
      </dsp:nvSpPr>
      <dsp:spPr>
        <a:xfrm>
          <a:off x="5947903" y="2634257"/>
          <a:ext cx="2141739" cy="1225351"/>
        </a:xfrm>
        <a:prstGeom prst="roundRect">
          <a:avLst>
            <a:gd name="adj" fmla="val 10000"/>
          </a:avLst>
        </a:prstGeom>
        <a:solidFill>
          <a:schemeClr val="tx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b="1" kern="1200" dirty="0">
              <a:latin typeface="+mj-lt"/>
            </a:rPr>
            <a:t>Progress: </a:t>
          </a:r>
          <a:r>
            <a:rPr lang="en-US" sz="1200" b="0" kern="1200" dirty="0">
              <a:latin typeface="+mj-lt"/>
            </a:rPr>
            <a:t>D</a:t>
          </a:r>
          <a:r>
            <a:rPr lang="en-US" sz="1200" kern="1200" dirty="0">
              <a:latin typeface="+mj-lt"/>
            </a:rPr>
            <a:t>eveloping maturity models that reflect the evolving MITA 4.0 framework and updated architectures focused on outcomes</a:t>
          </a:r>
        </a:p>
      </dsp:txBody>
      <dsp:txXfrm>
        <a:off x="5983792" y="2670146"/>
        <a:ext cx="2069961" cy="115357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7BC06A-3075-794B-A5B1-5E9673D6619E}">
      <dsp:nvSpPr>
        <dsp:cNvPr id="0" name=""/>
        <dsp:cNvSpPr/>
      </dsp:nvSpPr>
      <dsp:spPr>
        <a:xfrm>
          <a:off x="0" y="0"/>
          <a:ext cx="3182112" cy="746836"/>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Continue to design and develop SS-A prototype tool, technical assistance resources, and MITA 4.0 Guidance</a:t>
          </a:r>
        </a:p>
      </dsp:txBody>
      <dsp:txXfrm>
        <a:off x="21874" y="21874"/>
        <a:ext cx="2313109" cy="703088"/>
      </dsp:txXfrm>
    </dsp:sp>
    <dsp:sp modelId="{6B6D92CD-397E-214A-88AB-8632A4638C8A}">
      <dsp:nvSpPr>
        <dsp:cNvPr id="0" name=""/>
        <dsp:cNvSpPr/>
      </dsp:nvSpPr>
      <dsp:spPr>
        <a:xfrm>
          <a:off x="266501" y="882624"/>
          <a:ext cx="3182112" cy="746836"/>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Engage 2-3 SMAs for user testing and piloting of the SS-A prototype tool, technical assistance resources, and MITA 4.0 Guidance</a:t>
          </a:r>
        </a:p>
      </dsp:txBody>
      <dsp:txXfrm>
        <a:off x="288375" y="904498"/>
        <a:ext cx="2386418" cy="703088"/>
      </dsp:txXfrm>
    </dsp:sp>
    <dsp:sp modelId="{1304405B-31AB-774E-9AF7-88DAEEC0B200}">
      <dsp:nvSpPr>
        <dsp:cNvPr id="0" name=""/>
        <dsp:cNvSpPr/>
      </dsp:nvSpPr>
      <dsp:spPr>
        <a:xfrm>
          <a:off x="529026" y="1765249"/>
          <a:ext cx="3182112" cy="746836"/>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Post-pilot, adapt materials based on feedback and continue to iterate on developing MITA 4.0 </a:t>
          </a:r>
        </a:p>
      </dsp:txBody>
      <dsp:txXfrm>
        <a:off x="550900" y="1787123"/>
        <a:ext cx="2390396" cy="703088"/>
      </dsp:txXfrm>
    </dsp:sp>
    <dsp:sp modelId="{AB2622A8-C01E-EA44-BF9D-F82FA8DBDC34}">
      <dsp:nvSpPr>
        <dsp:cNvPr id="0" name=""/>
        <dsp:cNvSpPr/>
      </dsp:nvSpPr>
      <dsp:spPr>
        <a:xfrm>
          <a:off x="795528" y="2647873"/>
          <a:ext cx="3182112" cy="746836"/>
        </a:xfrm>
        <a:prstGeom prst="roundRect">
          <a:avLst>
            <a:gd name="adj" fmla="val 10000"/>
          </a:avLst>
        </a:prstGeom>
        <a:solidFill>
          <a:schemeClr val="tx2"/>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Planning for release of MITA 4.0 and introduction at MESC 2026</a:t>
          </a:r>
        </a:p>
      </dsp:txBody>
      <dsp:txXfrm>
        <a:off x="817402" y="2669747"/>
        <a:ext cx="2386418" cy="703088"/>
      </dsp:txXfrm>
    </dsp:sp>
    <dsp:sp modelId="{82C2E5C6-BEC0-9446-BCEF-E03F5FC6E225}">
      <dsp:nvSpPr>
        <dsp:cNvPr id="0" name=""/>
        <dsp:cNvSpPr/>
      </dsp:nvSpPr>
      <dsp:spPr>
        <a:xfrm>
          <a:off x="2696668" y="572008"/>
          <a:ext cx="485443" cy="485443"/>
        </a:xfrm>
        <a:prstGeom prst="downArrow">
          <a:avLst>
            <a:gd name="adj1" fmla="val 55000"/>
            <a:gd name="adj2" fmla="val 45000"/>
          </a:avLst>
        </a:prstGeom>
        <a:solidFill>
          <a:schemeClr val="accent1">
            <a:lumMod val="20000"/>
            <a:lumOff val="80000"/>
            <a:alpha val="9000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2805893" y="572008"/>
        <a:ext cx="266993" cy="365296"/>
      </dsp:txXfrm>
    </dsp:sp>
    <dsp:sp modelId="{8004F97A-259F-CA4E-BFB7-3086784A848E}">
      <dsp:nvSpPr>
        <dsp:cNvPr id="0" name=""/>
        <dsp:cNvSpPr/>
      </dsp:nvSpPr>
      <dsp:spPr>
        <a:xfrm>
          <a:off x="2963170" y="1454633"/>
          <a:ext cx="485443" cy="485443"/>
        </a:xfrm>
        <a:prstGeom prst="downArrow">
          <a:avLst>
            <a:gd name="adj1" fmla="val 55000"/>
            <a:gd name="adj2" fmla="val 45000"/>
          </a:avLst>
        </a:prstGeom>
        <a:solidFill>
          <a:schemeClr val="accent1">
            <a:lumMod val="20000"/>
            <a:lumOff val="80000"/>
            <a:alpha val="9000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3072395" y="1454633"/>
        <a:ext cx="266993" cy="365296"/>
      </dsp:txXfrm>
    </dsp:sp>
    <dsp:sp modelId="{63709977-357D-5D44-9C7D-60E9E639E301}">
      <dsp:nvSpPr>
        <dsp:cNvPr id="0" name=""/>
        <dsp:cNvSpPr/>
      </dsp:nvSpPr>
      <dsp:spPr>
        <a:xfrm>
          <a:off x="3225694" y="2337257"/>
          <a:ext cx="485443" cy="485443"/>
        </a:xfrm>
        <a:prstGeom prst="downArrow">
          <a:avLst>
            <a:gd name="adj1" fmla="val 55000"/>
            <a:gd name="adj2" fmla="val 45000"/>
          </a:avLst>
        </a:prstGeom>
        <a:solidFill>
          <a:schemeClr val="accent1">
            <a:lumMod val="20000"/>
            <a:lumOff val="80000"/>
            <a:alpha val="9000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endParaRPr lang="en-US" sz="2200" kern="1200" dirty="0"/>
        </a:p>
      </dsp:txBody>
      <dsp:txXfrm>
        <a:off x="3334919" y="2337257"/>
        <a:ext cx="266993" cy="36529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4FA2B9A1-A108-4ABB-A339-2BEF23EB55C8}" type="datetimeFigureOut">
              <a:rPr lang="en-US" smtClean="0"/>
              <a:t>8/11/2025</a:t>
            </a:fld>
            <a:endParaRPr lang="en-US" dirty="0"/>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57FC0C19-07B6-4D45-BA87-35A9D5CE32D4}" type="slidenum">
              <a:rPr lang="en-US" smtClean="0"/>
              <a:t>‹#›</a:t>
            </a:fld>
            <a:endParaRPr lang="en-US" dirty="0"/>
          </a:p>
        </p:txBody>
      </p:sp>
    </p:spTree>
    <p:extLst>
      <p:ext uri="{BB962C8B-B14F-4D97-AF65-F5344CB8AC3E}">
        <p14:creationId xmlns:p14="http://schemas.microsoft.com/office/powerpoint/2010/main" val="3856222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300"/>
              </a:spcBef>
              <a:spcAft>
                <a:spcPts val="300"/>
              </a:spcAft>
              <a:buNone/>
            </a:pPr>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1</a:t>
            </a:fld>
            <a:endParaRPr lang="en-US" dirty="0"/>
          </a:p>
        </p:txBody>
      </p:sp>
    </p:spTree>
    <p:extLst>
      <p:ext uri="{BB962C8B-B14F-4D97-AF65-F5344CB8AC3E}">
        <p14:creationId xmlns:p14="http://schemas.microsoft.com/office/powerpoint/2010/main" val="33713425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10</a:t>
            </a:fld>
            <a:endParaRPr lang="en-US" dirty="0"/>
          </a:p>
        </p:txBody>
      </p:sp>
    </p:spTree>
    <p:extLst>
      <p:ext uri="{BB962C8B-B14F-4D97-AF65-F5344CB8AC3E}">
        <p14:creationId xmlns:p14="http://schemas.microsoft.com/office/powerpoint/2010/main" val="2526766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CD18B-F615-1A38-F7FD-AF2D89C1B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AA0F8A-19A7-1E75-4AE5-705CC67B27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AED700-6165-52AA-14B4-AAE1331045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C856EE-0E0D-5A0D-5CD3-9BB4CF70D5E6}"/>
              </a:ext>
            </a:extLst>
          </p:cNvPr>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32F4037-46CC-6045-BE7A-CA09502B48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9809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FC0C19-07B6-4D45-BA87-35A9D5CE32D4}" type="slidenum">
              <a:rPr kumimoji="0" lang="en-US" sz="1200" b="0" i="0" u="none" strike="noStrike" kern="0" cap="none" spc="0" normalizeH="0" baseline="0" noProof="0" smtClean="0">
                <a:ln>
                  <a:noFill/>
                </a:ln>
                <a:solidFill>
                  <a:sysClr val="windowText" lastClr="000000"/>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0" cap="none" spc="0" normalizeH="0" baseline="0" noProof="0" dirty="0">
              <a:ln>
                <a:noFill/>
              </a:ln>
              <a:solidFill>
                <a:sysClr val="windowText" lastClr="000000"/>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55447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14</a:t>
            </a:fld>
            <a:endParaRPr lang="en-US" dirty="0"/>
          </a:p>
        </p:txBody>
      </p:sp>
    </p:spTree>
    <p:extLst>
      <p:ext uri="{BB962C8B-B14F-4D97-AF65-F5344CB8AC3E}">
        <p14:creationId xmlns:p14="http://schemas.microsoft.com/office/powerpoint/2010/main" val="3219654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38AB7-485B-E773-FEF4-4E51DBEC38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44A8B2-BA40-5063-359E-551D6F6A88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39C2CC-1978-4F36-8E6F-83AF978CC5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F4807-9F72-CE93-A2F1-0715178C0AE3}"/>
              </a:ext>
            </a:extLst>
          </p:cNvPr>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32F4037-46CC-6045-BE7A-CA09502B48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6564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17</a:t>
            </a:fld>
            <a:endParaRPr lang="en-US" dirty="0"/>
          </a:p>
        </p:txBody>
      </p:sp>
    </p:spTree>
    <p:extLst>
      <p:ext uri="{BB962C8B-B14F-4D97-AF65-F5344CB8AC3E}">
        <p14:creationId xmlns:p14="http://schemas.microsoft.com/office/powerpoint/2010/main" val="183046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7FC0C19-07B6-4D45-BA87-35A9D5CE32D4}" type="slidenum">
              <a:rPr lang="en-US" smtClean="0"/>
              <a:t>18</a:t>
            </a:fld>
            <a:endParaRPr lang="en-US" dirty="0"/>
          </a:p>
        </p:txBody>
      </p:sp>
    </p:spTree>
    <p:extLst>
      <p:ext uri="{BB962C8B-B14F-4D97-AF65-F5344CB8AC3E}">
        <p14:creationId xmlns:p14="http://schemas.microsoft.com/office/powerpoint/2010/main" val="3516156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19</a:t>
            </a:fld>
            <a:endParaRPr lang="en-US" dirty="0"/>
          </a:p>
        </p:txBody>
      </p:sp>
    </p:spTree>
    <p:extLst>
      <p:ext uri="{BB962C8B-B14F-4D97-AF65-F5344CB8AC3E}">
        <p14:creationId xmlns:p14="http://schemas.microsoft.com/office/powerpoint/2010/main" val="2543574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20</a:t>
            </a:fld>
            <a:endParaRPr lang="en-US" dirty="0"/>
          </a:p>
        </p:txBody>
      </p:sp>
    </p:spTree>
    <p:extLst>
      <p:ext uri="{BB962C8B-B14F-4D97-AF65-F5344CB8AC3E}">
        <p14:creationId xmlns:p14="http://schemas.microsoft.com/office/powerpoint/2010/main" val="828136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2</a:t>
            </a:fld>
            <a:endParaRPr lang="en-US" dirty="0"/>
          </a:p>
        </p:txBody>
      </p:sp>
    </p:spTree>
    <p:extLst>
      <p:ext uri="{BB962C8B-B14F-4D97-AF65-F5344CB8AC3E}">
        <p14:creationId xmlns:p14="http://schemas.microsoft.com/office/powerpoint/2010/main" val="2429427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3</a:t>
            </a:fld>
            <a:endParaRPr lang="en-US" dirty="0"/>
          </a:p>
        </p:txBody>
      </p:sp>
    </p:spTree>
    <p:extLst>
      <p:ext uri="{BB962C8B-B14F-4D97-AF65-F5344CB8AC3E}">
        <p14:creationId xmlns:p14="http://schemas.microsoft.com/office/powerpoint/2010/main" val="4009602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4</a:t>
            </a:fld>
            <a:endParaRPr lang="en-US" dirty="0"/>
          </a:p>
        </p:txBody>
      </p:sp>
    </p:spTree>
    <p:extLst>
      <p:ext uri="{BB962C8B-B14F-4D97-AF65-F5344CB8AC3E}">
        <p14:creationId xmlns:p14="http://schemas.microsoft.com/office/powerpoint/2010/main" val="70172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7694F-C7C2-0346-384C-3D3B2CE373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0B31DB-AC9C-1CA4-A30B-17D7F23BCB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0FA593-F6B4-9A99-A0A9-89999B3C39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72200E-0D19-A5A4-3CD6-732E7B98B07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FC0C19-07B6-4D45-BA87-35A9D5CE32D4}" type="slidenum">
              <a:rPr kumimoji="0" lang="en-US" sz="1200" b="0" i="0" u="none" strike="noStrike" kern="0" cap="none" spc="0" normalizeH="0" baseline="0" noProof="0" smtClean="0">
                <a:ln>
                  <a:noFill/>
                </a:ln>
                <a:solidFill>
                  <a:sysClr val="windowText" lastClr="000000"/>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628511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9187B-A742-9865-1977-DC0C6BE655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5FC003-DD05-DC53-7D2E-646128DCE7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EBB2BF-0335-B47A-0CFD-664CCCE3E94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BBC816-37C8-A234-236A-FDD961E5DAEB}"/>
              </a:ext>
            </a:extLst>
          </p:cNvPr>
          <p:cNvSpPr>
            <a:spLocks noGrp="1"/>
          </p:cNvSpPr>
          <p:nvPr>
            <p:ph type="sldNum" sz="quarter" idx="5"/>
          </p:nvPr>
        </p:nvSpPr>
        <p:spPr/>
        <p:txBody>
          <a:bodyPr/>
          <a:lstStyle/>
          <a:p>
            <a:fld id="{57FC0C19-07B6-4D45-BA87-35A9D5CE32D4}" type="slidenum">
              <a:rPr lang="en-US" smtClean="0"/>
              <a:t>6</a:t>
            </a:fld>
            <a:endParaRPr lang="en-US" dirty="0"/>
          </a:p>
        </p:txBody>
      </p:sp>
    </p:spTree>
    <p:extLst>
      <p:ext uri="{BB962C8B-B14F-4D97-AF65-F5344CB8AC3E}">
        <p14:creationId xmlns:p14="http://schemas.microsoft.com/office/powerpoint/2010/main" val="402187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7</a:t>
            </a:fld>
            <a:endParaRPr lang="en-US" dirty="0"/>
          </a:p>
        </p:txBody>
      </p:sp>
    </p:spTree>
    <p:extLst>
      <p:ext uri="{BB962C8B-B14F-4D97-AF65-F5344CB8AC3E}">
        <p14:creationId xmlns:p14="http://schemas.microsoft.com/office/powerpoint/2010/main" val="816082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9AC3B-6623-803E-5976-20D7536846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94D53B-9354-DA51-B901-3BB639BBB4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6008D-47AC-4BAC-C4B9-901F45B999F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7544020-0856-FF77-2700-1C6C8A54A47D}"/>
              </a:ext>
            </a:extLst>
          </p:cNvPr>
          <p:cNvSpPr>
            <a:spLocks noGrp="1"/>
          </p:cNvSpPr>
          <p:nvPr>
            <p:ph type="sldNum" sz="quarter" idx="5"/>
          </p:nvPr>
        </p:nvSpPr>
        <p:spPr/>
        <p:txBody>
          <a:bodyPr/>
          <a:lstStyle/>
          <a:p>
            <a:fld id="{57FC0C19-07B6-4D45-BA87-35A9D5CE32D4}" type="slidenum">
              <a:rPr lang="en-US" smtClean="0"/>
              <a:t>8</a:t>
            </a:fld>
            <a:endParaRPr lang="en-US" dirty="0"/>
          </a:p>
        </p:txBody>
      </p:sp>
    </p:spTree>
    <p:extLst>
      <p:ext uri="{BB962C8B-B14F-4D97-AF65-F5344CB8AC3E}">
        <p14:creationId xmlns:p14="http://schemas.microsoft.com/office/powerpoint/2010/main" val="2219886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FC0C19-07B6-4D45-BA87-35A9D5CE32D4}" type="slidenum">
              <a:rPr lang="en-US" smtClean="0"/>
              <a:t>9</a:t>
            </a:fld>
            <a:endParaRPr lang="en-US" dirty="0"/>
          </a:p>
        </p:txBody>
      </p:sp>
    </p:spTree>
    <p:extLst>
      <p:ext uri="{BB962C8B-B14F-4D97-AF65-F5344CB8AC3E}">
        <p14:creationId xmlns:p14="http://schemas.microsoft.com/office/powerpoint/2010/main" val="5234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50">
              <a:lnSpc>
                <a:spcPts val="955"/>
              </a:lnSpc>
            </a:pPr>
            <a:fld id="{81D60167-4931-47E6-BA6A-407CBD079E47}" type="slidenum">
              <a:rPr spc="-5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 y="1"/>
            <a:ext cx="3702163" cy="5143499"/>
          </a:xfrm>
          <a:prstGeom prst="rect">
            <a:avLst/>
          </a:prstGeom>
        </p:spPr>
      </p:pic>
      <p:sp>
        <p:nvSpPr>
          <p:cNvPr id="2" name="Holder 2"/>
          <p:cNvSpPr>
            <a:spLocks noGrp="1"/>
          </p:cNvSpPr>
          <p:nvPr>
            <p:ph type="title"/>
          </p:nvPr>
        </p:nvSpPr>
        <p:spPr>
          <a:xfrm>
            <a:off x="145733" y="160274"/>
            <a:ext cx="7795577" cy="423242"/>
          </a:xfrm>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5" name="Holder 5"/>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48">
              <a:lnSpc>
                <a:spcPts val="955"/>
              </a:lnSpc>
            </a:pPr>
            <a:fld id="{81D60167-4931-47E6-BA6A-407CBD079E47}" type="slidenum">
              <a:rPr lang="en-US" spc="-50" smtClean="0"/>
              <a:pPr marL="95248">
                <a:lnSpc>
                  <a:spcPts val="955"/>
                </a:lnSpc>
              </a:pPr>
              <a:t>‹#›</a:t>
            </a:fld>
            <a:endParaRPr lang="en-US" spc="-50" dirty="0"/>
          </a:p>
        </p:txBody>
      </p:sp>
    </p:spTree>
    <p:extLst>
      <p:ext uri="{BB962C8B-B14F-4D97-AF65-F5344CB8AC3E}">
        <p14:creationId xmlns:p14="http://schemas.microsoft.com/office/powerpoint/2010/main" val="548705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1"/>
            <a:ext cx="9144000" cy="5143499"/>
          </a:xfrm>
          <a:prstGeom prst="rect">
            <a:avLst/>
          </a:prstGeom>
        </p:spPr>
      </p:pic>
      <p:pic>
        <p:nvPicPr>
          <p:cNvPr id="17" name="bg object 17"/>
          <p:cNvPicPr/>
          <p:nvPr/>
        </p:nvPicPr>
        <p:blipFill>
          <a:blip r:embed="rId3" cstate="print"/>
          <a:stretch>
            <a:fillRect/>
          </a:stretch>
        </p:blipFill>
        <p:spPr>
          <a:xfrm>
            <a:off x="1476376" y="1434799"/>
            <a:ext cx="5473517" cy="188372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4" name="Holder 4"/>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48">
              <a:lnSpc>
                <a:spcPts val="955"/>
              </a:lnSpc>
            </a:pPr>
            <a:fld id="{81D60167-4931-47E6-BA6A-407CBD079E47}" type="slidenum">
              <a:rPr lang="en-US" spc="-50" smtClean="0"/>
              <a:pPr marL="95248">
                <a:lnSpc>
                  <a:spcPts val="955"/>
                </a:lnSpc>
              </a:pPr>
              <a:t>‹#›</a:t>
            </a:fld>
            <a:endParaRPr lang="en-US" spc="-50" dirty="0"/>
          </a:p>
        </p:txBody>
      </p:sp>
    </p:spTree>
    <p:extLst>
      <p:ext uri="{BB962C8B-B14F-4D97-AF65-F5344CB8AC3E}">
        <p14:creationId xmlns:p14="http://schemas.microsoft.com/office/powerpoint/2010/main" val="2218995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50">
              <a:lnSpc>
                <a:spcPts val="955"/>
              </a:lnSpc>
            </a:pPr>
            <a:fld id="{81D60167-4931-47E6-BA6A-407CBD079E47}" type="slidenum">
              <a:rPr spc="-5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7" name="Holder 7"/>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50">
              <a:lnSpc>
                <a:spcPts val="955"/>
              </a:lnSpc>
            </a:pPr>
            <a:fld id="{81D60167-4931-47E6-BA6A-407CBD079E47}" type="slidenum">
              <a:rPr spc="-5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3702163" cy="5143499"/>
          </a:xfrm>
          <a:prstGeom prst="rect">
            <a:avLst/>
          </a:prstGeom>
        </p:spPr>
      </p:pic>
      <p:sp>
        <p:nvSpPr>
          <p:cNvPr id="2" name="Holder 2"/>
          <p:cNvSpPr>
            <a:spLocks noGrp="1"/>
          </p:cNvSpPr>
          <p:nvPr>
            <p:ph type="title"/>
          </p:nvPr>
        </p:nvSpPr>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5" name="Holder 5"/>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50">
              <a:lnSpc>
                <a:spcPts val="955"/>
              </a:lnSpc>
            </a:pPr>
            <a:fld id="{81D60167-4931-47E6-BA6A-407CBD079E47}" type="slidenum">
              <a:rPr spc="-5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9144000" cy="5143499"/>
          </a:xfrm>
          <a:prstGeom prst="rect">
            <a:avLst/>
          </a:prstGeom>
        </p:spPr>
      </p:pic>
      <p:pic>
        <p:nvPicPr>
          <p:cNvPr id="17" name="bg object 17"/>
          <p:cNvPicPr/>
          <p:nvPr/>
        </p:nvPicPr>
        <p:blipFill>
          <a:blip r:embed="rId3" cstate="print"/>
          <a:stretch>
            <a:fillRect/>
          </a:stretch>
        </p:blipFill>
        <p:spPr>
          <a:xfrm>
            <a:off x="1476375" y="1434798"/>
            <a:ext cx="5473517" cy="188372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4" name="Holder 4"/>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50">
              <a:lnSpc>
                <a:spcPts val="955"/>
              </a:lnSpc>
            </a:pPr>
            <a:fld id="{81D60167-4931-47E6-BA6A-407CBD079E47}" type="slidenum">
              <a:rPr spc="-5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9" name="Rectangle 8"/>
          <p:cNvSpPr/>
          <p:nvPr userDrawn="1"/>
        </p:nvSpPr>
        <p:spPr>
          <a:xfrm>
            <a:off x="0" y="4296871"/>
            <a:ext cx="9144000" cy="846629"/>
          </a:xfrm>
          <a:prstGeom prst="rect">
            <a:avLst/>
          </a:prstGeom>
          <a:solidFill>
            <a:srgbClr val="0049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ctrTitle" hasCustomPrompt="1"/>
          </p:nvPr>
        </p:nvSpPr>
        <p:spPr>
          <a:xfrm>
            <a:off x="696191" y="331037"/>
            <a:ext cx="6858000" cy="558786"/>
          </a:xfrm>
        </p:spPr>
        <p:txBody>
          <a:bodyPr anchor="b"/>
          <a:lstStyle>
            <a:lvl1pPr algn="l">
              <a:defRPr sz="3750">
                <a:solidFill>
                  <a:srgbClr val="004986"/>
                </a:solidFill>
              </a:defRPr>
            </a:lvl1pPr>
          </a:lstStyle>
          <a:p>
            <a:r>
              <a:rPr lang="en-US"/>
              <a:t>Click to edit master title style</a:t>
            </a:r>
          </a:p>
        </p:txBody>
      </p:sp>
      <p:sp>
        <p:nvSpPr>
          <p:cNvPr id="8" name="Text Placeholder 10"/>
          <p:cNvSpPr>
            <a:spLocks noGrp="1"/>
          </p:cNvSpPr>
          <p:nvPr>
            <p:ph type="body" sz="quarter" idx="10"/>
          </p:nvPr>
        </p:nvSpPr>
        <p:spPr>
          <a:xfrm>
            <a:off x="696191" y="985385"/>
            <a:ext cx="6858000" cy="2941722"/>
          </a:xfrm>
          <a:prstGeom prst="rect">
            <a:avLst/>
          </a:prstGeom>
        </p:spPr>
        <p:txBody>
          <a:bodyPr/>
          <a:lstStyle>
            <a:lvl1pPr>
              <a:defRPr b="0"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pPr lvl="0"/>
            <a:r>
              <a:rPr lang="en-US"/>
              <a:t>Click to edit Master text styles</a:t>
            </a:r>
          </a:p>
        </p:txBody>
      </p:sp>
      <p:pic>
        <p:nvPicPr>
          <p:cNvPr id="6" name="Picture 5" descr="Centers for Medicare &amp; Medicaid Services"/>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572375" y="4403503"/>
            <a:ext cx="1381125" cy="480632"/>
          </a:xfrm>
          <a:prstGeom prst="rect">
            <a:avLst/>
          </a:prstGeom>
        </p:spPr>
      </p:pic>
      <p:sp>
        <p:nvSpPr>
          <p:cNvPr id="25" name="Footer Placeholder 10">
            <a:extLst>
              <a:ext uri="{FF2B5EF4-FFF2-40B4-BE49-F238E27FC236}">
                <a16:creationId xmlns:a16="http://schemas.microsoft.com/office/drawing/2014/main" id="{14E83814-5EA9-C949-932B-64096ABC107C}"/>
              </a:ext>
            </a:extLst>
          </p:cNvPr>
          <p:cNvSpPr>
            <a:spLocks noGrp="1"/>
          </p:cNvSpPr>
          <p:nvPr/>
        </p:nvSpPr>
        <p:spPr>
          <a:xfrm>
            <a:off x="3583004" y="4519010"/>
            <a:ext cx="4114800" cy="365125"/>
          </a:xfrm>
          <a:prstGeom prst="rect">
            <a:avLst/>
          </a:prstGeom>
        </p:spPr>
        <p:style>
          <a:lnRef idx="0">
            <a:scrgbClr r="0" g="0" b="0"/>
          </a:lnRef>
          <a:fillRef idx="0">
            <a:scrgbClr r="0" g="0" b="0"/>
          </a:fillRef>
          <a:effectRef idx="0">
            <a:scrgbClr r="0" g="0" b="0"/>
          </a:effectRef>
          <a:fontRef idx="major"/>
        </p:style>
        <p:txBody>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endParaRPr lang="en-US" dirty="0"/>
          </a:p>
        </p:txBody>
      </p:sp>
      <p:sp>
        <p:nvSpPr>
          <p:cNvPr id="27" name="Date Placeholder 3">
            <a:extLst>
              <a:ext uri="{FF2B5EF4-FFF2-40B4-BE49-F238E27FC236}">
                <a16:creationId xmlns:a16="http://schemas.microsoft.com/office/drawing/2014/main" id="{6154B9DD-26C6-7D40-9996-2C42CA136E00}"/>
              </a:ext>
            </a:extLst>
          </p:cNvPr>
          <p:cNvSpPr>
            <a:spLocks noGrp="1"/>
          </p:cNvSpPr>
          <p:nvPr>
            <p:ph type="dt" sz="half" idx="11"/>
          </p:nvPr>
        </p:nvSpPr>
        <p:spPr>
          <a:xfrm>
            <a:off x="628650" y="4767263"/>
            <a:ext cx="2057400" cy="273844"/>
          </a:xfrm>
          <a:prstGeom prst="rect">
            <a:avLst/>
          </a:prstGeom>
        </p:spPr>
        <p:txBody>
          <a:bodyPr/>
          <a:lstStyle>
            <a:lvl1pPr>
              <a:defRPr/>
            </a:lvl1pPr>
          </a:lstStyle>
          <a:p>
            <a:r>
              <a:rPr lang="en-US" dirty="0"/>
              <a:t>05/21/2025</a:t>
            </a:r>
          </a:p>
        </p:txBody>
      </p:sp>
      <p:sp>
        <p:nvSpPr>
          <p:cNvPr id="28" name="Footer Placeholder 4">
            <a:extLst>
              <a:ext uri="{FF2B5EF4-FFF2-40B4-BE49-F238E27FC236}">
                <a16:creationId xmlns:a16="http://schemas.microsoft.com/office/drawing/2014/main" id="{F7A32B59-52F2-1D4E-8130-7FC2452037F0}"/>
              </a:ext>
            </a:extLst>
          </p:cNvPr>
          <p:cNvSpPr>
            <a:spLocks noGrp="1"/>
          </p:cNvSpPr>
          <p:nvPr>
            <p:ph type="ftr" sz="quarter" idx="12"/>
          </p:nvPr>
        </p:nvSpPr>
        <p:spPr>
          <a:xfrm>
            <a:off x="3028950" y="4767263"/>
            <a:ext cx="3086100" cy="273844"/>
          </a:xfrm>
          <a:prstGeom prst="rect">
            <a:avLst/>
          </a:prstGeom>
        </p:spPr>
        <p:txBody>
          <a:bodyPr/>
          <a:lstStyle>
            <a:lvl1pPr>
              <a:defRPr/>
            </a:lvl1pPr>
          </a:lstStyle>
          <a:p>
            <a:r>
              <a:rPr lang="en-US" dirty="0"/>
              <a:t>MGB Meeting</a:t>
            </a:r>
          </a:p>
        </p:txBody>
      </p:sp>
      <p:sp>
        <p:nvSpPr>
          <p:cNvPr id="16" name="Slide Number Placeholder 5">
            <a:extLst>
              <a:ext uri="{FF2B5EF4-FFF2-40B4-BE49-F238E27FC236}">
                <a16:creationId xmlns:a16="http://schemas.microsoft.com/office/drawing/2014/main" id="{1F38A660-4B4B-094A-A964-F0000BC79708}"/>
              </a:ext>
            </a:extLst>
          </p:cNvPr>
          <p:cNvSpPr>
            <a:spLocks noGrp="1"/>
          </p:cNvSpPr>
          <p:nvPr>
            <p:ph type="sldNum" sz="quarter" idx="4"/>
          </p:nvPr>
        </p:nvSpPr>
        <p:spPr>
          <a:xfrm>
            <a:off x="7228114" y="4767263"/>
            <a:ext cx="344261" cy="273844"/>
          </a:xfrm>
          <a:prstGeom prst="rect">
            <a:avLst/>
          </a:prstGeom>
        </p:spPr>
        <p:txBody>
          <a:bodyPr vert="horz" lIns="91440" tIns="45720" rIns="91440" bIns="45720" rtlCol="0" anchor="ctr"/>
          <a:lstStyle>
            <a:lvl1pPr algn="l">
              <a:defRPr sz="900">
                <a:solidFill>
                  <a:schemeClr val="bg1"/>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22219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6"/>
            <a:ext cx="7772400" cy="423242"/>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3" name="Holder 3"/>
          <p:cNvSpPr>
            <a:spLocks noGrp="1"/>
          </p:cNvSpPr>
          <p:nvPr>
            <p:ph type="subTitle" idx="4"/>
          </p:nvPr>
        </p:nvSpPr>
        <p:spPr>
          <a:xfrm>
            <a:off x="1371600" y="2880361"/>
            <a:ext cx="640080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48">
              <a:lnSpc>
                <a:spcPts val="955"/>
              </a:lnSpc>
            </a:pPr>
            <a:fld id="{81D60167-4931-47E6-BA6A-407CBD079E47}" type="slidenum">
              <a:rPr lang="en-US" spc="-50" smtClean="0"/>
              <a:pPr marL="95248">
                <a:lnSpc>
                  <a:spcPts val="955"/>
                </a:lnSpc>
              </a:pPr>
              <a:t>‹#›</a:t>
            </a:fld>
            <a:endParaRPr lang="en-US" spc="-50" dirty="0"/>
          </a:p>
        </p:txBody>
      </p:sp>
    </p:spTree>
    <p:extLst>
      <p:ext uri="{BB962C8B-B14F-4D97-AF65-F5344CB8AC3E}">
        <p14:creationId xmlns:p14="http://schemas.microsoft.com/office/powerpoint/2010/main" val="1448479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45733" y="160274"/>
            <a:ext cx="7795577" cy="423242"/>
          </a:xfrm>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6" name="Holder 6"/>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48">
              <a:lnSpc>
                <a:spcPts val="955"/>
              </a:lnSpc>
            </a:pPr>
            <a:fld id="{81D60167-4931-47E6-BA6A-407CBD079E47}" type="slidenum">
              <a:rPr lang="en-US" spc="-50" smtClean="0"/>
              <a:pPr marL="95248">
                <a:lnSpc>
                  <a:spcPts val="955"/>
                </a:lnSpc>
              </a:pPr>
              <a:t>‹#›</a:t>
            </a:fld>
            <a:endParaRPr lang="en-US" spc="-50" dirty="0"/>
          </a:p>
        </p:txBody>
      </p:sp>
    </p:spTree>
    <p:extLst>
      <p:ext uri="{BB962C8B-B14F-4D97-AF65-F5344CB8AC3E}">
        <p14:creationId xmlns:p14="http://schemas.microsoft.com/office/powerpoint/2010/main" val="3959946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45733" y="160274"/>
            <a:ext cx="7795577" cy="423242"/>
          </a:xfrm>
        </p:spPr>
        <p:txBody>
          <a:bodyPr lIns="0" tIns="0" rIns="0" bIns="0"/>
          <a:lstStyle>
            <a:lvl1pPr>
              <a:defRPr sz="275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6"/>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6"/>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7" name="Holder 7"/>
          <p:cNvSpPr>
            <a:spLocks noGrp="1"/>
          </p:cNvSpPr>
          <p:nvPr>
            <p:ph type="sldNum" sz="quarter" idx="7"/>
          </p:nvPr>
        </p:nvSpPr>
        <p:spPr/>
        <p:txBody>
          <a:bodyPr lIns="0" tIns="0" rIns="0" bIns="0"/>
          <a:lstStyle>
            <a:lvl1pPr>
              <a:defRPr sz="900" b="0" i="0">
                <a:solidFill>
                  <a:srgbClr val="888888"/>
                </a:solidFill>
                <a:latin typeface="Calibri"/>
                <a:cs typeface="Calibri"/>
              </a:defRPr>
            </a:lvl1pPr>
          </a:lstStyle>
          <a:p>
            <a:pPr marL="95248">
              <a:lnSpc>
                <a:spcPts val="955"/>
              </a:lnSpc>
            </a:pPr>
            <a:fld id="{81D60167-4931-47E6-BA6A-407CBD079E47}" type="slidenum">
              <a:rPr lang="en-US" spc="-50" smtClean="0"/>
              <a:pPr marL="95248">
                <a:lnSpc>
                  <a:spcPts val="955"/>
                </a:lnSpc>
              </a:pPr>
              <a:t>‹#›</a:t>
            </a:fld>
            <a:endParaRPr lang="en-US" spc="-50" dirty="0"/>
          </a:p>
        </p:txBody>
      </p:sp>
    </p:spTree>
    <p:extLst>
      <p:ext uri="{BB962C8B-B14F-4D97-AF65-F5344CB8AC3E}">
        <p14:creationId xmlns:p14="http://schemas.microsoft.com/office/powerpoint/2010/main" val="3329671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image" Target="../media/image1.jp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9143999" cy="933450"/>
          </a:xfrm>
          <a:prstGeom prst="rect">
            <a:avLst/>
          </a:prstGeom>
        </p:spPr>
      </p:pic>
      <p:pic>
        <p:nvPicPr>
          <p:cNvPr id="17" name="bg object 17"/>
          <p:cNvPicPr/>
          <p:nvPr/>
        </p:nvPicPr>
        <p:blipFill>
          <a:blip r:embed="rId9" cstate="print"/>
          <a:stretch>
            <a:fillRect/>
          </a:stretch>
        </p:blipFill>
        <p:spPr>
          <a:xfrm>
            <a:off x="7505700" y="239630"/>
            <a:ext cx="1380259" cy="470937"/>
          </a:xfrm>
          <a:prstGeom prst="rect">
            <a:avLst/>
          </a:prstGeom>
        </p:spPr>
      </p:pic>
      <p:sp>
        <p:nvSpPr>
          <p:cNvPr id="2" name="Holder 2"/>
          <p:cNvSpPr>
            <a:spLocks noGrp="1"/>
          </p:cNvSpPr>
          <p:nvPr>
            <p:ph type="title"/>
          </p:nvPr>
        </p:nvSpPr>
        <p:spPr>
          <a:xfrm>
            <a:off x="145732" y="160274"/>
            <a:ext cx="7795577" cy="845184"/>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3" name="Holder 3"/>
          <p:cNvSpPr>
            <a:spLocks noGrp="1"/>
          </p:cNvSpPr>
          <p:nvPr>
            <p:ph type="body" idx="1"/>
          </p:nvPr>
        </p:nvSpPr>
        <p:spPr>
          <a:xfrm>
            <a:off x="390258" y="1202308"/>
            <a:ext cx="8311515" cy="354901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6" name="Holder 6"/>
          <p:cNvSpPr>
            <a:spLocks noGrp="1"/>
          </p:cNvSpPr>
          <p:nvPr>
            <p:ph type="sldNum" sz="quarter" idx="7"/>
          </p:nvPr>
        </p:nvSpPr>
        <p:spPr>
          <a:xfrm>
            <a:off x="8276843" y="4850844"/>
            <a:ext cx="208407" cy="140335"/>
          </a:xfrm>
          <a:prstGeom prst="rect">
            <a:avLst/>
          </a:prstGeom>
        </p:spPr>
        <p:txBody>
          <a:bodyPr wrap="square" lIns="0" tIns="0" rIns="0" bIns="0">
            <a:spAutoFit/>
          </a:bodyPr>
          <a:lstStyle>
            <a:lvl1pPr>
              <a:defRPr sz="900" b="0" i="0">
                <a:solidFill>
                  <a:srgbClr val="888888"/>
                </a:solidFill>
                <a:latin typeface="Calibri"/>
                <a:cs typeface="Calibri"/>
              </a:defRPr>
            </a:lvl1pPr>
          </a:lstStyle>
          <a:p>
            <a:pPr marL="95250">
              <a:lnSpc>
                <a:spcPts val="955"/>
              </a:lnSpc>
            </a:pPr>
            <a:fld id="{81D60167-4931-47E6-BA6A-407CBD079E47}" type="slidenum">
              <a:rPr spc="-5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 y="0"/>
            <a:ext cx="9143999" cy="933450"/>
          </a:xfrm>
          <a:prstGeom prst="rect">
            <a:avLst/>
          </a:prstGeom>
        </p:spPr>
      </p:pic>
      <p:pic>
        <p:nvPicPr>
          <p:cNvPr id="17" name="bg object 17"/>
          <p:cNvPicPr/>
          <p:nvPr/>
        </p:nvPicPr>
        <p:blipFill>
          <a:blip r:embed="rId8" cstate="print"/>
          <a:stretch>
            <a:fillRect/>
          </a:stretch>
        </p:blipFill>
        <p:spPr>
          <a:xfrm>
            <a:off x="7505701" y="239630"/>
            <a:ext cx="1380259" cy="470937"/>
          </a:xfrm>
          <a:prstGeom prst="rect">
            <a:avLst/>
          </a:prstGeom>
        </p:spPr>
      </p:pic>
      <p:sp>
        <p:nvSpPr>
          <p:cNvPr id="2" name="Holder 2"/>
          <p:cNvSpPr>
            <a:spLocks noGrp="1"/>
          </p:cNvSpPr>
          <p:nvPr>
            <p:ph type="title"/>
          </p:nvPr>
        </p:nvSpPr>
        <p:spPr>
          <a:xfrm>
            <a:off x="145733" y="160275"/>
            <a:ext cx="7795577" cy="423193"/>
          </a:xfrm>
          <a:prstGeom prst="rect">
            <a:avLst/>
          </a:prstGeom>
        </p:spPr>
        <p:txBody>
          <a:bodyPr wrap="square" lIns="0" tIns="0" rIns="0" bIns="0">
            <a:spAutoFit/>
          </a:bodyPr>
          <a:lstStyle>
            <a:lvl1pPr>
              <a:defRPr sz="2750" b="1" i="0">
                <a:solidFill>
                  <a:schemeClr val="bg1"/>
                </a:solidFill>
                <a:latin typeface="Arial"/>
                <a:cs typeface="Arial"/>
              </a:defRPr>
            </a:lvl1pPr>
          </a:lstStyle>
          <a:p>
            <a:endParaRPr/>
          </a:p>
        </p:txBody>
      </p:sp>
      <p:sp>
        <p:nvSpPr>
          <p:cNvPr id="3" name="Holder 3"/>
          <p:cNvSpPr>
            <a:spLocks noGrp="1"/>
          </p:cNvSpPr>
          <p:nvPr>
            <p:ph type="body" idx="1"/>
          </p:nvPr>
        </p:nvSpPr>
        <p:spPr>
          <a:xfrm>
            <a:off x="390259" y="1202309"/>
            <a:ext cx="8311515"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6"/>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4783456"/>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8/11/2025</a:t>
            </a:fld>
            <a:endParaRPr lang="en-US" dirty="0"/>
          </a:p>
        </p:txBody>
      </p:sp>
      <p:sp>
        <p:nvSpPr>
          <p:cNvPr id="6" name="Holder 6"/>
          <p:cNvSpPr>
            <a:spLocks noGrp="1"/>
          </p:cNvSpPr>
          <p:nvPr>
            <p:ph type="sldNum" sz="quarter" idx="7"/>
          </p:nvPr>
        </p:nvSpPr>
        <p:spPr>
          <a:xfrm>
            <a:off x="8276843" y="4850845"/>
            <a:ext cx="208407" cy="256480"/>
          </a:xfrm>
          <a:prstGeom prst="rect">
            <a:avLst/>
          </a:prstGeom>
        </p:spPr>
        <p:txBody>
          <a:bodyPr wrap="square" lIns="0" tIns="0" rIns="0" bIns="0">
            <a:spAutoFit/>
          </a:bodyPr>
          <a:lstStyle>
            <a:lvl1pPr>
              <a:defRPr sz="900" b="0" i="0">
                <a:solidFill>
                  <a:srgbClr val="888888"/>
                </a:solidFill>
                <a:latin typeface="Calibri"/>
                <a:cs typeface="Calibri"/>
              </a:defRPr>
            </a:lvl1pPr>
          </a:lstStyle>
          <a:p>
            <a:pPr marL="95248">
              <a:lnSpc>
                <a:spcPts val="955"/>
              </a:lnSpc>
            </a:pPr>
            <a:fld id="{81D60167-4931-47E6-BA6A-407CBD079E47}" type="slidenum">
              <a:rPr lang="en-US" spc="-50" smtClean="0"/>
              <a:pPr marL="95248">
                <a:lnSpc>
                  <a:spcPts val="955"/>
                </a:lnSpc>
              </a:pPr>
              <a:t>‹#›</a:t>
            </a:fld>
            <a:endParaRPr lang="en-US" spc="-50" dirty="0"/>
          </a:p>
        </p:txBody>
      </p:sp>
    </p:spTree>
    <p:extLst>
      <p:ext uri="{BB962C8B-B14F-4D97-AF65-F5344CB8AC3E}">
        <p14:creationId xmlns:p14="http://schemas.microsoft.com/office/powerpoint/2010/main" val="338150354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Lst>
  <p:txStyles>
    <p:titleStyle>
      <a:lvl1pPr>
        <a:defRPr>
          <a:latin typeface="+mj-lt"/>
          <a:ea typeface="+mj-ea"/>
          <a:cs typeface="+mj-cs"/>
        </a:defRPr>
      </a:lvl1pPr>
    </p:titleStyle>
    <p:bodyStyle>
      <a:lvl1pPr marL="0">
        <a:defRPr>
          <a:latin typeface="+mn-lt"/>
          <a:ea typeface="+mn-ea"/>
          <a:cs typeface="+mn-cs"/>
        </a:defRPr>
      </a:lvl1pPr>
      <a:lvl2pPr marL="457189">
        <a:defRPr>
          <a:latin typeface="+mn-lt"/>
          <a:ea typeface="+mn-ea"/>
          <a:cs typeface="+mn-cs"/>
        </a:defRPr>
      </a:lvl2pPr>
      <a:lvl3pPr marL="914378">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2">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bodyStyle>
    <p:otherStyle>
      <a:lvl1pPr marL="0">
        <a:defRPr>
          <a:latin typeface="+mn-lt"/>
          <a:ea typeface="+mn-ea"/>
          <a:cs typeface="+mn-cs"/>
        </a:defRPr>
      </a:lvl1pPr>
      <a:lvl2pPr marL="457189">
        <a:defRPr>
          <a:latin typeface="+mn-lt"/>
          <a:ea typeface="+mn-ea"/>
          <a:cs typeface="+mn-cs"/>
        </a:defRPr>
      </a:lvl2pPr>
      <a:lvl3pPr marL="914378">
        <a:defRPr>
          <a:latin typeface="+mn-lt"/>
          <a:ea typeface="+mn-ea"/>
          <a:cs typeface="+mn-cs"/>
        </a:defRPr>
      </a:lvl3pPr>
      <a:lvl4pPr marL="1371566">
        <a:defRPr>
          <a:latin typeface="+mn-lt"/>
          <a:ea typeface="+mn-ea"/>
          <a:cs typeface="+mn-cs"/>
        </a:defRPr>
      </a:lvl4pPr>
      <a:lvl5pPr marL="1828754">
        <a:defRPr>
          <a:latin typeface="+mn-lt"/>
          <a:ea typeface="+mn-ea"/>
          <a:cs typeface="+mn-cs"/>
        </a:defRPr>
      </a:lvl5pPr>
      <a:lvl6pPr marL="2285943">
        <a:defRPr>
          <a:latin typeface="+mn-lt"/>
          <a:ea typeface="+mn-ea"/>
          <a:cs typeface="+mn-cs"/>
        </a:defRPr>
      </a:lvl6pPr>
      <a:lvl7pPr marL="2743132">
        <a:defRPr>
          <a:latin typeface="+mn-lt"/>
          <a:ea typeface="+mn-ea"/>
          <a:cs typeface="+mn-cs"/>
        </a:defRPr>
      </a:lvl7pPr>
      <a:lvl8pPr marL="3200320">
        <a:defRPr>
          <a:latin typeface="+mn-lt"/>
          <a:ea typeface="+mn-ea"/>
          <a:cs typeface="+mn-cs"/>
        </a:defRPr>
      </a:lvl8pPr>
      <a:lvl9pPr marL="3657509">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cmsgov.github.io/Medicaid-Information-Technology-Architecture-MITA-Repository-Staging/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19455" y="3660203"/>
            <a:ext cx="7345045" cy="757387"/>
          </a:xfrm>
          <a:prstGeom prst="rect">
            <a:avLst/>
          </a:prstGeom>
        </p:spPr>
        <p:txBody>
          <a:bodyPr vert="horz" wrap="square" lIns="0" tIns="8890" rIns="0" bIns="0" rtlCol="0" anchor="t">
            <a:spAutoFit/>
          </a:bodyPr>
          <a:lstStyle/>
          <a:p>
            <a:pPr marL="12700" marR="5080">
              <a:lnSpc>
                <a:spcPct val="103000"/>
              </a:lnSpc>
              <a:spcBef>
                <a:spcPts val="70"/>
              </a:spcBef>
            </a:pPr>
            <a:r>
              <a:rPr lang="en-US" sz="1550" b="1" dirty="0">
                <a:solidFill>
                  <a:srgbClr val="FFFFFF"/>
                </a:solidFill>
                <a:latin typeface="Arial"/>
                <a:cs typeface="Arial"/>
              </a:rPr>
              <a:t>MESC 2025 MITA Governance Meeting: General Updates </a:t>
            </a:r>
            <a:endParaRPr sz="1550" dirty="0">
              <a:latin typeface="Arial"/>
              <a:cs typeface="Arial"/>
            </a:endParaRPr>
          </a:p>
          <a:p>
            <a:pPr>
              <a:lnSpc>
                <a:spcPct val="100000"/>
              </a:lnSpc>
              <a:spcBef>
                <a:spcPts val="190"/>
              </a:spcBef>
            </a:pPr>
            <a:endParaRPr sz="1550" dirty="0">
              <a:latin typeface="Arial"/>
              <a:cs typeface="Arial"/>
            </a:endParaRPr>
          </a:p>
          <a:p>
            <a:pPr marL="12700">
              <a:lnSpc>
                <a:spcPct val="100000"/>
              </a:lnSpc>
            </a:pPr>
            <a:r>
              <a:rPr lang="en-US" sz="1550" dirty="0">
                <a:solidFill>
                  <a:srgbClr val="FFFFFF"/>
                </a:solidFill>
                <a:latin typeface="Arial"/>
                <a:cs typeface="Arial"/>
              </a:rPr>
              <a:t>August 13, 2025, 3:00 – 3:50 PM CT</a:t>
            </a:r>
            <a:endParaRPr sz="155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59393" y="4822190"/>
            <a:ext cx="83820" cy="163195"/>
          </a:xfrm>
          <a:prstGeom prst="rect">
            <a:avLst/>
          </a:prstGeom>
        </p:spPr>
        <p:txBody>
          <a:bodyPr vert="horz" wrap="square" lIns="0" tIns="12700" rIns="0" bIns="0" rtlCol="0">
            <a:spAutoFit/>
          </a:bodyPr>
          <a:lstStyle/>
          <a:p>
            <a:pPr marL="12700">
              <a:lnSpc>
                <a:spcPct val="100000"/>
              </a:lnSpc>
              <a:spcBef>
                <a:spcPts val="100"/>
              </a:spcBef>
            </a:pPr>
            <a:r>
              <a:rPr sz="900" spc="-50" dirty="0">
                <a:solidFill>
                  <a:srgbClr val="888888"/>
                </a:solidFill>
                <a:latin typeface="Calibri"/>
                <a:cs typeface="Calibri"/>
              </a:rPr>
              <a:t>7</a:t>
            </a:r>
            <a:endParaRPr sz="900" dirty="0">
              <a:latin typeface="Calibri"/>
              <a:cs typeface="Calibri"/>
            </a:endParaRPr>
          </a:p>
        </p:txBody>
      </p:sp>
      <p:sp>
        <p:nvSpPr>
          <p:cNvPr id="3" name="object 3"/>
          <p:cNvSpPr txBox="1">
            <a:spLocks noGrp="1"/>
          </p:cNvSpPr>
          <p:nvPr>
            <p:ph type="title"/>
          </p:nvPr>
        </p:nvSpPr>
        <p:spPr>
          <a:xfrm>
            <a:off x="3352800" y="514350"/>
            <a:ext cx="5562600" cy="1769074"/>
          </a:xfrm>
          <a:prstGeom prst="rect">
            <a:avLst/>
          </a:prstGeom>
        </p:spPr>
        <p:txBody>
          <a:bodyPr vert="horz" wrap="square" lIns="0" tIns="75565" rIns="0" bIns="0" rtlCol="0">
            <a:spAutoFit/>
          </a:bodyPr>
          <a:lstStyle/>
          <a:p>
            <a:pPr marL="12700" marR="5080">
              <a:lnSpc>
                <a:spcPts val="4360"/>
              </a:lnSpc>
              <a:spcBef>
                <a:spcPts val="595"/>
              </a:spcBef>
            </a:pPr>
            <a:r>
              <a:rPr lang="en-US" sz="3950" spc="-10" dirty="0">
                <a:solidFill>
                  <a:srgbClr val="004885"/>
                </a:solidFill>
              </a:rPr>
              <a:t>MITA 4.0 Workgroups - Status &amp; Overview of Work Products</a:t>
            </a:r>
            <a:endParaRPr sz="3950" dirty="0"/>
          </a:p>
        </p:txBody>
      </p:sp>
      <p:sp>
        <p:nvSpPr>
          <p:cNvPr id="6" name="TextBox 5">
            <a:extLst>
              <a:ext uri="{FF2B5EF4-FFF2-40B4-BE49-F238E27FC236}">
                <a16:creationId xmlns:a16="http://schemas.microsoft.com/office/drawing/2014/main" id="{5DDA54F6-C94A-4F66-AF77-1DD874A5636C}"/>
              </a:ext>
            </a:extLst>
          </p:cNvPr>
          <p:cNvSpPr txBox="1"/>
          <p:nvPr/>
        </p:nvSpPr>
        <p:spPr>
          <a:xfrm>
            <a:off x="3800007" y="2668004"/>
            <a:ext cx="5334000" cy="2308324"/>
          </a:xfrm>
          <a:prstGeom prst="rect">
            <a:avLst/>
          </a:prstGeom>
          <a:noFill/>
        </p:spPr>
        <p:txBody>
          <a:bodyPr wrap="square" lIns="91440" tIns="45720" rIns="91440" bIns="45720" rtlCol="0" anchor="t">
            <a:spAutoFit/>
          </a:bodyPr>
          <a:lstStyle/>
          <a:p>
            <a:r>
              <a:rPr lang="en-US" dirty="0"/>
              <a:t>Jessica Groeling, Department of Vermont Health Access and MITA Governance Board Member</a:t>
            </a:r>
          </a:p>
          <a:p>
            <a:endParaRPr lang="en-US" dirty="0">
              <a:highlight>
                <a:srgbClr val="FFFF00"/>
              </a:highlight>
            </a:endParaRPr>
          </a:p>
          <a:p>
            <a:r>
              <a:rPr lang="en-US" dirty="0"/>
              <a:t>Kiera Bentley, New York State and MITA Governance Board Member</a:t>
            </a:r>
          </a:p>
          <a:p>
            <a:endParaRPr lang="en-US" dirty="0"/>
          </a:p>
          <a:p>
            <a:r>
              <a:rPr lang="en-US" dirty="0"/>
              <a:t>Nicolle Field, North Highland and MITA Governance Board Member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D55C8-B26A-5532-37D6-2B1F5511AFE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FD3E9E-D62B-C39C-E6F7-E3F1E7D92C9A}"/>
              </a:ext>
            </a:extLst>
          </p:cNvPr>
          <p:cNvSpPr>
            <a:spLocks noGrp="1"/>
          </p:cNvSpPr>
          <p:nvPr>
            <p:ph type="title"/>
          </p:nvPr>
        </p:nvSpPr>
        <p:spPr/>
        <p:txBody>
          <a:bodyPr wrap="square">
            <a:normAutofit/>
          </a:bodyPr>
          <a:lstStyle/>
          <a:p>
            <a:r>
              <a:rPr lang="en-US" sz="3600" dirty="0"/>
              <a:t>NextGen Workgroup/Sub-groups</a:t>
            </a:r>
          </a:p>
        </p:txBody>
      </p:sp>
      <p:sp>
        <p:nvSpPr>
          <p:cNvPr id="5" name="Text Placeholder 4">
            <a:extLst>
              <a:ext uri="{FF2B5EF4-FFF2-40B4-BE49-F238E27FC236}">
                <a16:creationId xmlns:a16="http://schemas.microsoft.com/office/drawing/2014/main" id="{AA85BA27-2327-C1BA-4C6E-63FDCE9A2BC8}"/>
              </a:ext>
            </a:extLst>
          </p:cNvPr>
          <p:cNvSpPr>
            <a:spLocks noGrp="1"/>
          </p:cNvSpPr>
          <p:nvPr>
            <p:ph type="body" idx="1"/>
          </p:nvPr>
        </p:nvSpPr>
        <p:spPr>
          <a:prstGeom prst="rect">
            <a:avLst/>
          </a:prstGeom>
        </p:spPr>
        <p:txBody>
          <a:bodyPr vert="horz" wrap="square" lIns="91440" tIns="45720" rIns="91440" bIns="4572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fontAlgn="base">
              <a:lnSpc>
                <a:spcPts val="2025"/>
              </a:lnSpc>
            </a:pPr>
            <a:r>
              <a:rPr lang="en-US" sz="2000" b="0" i="0" u="none" strike="noStrike" dirty="0">
                <a:solidFill>
                  <a:schemeClr val="tx1"/>
                </a:solidFill>
                <a:effectLst/>
                <a:latin typeface="Calibri" panose="020F0502020204030204" pitchFamily="34" charset="0"/>
                <a:cs typeface="Calibri" panose="020F0502020204030204" pitchFamily="34" charset="0"/>
              </a:rPr>
              <a:t>NextGen Workgroup Leads</a:t>
            </a:r>
          </a:p>
          <a:p>
            <a:pPr lvl="1" fontAlgn="base">
              <a:lnSpc>
                <a:spcPts val="2025"/>
              </a:lnSpc>
              <a:spcAft>
                <a:spcPts val="600"/>
              </a:spcAft>
              <a:buFont typeface="Wingdings" pitchFamily="2" charset="2"/>
              <a:buChar char="Ø"/>
            </a:pPr>
            <a:r>
              <a:rPr lang="en-US" sz="1600" dirty="0">
                <a:solidFill>
                  <a:schemeClr val="tx1"/>
                </a:solidFill>
                <a:latin typeface="Calibri" panose="020F0502020204030204" pitchFamily="34" charset="0"/>
                <a:cs typeface="Calibri" panose="020F0502020204030204" pitchFamily="34" charset="0"/>
              </a:rPr>
              <a:t>Jessica Groeling, Sean Mahoney</a:t>
            </a:r>
            <a:endParaRPr lang="en-US" sz="1600" b="0" i="0" u="none" strike="noStrike" dirty="0">
              <a:solidFill>
                <a:schemeClr val="tx1"/>
              </a:solidFill>
              <a:effectLst/>
              <a:latin typeface="Calibri" panose="020F0502020204030204" pitchFamily="34" charset="0"/>
              <a:cs typeface="Calibri" panose="020F0502020204030204" pitchFamily="34" charset="0"/>
            </a:endParaRPr>
          </a:p>
          <a:p>
            <a:pPr algn="l" rtl="0" fontAlgn="base">
              <a:lnSpc>
                <a:spcPts val="2025"/>
              </a:lnSpc>
            </a:pPr>
            <a:r>
              <a:rPr lang="en-US" sz="2000" b="0" i="0" u="none" strike="noStrike" dirty="0">
                <a:solidFill>
                  <a:schemeClr val="tx1"/>
                </a:solidFill>
                <a:effectLst/>
                <a:latin typeface="Calibri" panose="020F0502020204030204" pitchFamily="34" charset="0"/>
                <a:cs typeface="Calibri" panose="020F0502020204030204" pitchFamily="34" charset="0"/>
              </a:rPr>
              <a:t>Business Architecture Sub-group</a:t>
            </a:r>
            <a:endParaRPr lang="en-US" sz="1600" b="0" i="0" u="none" strike="noStrike" dirty="0">
              <a:solidFill>
                <a:schemeClr val="tx1"/>
              </a:solidFill>
              <a:effectLst/>
              <a:latin typeface="Calibri" panose="020F0502020204030204" pitchFamily="34" charset="0"/>
              <a:cs typeface="Calibri" panose="020F0502020204030204" pitchFamily="34" charset="0"/>
            </a:endParaRPr>
          </a:p>
          <a:p>
            <a:pPr lvl="1" fontAlgn="base">
              <a:lnSpc>
                <a:spcPts val="2025"/>
              </a:lnSpc>
              <a:spcAft>
                <a:spcPts val="600"/>
              </a:spcAft>
              <a:buFont typeface="Wingdings" pitchFamily="2" charset="2"/>
              <a:buChar char="Ø"/>
            </a:pPr>
            <a:r>
              <a:rPr lang="en-US" sz="1600" b="0" i="0" u="none" strike="noStrike" dirty="0">
                <a:solidFill>
                  <a:schemeClr val="tx1"/>
                </a:solidFill>
                <a:effectLst/>
                <a:latin typeface="Calibri" panose="020F0502020204030204" pitchFamily="34" charset="0"/>
                <a:cs typeface="Calibri" panose="020F0502020204030204" pitchFamily="34" charset="0"/>
              </a:rPr>
              <a:t>Austin Wagenknecht</a:t>
            </a:r>
            <a:endParaRPr lang="en-US" sz="1600" b="0" i="0" dirty="0">
              <a:solidFill>
                <a:schemeClr val="tx1"/>
              </a:solidFill>
              <a:effectLst/>
              <a:latin typeface="Calibri" panose="020F0502020204030204" pitchFamily="34" charset="0"/>
              <a:cs typeface="Calibri" panose="020F0502020204030204" pitchFamily="34" charset="0"/>
            </a:endParaRPr>
          </a:p>
          <a:p>
            <a:pPr fontAlgn="base">
              <a:lnSpc>
                <a:spcPts val="2025"/>
              </a:lnSpc>
            </a:pPr>
            <a:r>
              <a:rPr lang="en-US" sz="2000" dirty="0">
                <a:solidFill>
                  <a:schemeClr val="tx1"/>
                </a:solidFill>
                <a:latin typeface="Calibri" panose="020F0502020204030204" pitchFamily="34" charset="0"/>
                <a:cs typeface="Calibri" panose="020F0502020204030204" pitchFamily="34" charset="0"/>
              </a:rPr>
              <a:t>Information Architecture Sub-group</a:t>
            </a:r>
            <a:endParaRPr lang="en-US" sz="1600" dirty="0">
              <a:solidFill>
                <a:schemeClr val="tx1"/>
              </a:solidFill>
              <a:latin typeface="Calibri" panose="020F0502020204030204" pitchFamily="34" charset="0"/>
              <a:cs typeface="Calibri" panose="020F0502020204030204" pitchFamily="34" charset="0"/>
            </a:endParaRPr>
          </a:p>
          <a:p>
            <a:pPr lvl="1" fontAlgn="base">
              <a:lnSpc>
                <a:spcPts val="1575"/>
              </a:lnSpc>
              <a:spcAft>
                <a:spcPts val="600"/>
              </a:spcAft>
              <a:buFont typeface="Wingdings" pitchFamily="2" charset="2"/>
              <a:buChar char="Ø"/>
            </a:pPr>
            <a:r>
              <a:rPr lang="en-US" sz="1600" b="0" i="0" u="none" strike="noStrike" dirty="0">
                <a:solidFill>
                  <a:schemeClr val="tx1"/>
                </a:solidFill>
                <a:effectLst/>
                <a:latin typeface="Calibri" panose="020F0502020204030204" pitchFamily="34" charset="0"/>
                <a:cs typeface="Calibri" panose="020F0502020204030204" pitchFamily="34" charset="0"/>
              </a:rPr>
              <a:t>Dwayne Carter</a:t>
            </a:r>
            <a:endParaRPr lang="en-US" sz="1600" b="0" i="0" dirty="0">
              <a:solidFill>
                <a:schemeClr val="tx1"/>
              </a:solidFill>
              <a:effectLst/>
              <a:latin typeface="Calibri" panose="020F0502020204030204" pitchFamily="34" charset="0"/>
              <a:cs typeface="Calibri" panose="020F0502020204030204" pitchFamily="34" charset="0"/>
            </a:endParaRPr>
          </a:p>
          <a:p>
            <a:pPr fontAlgn="base">
              <a:lnSpc>
                <a:spcPts val="2025"/>
              </a:lnSpc>
            </a:pPr>
            <a:r>
              <a:rPr lang="en-US" sz="2000" dirty="0">
                <a:solidFill>
                  <a:schemeClr val="tx1"/>
                </a:solidFill>
                <a:latin typeface="Calibri" panose="020F0502020204030204" pitchFamily="34" charset="0"/>
                <a:cs typeface="Calibri" panose="020F0502020204030204" pitchFamily="34" charset="0"/>
              </a:rPr>
              <a:t>Technical Architecture Sub-group</a:t>
            </a:r>
            <a:endParaRPr lang="en-US" sz="1600" dirty="0">
              <a:solidFill>
                <a:schemeClr val="tx1"/>
              </a:solidFill>
              <a:latin typeface="Calibri" panose="020F0502020204030204" pitchFamily="34" charset="0"/>
              <a:cs typeface="Calibri" panose="020F0502020204030204" pitchFamily="34" charset="0"/>
            </a:endParaRPr>
          </a:p>
          <a:p>
            <a:pPr lvl="1" fontAlgn="base">
              <a:lnSpc>
                <a:spcPts val="1575"/>
              </a:lnSpc>
              <a:buFont typeface="Wingdings" pitchFamily="2" charset="2"/>
              <a:buChar char="Ø"/>
            </a:pPr>
            <a:r>
              <a:rPr lang="en-US" sz="1600" b="0" i="0" u="none" strike="noStrike" dirty="0">
                <a:solidFill>
                  <a:schemeClr val="tx1"/>
                </a:solidFill>
                <a:effectLst/>
                <a:latin typeface="Calibri" panose="020F0502020204030204" pitchFamily="34" charset="0"/>
                <a:cs typeface="Calibri" panose="020F0502020204030204" pitchFamily="34" charset="0"/>
              </a:rPr>
              <a:t>Andrew Nunes</a:t>
            </a:r>
            <a:endParaRPr lang="en-US" sz="1600" b="0" i="0" dirty="0">
              <a:solidFill>
                <a:schemeClr val="tx1"/>
              </a:solidFill>
              <a:effectLst/>
              <a:latin typeface="Calibri" panose="020F0502020204030204" pitchFamily="34" charset="0"/>
              <a:cs typeface="Calibri" panose="020F0502020204030204" pitchFamily="34" charset="0"/>
            </a:endParaRPr>
          </a:p>
          <a:p>
            <a:pPr marL="0" indent="0" algn="l" rtl="0" fontAlgn="base">
              <a:lnSpc>
                <a:spcPts val="675"/>
              </a:lnSpc>
              <a:buNone/>
            </a:pPr>
            <a:endParaRPr lang="en-US" sz="1600" b="0" i="0" dirty="0">
              <a:solidFill>
                <a:schemeClr val="tx1"/>
              </a:solidFill>
              <a:effectLst/>
              <a:latin typeface="Calibri" panose="020F0502020204030204" pitchFamily="34" charset="0"/>
              <a:cs typeface="Calibri" panose="020F0502020204030204" pitchFamily="34" charset="0"/>
            </a:endParaRPr>
          </a:p>
          <a:p>
            <a:pPr marL="0" indent="0" algn="l" rtl="0" fontAlgn="base">
              <a:lnSpc>
                <a:spcPts val="1125"/>
              </a:lnSpc>
              <a:buNone/>
            </a:pPr>
            <a:endParaRPr lang="en-US" sz="1600" b="0" i="0" u="none" strike="noStrike" dirty="0">
              <a:solidFill>
                <a:schemeClr val="tx1"/>
              </a:solidFill>
              <a:effectLst/>
              <a:latin typeface="Calibri" panose="020F0502020204030204" pitchFamily="34" charset="0"/>
              <a:cs typeface="Calibri" panose="020F0502020204030204" pitchFamily="34" charset="0"/>
            </a:endParaRPr>
          </a:p>
          <a:p>
            <a:pPr marL="0" indent="0" algn="l" rtl="0" fontAlgn="base">
              <a:lnSpc>
                <a:spcPts val="1125"/>
              </a:lnSpc>
              <a:buNone/>
            </a:pPr>
            <a:r>
              <a:rPr lang="en-US" sz="1050" b="0" i="0" dirty="0">
                <a:solidFill>
                  <a:schemeClr val="tx1"/>
                </a:solidFill>
                <a:effectLst/>
                <a:latin typeface="Calibri" panose="020F0502020204030204" pitchFamily="34" charset="0"/>
                <a:cs typeface="Calibri" panose="020F0502020204030204" pitchFamily="34" charset="0"/>
              </a:rPr>
              <a:t>​</a:t>
            </a:r>
          </a:p>
          <a:p>
            <a:endParaRPr lang="en-US" sz="1800" dirty="0"/>
          </a:p>
        </p:txBody>
      </p:sp>
      <p:graphicFrame>
        <p:nvGraphicFramePr>
          <p:cNvPr id="3" name="Content Placeholder 2">
            <a:extLst>
              <a:ext uri="{FF2B5EF4-FFF2-40B4-BE49-F238E27FC236}">
                <a16:creationId xmlns:a16="http://schemas.microsoft.com/office/drawing/2014/main" id="{312F7FCB-DE1C-DBF7-B12B-CFB9846416D9}"/>
              </a:ext>
            </a:extLst>
          </p:cNvPr>
          <p:cNvGraphicFramePr>
            <a:graphicFrameLocks noGrp="1"/>
          </p:cNvGraphicFramePr>
          <p:nvPr>
            <p:ph sz="half" idx="4294967295"/>
            <p:extLst>
              <p:ext uri="{D42A27DB-BD31-4B8C-83A1-F6EECF244321}">
                <p14:modId xmlns:p14="http://schemas.microsoft.com/office/powerpoint/2010/main" val="3043427489"/>
              </p:ext>
            </p:extLst>
          </p:nvPr>
        </p:nvGraphicFramePr>
        <p:xfrm>
          <a:off x="4667750" y="1202308"/>
          <a:ext cx="3979862" cy="3395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3C758088-1D49-7CCF-5156-5DAE7429270E}"/>
              </a:ext>
            </a:extLst>
          </p:cNvPr>
          <p:cNvSpPr txBox="1"/>
          <p:nvPr/>
        </p:nvSpPr>
        <p:spPr>
          <a:xfrm>
            <a:off x="7599911" y="1483387"/>
            <a:ext cx="1259512" cy="646331"/>
          </a:xfrm>
          <a:prstGeom prst="rect">
            <a:avLst/>
          </a:prstGeom>
          <a:noFill/>
        </p:spPr>
        <p:txBody>
          <a:bodyPr wrap="none" rtlCol="0">
            <a:spAutoFit/>
          </a:bodyPr>
          <a:lstStyle/>
          <a:p>
            <a:r>
              <a:rPr lang="en-US" sz="1800" b="1" dirty="0"/>
              <a:t>NextGen </a:t>
            </a:r>
          </a:p>
          <a:p>
            <a:r>
              <a:rPr lang="en-US" sz="1800" b="1" dirty="0"/>
              <a:t>Sub-groups</a:t>
            </a:r>
          </a:p>
        </p:txBody>
      </p:sp>
    </p:spTree>
    <p:extLst>
      <p:ext uri="{BB962C8B-B14F-4D97-AF65-F5344CB8AC3E}">
        <p14:creationId xmlns:p14="http://schemas.microsoft.com/office/powerpoint/2010/main" val="1570182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47B82B-DE25-A6F7-F1C1-2957A85650EA}"/>
              </a:ext>
            </a:extLst>
          </p:cNvPr>
          <p:cNvSpPr>
            <a:spLocks noGrp="1"/>
          </p:cNvSpPr>
          <p:nvPr>
            <p:ph type="title"/>
          </p:nvPr>
        </p:nvSpPr>
        <p:spPr>
          <a:xfrm>
            <a:off x="145732" y="160274"/>
            <a:ext cx="7795577" cy="423193"/>
          </a:xfrm>
        </p:spPr>
        <p:txBody>
          <a:bodyPr/>
          <a:lstStyle/>
          <a:p>
            <a:r>
              <a:rPr lang="en-US" dirty="0"/>
              <a:t>MITA NextGen Workgroup Purpose</a:t>
            </a:r>
          </a:p>
        </p:txBody>
      </p:sp>
      <p:sp>
        <p:nvSpPr>
          <p:cNvPr id="4" name="Text Placeholder 3">
            <a:extLst>
              <a:ext uri="{FF2B5EF4-FFF2-40B4-BE49-F238E27FC236}">
                <a16:creationId xmlns:a16="http://schemas.microsoft.com/office/drawing/2014/main" id="{024BFA12-79B9-387A-411B-3CDF05045543}"/>
              </a:ext>
            </a:extLst>
          </p:cNvPr>
          <p:cNvSpPr>
            <a:spLocks noGrp="1"/>
          </p:cNvSpPr>
          <p:nvPr>
            <p:ph type="body" idx="1"/>
          </p:nvPr>
        </p:nvSpPr>
        <p:spPr>
          <a:xfrm>
            <a:off x="390258" y="1202308"/>
            <a:ext cx="8311515" cy="3046988"/>
          </a:xfrm>
        </p:spPr>
        <p:txBody>
          <a:bodyPr/>
          <a:lstStyle/>
          <a:p>
            <a:r>
              <a:rPr lang="en-US" dirty="0"/>
              <a:t>The MITA NextGen Workgroup is dedicated to advancing the MITA framework. </a:t>
            </a:r>
          </a:p>
          <a:p>
            <a:endParaRPr lang="en-US" dirty="0"/>
          </a:p>
          <a:p>
            <a:r>
              <a:rPr lang="en-US" dirty="0"/>
              <a:t>The workgroup is composed of Medicaid business and technical experts from: </a:t>
            </a:r>
          </a:p>
          <a:p>
            <a:pPr marL="742950" lvl="1" indent="-285750">
              <a:buFont typeface="Wingdings" pitchFamily="2" charset="2"/>
              <a:buChar char="§"/>
            </a:pPr>
            <a:r>
              <a:rPr lang="en-US" dirty="0"/>
              <a:t>State Medicaid Agencies (SMAs)</a:t>
            </a:r>
          </a:p>
          <a:p>
            <a:pPr marL="742950" lvl="1" indent="-285750">
              <a:buFont typeface="Wingdings" pitchFamily="2" charset="2"/>
              <a:buChar char="§"/>
            </a:pPr>
            <a:r>
              <a:rPr lang="en-US" dirty="0"/>
              <a:t>Vendors and contractors</a:t>
            </a:r>
          </a:p>
          <a:p>
            <a:pPr marL="742950" lvl="1" indent="-285750">
              <a:buFont typeface="Wingdings" pitchFamily="2" charset="2"/>
              <a:buChar char="§"/>
            </a:pPr>
            <a:r>
              <a:rPr lang="en-US" dirty="0"/>
              <a:t>Centers for Medicare &amp; Medicaid Services (CMS)</a:t>
            </a:r>
          </a:p>
          <a:p>
            <a:endParaRPr lang="en-US" dirty="0"/>
          </a:p>
          <a:p>
            <a:r>
              <a:rPr lang="en-US" dirty="0"/>
              <a:t>NextGen is focused on evaluating and enhancing MITA 3.0 components for inclusion in MITA 4.0. Having completed the initial phase of drafting an architecture vision and identifying core deliverables, the team is now developing the Business Architecture, Information Systems, and Technical Architectures for MITA 4.0.</a:t>
            </a:r>
            <a:endParaRPr lang="en-US" sz="1800" b="1" dirty="0">
              <a:effectLst/>
              <a:latin typeface="Segoe UI" panose="020B0502040204020203" pitchFamily="34" charset="0"/>
            </a:endParaRPr>
          </a:p>
        </p:txBody>
      </p:sp>
    </p:spTree>
    <p:extLst>
      <p:ext uri="{BB962C8B-B14F-4D97-AF65-F5344CB8AC3E}">
        <p14:creationId xmlns:p14="http://schemas.microsoft.com/office/powerpoint/2010/main" val="2711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F8BD1-3346-8865-1055-B13882A594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45788-F63C-3C49-49DA-AC9604822E40}"/>
              </a:ext>
            </a:extLst>
          </p:cNvPr>
          <p:cNvSpPr>
            <a:spLocks noGrp="1"/>
          </p:cNvSpPr>
          <p:nvPr>
            <p:ph type="title"/>
          </p:nvPr>
        </p:nvSpPr>
        <p:spPr>
          <a:xfrm>
            <a:off x="145733" y="160275"/>
            <a:ext cx="7795577" cy="423193"/>
          </a:xfrm>
        </p:spPr>
        <p:txBody>
          <a:bodyPr/>
          <a:lstStyle/>
          <a:p>
            <a:r>
              <a:rPr lang="en-US" dirty="0"/>
              <a:t>Business Architecture Sub-Workgroup</a:t>
            </a:r>
          </a:p>
        </p:txBody>
      </p:sp>
      <p:sp>
        <p:nvSpPr>
          <p:cNvPr id="6" name="Rectangle 5">
            <a:extLst>
              <a:ext uri="{FF2B5EF4-FFF2-40B4-BE49-F238E27FC236}">
                <a16:creationId xmlns:a16="http://schemas.microsoft.com/office/drawing/2014/main" id="{259F9644-C092-CE87-5562-1DC0F1BF22F0}"/>
              </a:ext>
            </a:extLst>
          </p:cNvPr>
          <p:cNvSpPr/>
          <p:nvPr/>
        </p:nvSpPr>
        <p:spPr>
          <a:xfrm>
            <a:off x="2352793" y="1047749"/>
            <a:ext cx="2180244" cy="3984117"/>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378" rtl="0"/>
            <a:endParaRPr lang="en-US">
              <a:solidFill>
                <a:prstClr val="white"/>
              </a:solidFill>
              <a:latin typeface="Calibri"/>
            </a:endParaRPr>
          </a:p>
        </p:txBody>
      </p:sp>
      <p:sp>
        <p:nvSpPr>
          <p:cNvPr id="7" name="Rectangle 6">
            <a:extLst>
              <a:ext uri="{FF2B5EF4-FFF2-40B4-BE49-F238E27FC236}">
                <a16:creationId xmlns:a16="http://schemas.microsoft.com/office/drawing/2014/main" id="{52898DB8-B889-1DB0-A3F6-6686EAD311C9}"/>
              </a:ext>
            </a:extLst>
          </p:cNvPr>
          <p:cNvSpPr/>
          <p:nvPr/>
        </p:nvSpPr>
        <p:spPr>
          <a:xfrm>
            <a:off x="4606303" y="1047749"/>
            <a:ext cx="2180244" cy="3984117"/>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378" rtl="0"/>
            <a:endParaRPr lang="en-US">
              <a:solidFill>
                <a:prstClr val="white"/>
              </a:solidFill>
              <a:latin typeface="Calibri"/>
            </a:endParaRPr>
          </a:p>
        </p:txBody>
      </p:sp>
      <p:sp>
        <p:nvSpPr>
          <p:cNvPr id="8" name="Rectangle 7">
            <a:extLst>
              <a:ext uri="{FF2B5EF4-FFF2-40B4-BE49-F238E27FC236}">
                <a16:creationId xmlns:a16="http://schemas.microsoft.com/office/drawing/2014/main" id="{2E03EAF3-1FCC-5D9F-07BB-55D593B17024}"/>
              </a:ext>
            </a:extLst>
          </p:cNvPr>
          <p:cNvSpPr/>
          <p:nvPr/>
        </p:nvSpPr>
        <p:spPr>
          <a:xfrm>
            <a:off x="6856450" y="1047749"/>
            <a:ext cx="2180244" cy="3984117"/>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378" rtl="0"/>
            <a:endParaRPr lang="en-US">
              <a:solidFill>
                <a:prstClr val="white"/>
              </a:solidFill>
              <a:latin typeface="Calibri"/>
            </a:endParaRPr>
          </a:p>
        </p:txBody>
      </p:sp>
      <p:sp>
        <p:nvSpPr>
          <p:cNvPr id="9" name="Rectangle 8">
            <a:extLst>
              <a:ext uri="{FF2B5EF4-FFF2-40B4-BE49-F238E27FC236}">
                <a16:creationId xmlns:a16="http://schemas.microsoft.com/office/drawing/2014/main" id="{47933F05-D0AA-DD7C-35D5-8159D634D24F}"/>
              </a:ext>
            </a:extLst>
          </p:cNvPr>
          <p:cNvSpPr/>
          <p:nvPr/>
        </p:nvSpPr>
        <p:spPr>
          <a:xfrm>
            <a:off x="112546" y="1047749"/>
            <a:ext cx="2180244" cy="3984117"/>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914378" rtl="0"/>
            <a:endParaRPr lang="en-US">
              <a:solidFill>
                <a:prstClr val="white"/>
              </a:solidFill>
              <a:latin typeface="Calibri"/>
            </a:endParaRPr>
          </a:p>
        </p:txBody>
      </p:sp>
      <p:sp>
        <p:nvSpPr>
          <p:cNvPr id="10" name="Text Placeholder 3">
            <a:extLst>
              <a:ext uri="{FF2B5EF4-FFF2-40B4-BE49-F238E27FC236}">
                <a16:creationId xmlns:a16="http://schemas.microsoft.com/office/drawing/2014/main" id="{C9FC19FA-695E-1800-FC69-537F59888E19}"/>
              </a:ext>
            </a:extLst>
          </p:cNvPr>
          <p:cNvSpPr txBox="1">
            <a:spLocks/>
          </p:cNvSpPr>
          <p:nvPr/>
        </p:nvSpPr>
        <p:spPr>
          <a:xfrm>
            <a:off x="247867" y="2797774"/>
            <a:ext cx="2045780" cy="2400657"/>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914378" rtl="0"/>
            <a:r>
              <a:rPr lang="en-US" sz="1200" b="1" dirty="0">
                <a:solidFill>
                  <a:prstClr val="black"/>
                </a:solidFill>
                <a:latin typeface="Calibri"/>
              </a:rPr>
              <a:t>Business Architecture Development &amp; Management Guidelines</a:t>
            </a:r>
          </a:p>
          <a:p>
            <a:pPr marL="171446" indent="-171446" algn="l" defTabSz="914378" rtl="0">
              <a:buFont typeface="Arial" panose="020B0604020202020204" pitchFamily="34" charset="0"/>
              <a:buChar char="•"/>
            </a:pPr>
            <a:r>
              <a:rPr lang="en-US" sz="1200" dirty="0">
                <a:solidFill>
                  <a:prstClr val="black"/>
                </a:solidFill>
                <a:latin typeface="Calibri"/>
              </a:rPr>
              <a:t>Developing the Business Architecture Use Cases for SMA Guidance. </a:t>
            </a:r>
          </a:p>
          <a:p>
            <a:pPr marL="171446" indent="-171446" algn="l" defTabSz="914378" rtl="0">
              <a:buFont typeface="Arial" panose="020B0604020202020204" pitchFamily="34" charset="0"/>
              <a:buChar char="•"/>
            </a:pPr>
            <a:r>
              <a:rPr lang="en-US" sz="1200" dirty="0">
                <a:solidFill>
                  <a:prstClr val="black"/>
                </a:solidFill>
                <a:latin typeface="Calibri"/>
              </a:rPr>
              <a:t>Update the processes and guidelines to SMA’s on how to develop and maintain a Business Architecture that meets MITA, SMC and SMA business outcomes. </a:t>
            </a:r>
          </a:p>
          <a:p>
            <a:pPr algn="l" defTabSz="914378" rtl="0"/>
            <a:r>
              <a:rPr lang="en-US" sz="1200" dirty="0">
                <a:solidFill>
                  <a:prstClr val="black"/>
                </a:solidFill>
                <a:latin typeface="Calibri"/>
              </a:rPr>
              <a:t> </a:t>
            </a:r>
          </a:p>
        </p:txBody>
      </p:sp>
      <p:grpSp>
        <p:nvGrpSpPr>
          <p:cNvPr id="11" name="Group 10">
            <a:extLst>
              <a:ext uri="{FF2B5EF4-FFF2-40B4-BE49-F238E27FC236}">
                <a16:creationId xmlns:a16="http://schemas.microsoft.com/office/drawing/2014/main" id="{5ED3B590-E289-78E9-108D-887234D54205}"/>
              </a:ext>
            </a:extLst>
          </p:cNvPr>
          <p:cNvGrpSpPr/>
          <p:nvPr/>
        </p:nvGrpSpPr>
        <p:grpSpPr>
          <a:xfrm>
            <a:off x="305499" y="1215665"/>
            <a:ext cx="1522242" cy="1431267"/>
            <a:chOff x="0" y="46"/>
            <a:chExt cx="2694279" cy="1853721"/>
          </a:xfrm>
        </p:grpSpPr>
        <p:sp>
          <p:nvSpPr>
            <p:cNvPr id="12" name="Rounded Rectangle 11">
              <a:extLst>
                <a:ext uri="{FF2B5EF4-FFF2-40B4-BE49-F238E27FC236}">
                  <a16:creationId xmlns:a16="http://schemas.microsoft.com/office/drawing/2014/main" id="{94928187-9871-0FA9-5C8A-87CCB04B425C}"/>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pPr algn="l" defTabSz="914378" rtl="0"/>
              <a:endParaRPr lang="en-US">
                <a:solidFill>
                  <a:prstClr val="white"/>
                </a:solidFill>
                <a:latin typeface="Calibri"/>
              </a:endParaRPr>
            </a:p>
          </p:txBody>
        </p:sp>
        <p:sp>
          <p:nvSpPr>
            <p:cNvPr id="13" name="Rounded Rectangle 4">
              <a:extLst>
                <a:ext uri="{FF2B5EF4-FFF2-40B4-BE49-F238E27FC236}">
                  <a16:creationId xmlns:a16="http://schemas.microsoft.com/office/drawing/2014/main" id="{17F771BA-C36E-52C8-CA7F-3358A48A2035}"/>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rtl="0">
                <a:lnSpc>
                  <a:spcPct val="90000"/>
                </a:lnSpc>
                <a:spcBef>
                  <a:spcPct val="0"/>
                </a:spcBef>
                <a:spcAft>
                  <a:spcPct val="35000"/>
                </a:spcAft>
              </a:pPr>
              <a:endParaRPr lang="en-US" sz="3400" kern="1200" dirty="0">
                <a:solidFill>
                  <a:prstClr val="white"/>
                </a:solidFill>
                <a:latin typeface="Calibri"/>
              </a:endParaRPr>
            </a:p>
          </p:txBody>
        </p:sp>
      </p:grpSp>
      <p:pic>
        <p:nvPicPr>
          <p:cNvPr id="14" name="Graphic 13" descr="Labor with solid fill">
            <a:extLst>
              <a:ext uri="{FF2B5EF4-FFF2-40B4-BE49-F238E27FC236}">
                <a16:creationId xmlns:a16="http://schemas.microsoft.com/office/drawing/2014/main" id="{086D770F-6A3D-2A46-1913-2DDF32F157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508" y="1280088"/>
            <a:ext cx="785446" cy="785446"/>
          </a:xfrm>
          <a:prstGeom prst="rect">
            <a:avLst/>
          </a:prstGeom>
        </p:spPr>
      </p:pic>
      <p:sp>
        <p:nvSpPr>
          <p:cNvPr id="15" name="TextBox 14">
            <a:extLst>
              <a:ext uri="{FF2B5EF4-FFF2-40B4-BE49-F238E27FC236}">
                <a16:creationId xmlns:a16="http://schemas.microsoft.com/office/drawing/2014/main" id="{B386CC27-1F5E-2B34-06F8-0EBD8F682E78}"/>
              </a:ext>
            </a:extLst>
          </p:cNvPr>
          <p:cNvSpPr txBox="1"/>
          <p:nvPr/>
        </p:nvSpPr>
        <p:spPr>
          <a:xfrm>
            <a:off x="305499" y="2092197"/>
            <a:ext cx="1489738" cy="430887"/>
          </a:xfrm>
          <a:prstGeom prst="rect">
            <a:avLst/>
          </a:prstGeom>
          <a:noFill/>
        </p:spPr>
        <p:txBody>
          <a:bodyPr wrap="square" rtlCol="0">
            <a:spAutoFit/>
          </a:bodyPr>
          <a:lstStyle/>
          <a:p>
            <a:pPr algn="ctr" defTabSz="914378" rtl="0"/>
            <a:r>
              <a:rPr lang="en-US" sz="1100" b="1" dirty="0">
                <a:solidFill>
                  <a:prstClr val="white"/>
                </a:solidFill>
                <a:latin typeface="Calibri"/>
                <a:ea typeface="+mn-ea"/>
                <a:cs typeface="+mn-cs"/>
              </a:rPr>
              <a:t>Architecture </a:t>
            </a:r>
          </a:p>
          <a:p>
            <a:pPr algn="ctr" defTabSz="914378" rtl="0"/>
            <a:r>
              <a:rPr lang="en-US" sz="1100" b="1" dirty="0">
                <a:solidFill>
                  <a:prstClr val="white"/>
                </a:solidFill>
                <a:latin typeface="Calibri"/>
                <a:ea typeface="+mn-ea"/>
                <a:cs typeface="+mn-cs"/>
              </a:rPr>
              <a:t>Development</a:t>
            </a:r>
          </a:p>
        </p:txBody>
      </p:sp>
      <p:sp>
        <p:nvSpPr>
          <p:cNvPr id="16" name="Text Placeholder 3">
            <a:extLst>
              <a:ext uri="{FF2B5EF4-FFF2-40B4-BE49-F238E27FC236}">
                <a16:creationId xmlns:a16="http://schemas.microsoft.com/office/drawing/2014/main" id="{1F4258C3-FDEF-1B8A-A3A9-C7CE3CB8FF58}"/>
              </a:ext>
            </a:extLst>
          </p:cNvPr>
          <p:cNvSpPr txBox="1">
            <a:spLocks/>
          </p:cNvSpPr>
          <p:nvPr/>
        </p:nvSpPr>
        <p:spPr>
          <a:xfrm>
            <a:off x="2406066" y="2815876"/>
            <a:ext cx="2060326" cy="2031325"/>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914378" rtl="0"/>
            <a:r>
              <a:rPr lang="en-US" sz="1200" b="1" dirty="0">
                <a:solidFill>
                  <a:prstClr val="black"/>
                </a:solidFill>
                <a:latin typeface="Segoe UI" panose="020B0502040204020203" pitchFamily="34" charset="0"/>
              </a:rPr>
              <a:t>Business Capability Reference Model</a:t>
            </a:r>
          </a:p>
          <a:p>
            <a:pPr marL="171446" indent="-171446" algn="l" defTabSz="914378" rtl="0">
              <a:buFont typeface="Arial" panose="020B0604020202020204" pitchFamily="34" charset="0"/>
              <a:buChar char="•"/>
            </a:pPr>
            <a:r>
              <a:rPr lang="en-US" sz="1200" dirty="0">
                <a:solidFill>
                  <a:prstClr val="black"/>
                </a:solidFill>
                <a:latin typeface="Calibri"/>
              </a:rPr>
              <a:t>Structure and definitions for BA capabilities</a:t>
            </a:r>
          </a:p>
          <a:p>
            <a:pPr marL="171446" indent="-171446" algn="l" defTabSz="914378" rtl="0">
              <a:buFont typeface="Arial" panose="020B0604020202020204" pitchFamily="34" charset="0"/>
              <a:buChar char="•"/>
            </a:pPr>
            <a:r>
              <a:rPr lang="en-US" sz="1200" dirty="0">
                <a:solidFill>
                  <a:prstClr val="black"/>
                </a:solidFill>
                <a:latin typeface="Calibri"/>
              </a:rPr>
              <a:t>Driving the alignment to IA and TA capability development</a:t>
            </a:r>
          </a:p>
          <a:p>
            <a:pPr algn="l" defTabSz="914378" rtl="0"/>
            <a:r>
              <a:rPr lang="en-US" sz="1200" b="1" dirty="0">
                <a:solidFill>
                  <a:prstClr val="black"/>
                </a:solidFill>
                <a:latin typeface="Segoe UI" panose="020B0502040204020203" pitchFamily="34" charset="0"/>
              </a:rPr>
              <a:t>Business Process Models</a:t>
            </a:r>
          </a:p>
          <a:p>
            <a:pPr marL="171446" indent="-171446" algn="l" defTabSz="914378" rtl="0">
              <a:buFont typeface="Arial" panose="020B0604020202020204" pitchFamily="34" charset="0"/>
              <a:buChar char="•"/>
            </a:pPr>
            <a:r>
              <a:rPr lang="en-US" sz="1200" dirty="0">
                <a:solidFill>
                  <a:prstClr val="black"/>
                </a:solidFill>
                <a:latin typeface="Calibri"/>
              </a:rPr>
              <a:t>Defining the relationship between Business Processes and Business Capabilities</a:t>
            </a:r>
          </a:p>
        </p:txBody>
      </p:sp>
      <p:grpSp>
        <p:nvGrpSpPr>
          <p:cNvPr id="17" name="Group 16">
            <a:extLst>
              <a:ext uri="{FF2B5EF4-FFF2-40B4-BE49-F238E27FC236}">
                <a16:creationId xmlns:a16="http://schemas.microsoft.com/office/drawing/2014/main" id="{B7517AD1-10CF-A078-539F-13B00CA45140}"/>
              </a:ext>
            </a:extLst>
          </p:cNvPr>
          <p:cNvGrpSpPr/>
          <p:nvPr/>
        </p:nvGrpSpPr>
        <p:grpSpPr>
          <a:xfrm>
            <a:off x="2689667" y="1215665"/>
            <a:ext cx="1522242" cy="1431267"/>
            <a:chOff x="0" y="46"/>
            <a:chExt cx="2694279" cy="1853721"/>
          </a:xfrm>
        </p:grpSpPr>
        <p:sp>
          <p:nvSpPr>
            <p:cNvPr id="18" name="Rounded Rectangle 17">
              <a:extLst>
                <a:ext uri="{FF2B5EF4-FFF2-40B4-BE49-F238E27FC236}">
                  <a16:creationId xmlns:a16="http://schemas.microsoft.com/office/drawing/2014/main" id="{22A0906C-4AC0-7A4A-7B17-F65978C1A307}"/>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pPr algn="l" defTabSz="914378" rtl="0"/>
              <a:endParaRPr lang="en-US">
                <a:solidFill>
                  <a:prstClr val="white"/>
                </a:solidFill>
                <a:latin typeface="Calibri"/>
              </a:endParaRPr>
            </a:p>
          </p:txBody>
        </p:sp>
        <p:sp>
          <p:nvSpPr>
            <p:cNvPr id="19" name="Rounded Rectangle 4">
              <a:extLst>
                <a:ext uri="{FF2B5EF4-FFF2-40B4-BE49-F238E27FC236}">
                  <a16:creationId xmlns:a16="http://schemas.microsoft.com/office/drawing/2014/main" id="{7DE1E610-0B28-A6D4-46EC-847BFB8AF4C2}"/>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rtl="0">
                <a:lnSpc>
                  <a:spcPct val="90000"/>
                </a:lnSpc>
                <a:spcBef>
                  <a:spcPct val="0"/>
                </a:spcBef>
                <a:spcAft>
                  <a:spcPct val="35000"/>
                </a:spcAft>
              </a:pPr>
              <a:endParaRPr lang="en-US" sz="3400" kern="1200" dirty="0">
                <a:solidFill>
                  <a:prstClr val="white"/>
                </a:solidFill>
                <a:latin typeface="Calibri"/>
              </a:endParaRPr>
            </a:p>
          </p:txBody>
        </p:sp>
      </p:grpSp>
      <p:pic>
        <p:nvPicPr>
          <p:cNvPr id="20" name="Graphic 19" descr="Treasure Map with solid fill">
            <a:extLst>
              <a:ext uri="{FF2B5EF4-FFF2-40B4-BE49-F238E27FC236}">
                <a16:creationId xmlns:a16="http://schemas.microsoft.com/office/drawing/2014/main" id="{588BBB44-9EB0-840E-9AFE-BBDEC94357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7369" y="1267523"/>
            <a:ext cx="914400" cy="914400"/>
          </a:xfrm>
          <a:prstGeom prst="rect">
            <a:avLst/>
          </a:prstGeom>
        </p:spPr>
      </p:pic>
      <p:sp>
        <p:nvSpPr>
          <p:cNvPr id="21" name="TextBox 20">
            <a:extLst>
              <a:ext uri="{FF2B5EF4-FFF2-40B4-BE49-F238E27FC236}">
                <a16:creationId xmlns:a16="http://schemas.microsoft.com/office/drawing/2014/main" id="{0DBD0D54-0A40-E0BF-4045-124C6F3EA726}"/>
              </a:ext>
            </a:extLst>
          </p:cNvPr>
          <p:cNvSpPr txBox="1"/>
          <p:nvPr/>
        </p:nvSpPr>
        <p:spPr>
          <a:xfrm>
            <a:off x="2629665" y="2142383"/>
            <a:ext cx="1566430" cy="430887"/>
          </a:xfrm>
          <a:prstGeom prst="rect">
            <a:avLst/>
          </a:prstGeom>
          <a:noFill/>
        </p:spPr>
        <p:txBody>
          <a:bodyPr wrap="square" rtlCol="0">
            <a:spAutoFit/>
          </a:bodyPr>
          <a:lstStyle/>
          <a:p>
            <a:pPr algn="ctr" defTabSz="914378" rtl="0"/>
            <a:r>
              <a:rPr lang="en-US" sz="1100" b="1" dirty="0">
                <a:solidFill>
                  <a:prstClr val="white"/>
                </a:solidFill>
                <a:latin typeface="Calibri"/>
                <a:ea typeface="+mn-ea"/>
                <a:cs typeface="+mn-cs"/>
              </a:rPr>
              <a:t>Reference </a:t>
            </a:r>
          </a:p>
          <a:p>
            <a:pPr algn="ctr" defTabSz="914378" rtl="0"/>
            <a:r>
              <a:rPr lang="en-US" sz="1100" b="1" dirty="0">
                <a:solidFill>
                  <a:prstClr val="white"/>
                </a:solidFill>
                <a:latin typeface="Calibri"/>
                <a:ea typeface="+mn-ea"/>
                <a:cs typeface="+mn-cs"/>
              </a:rPr>
              <a:t>Models</a:t>
            </a:r>
          </a:p>
        </p:txBody>
      </p:sp>
      <p:grpSp>
        <p:nvGrpSpPr>
          <p:cNvPr id="22" name="Group 21">
            <a:extLst>
              <a:ext uri="{FF2B5EF4-FFF2-40B4-BE49-F238E27FC236}">
                <a16:creationId xmlns:a16="http://schemas.microsoft.com/office/drawing/2014/main" id="{18C50A21-A760-CAAC-A703-0CAA81823BE6}"/>
              </a:ext>
            </a:extLst>
          </p:cNvPr>
          <p:cNvGrpSpPr/>
          <p:nvPr/>
        </p:nvGrpSpPr>
        <p:grpSpPr>
          <a:xfrm>
            <a:off x="4953500" y="1215665"/>
            <a:ext cx="1522242" cy="1431267"/>
            <a:chOff x="0" y="46"/>
            <a:chExt cx="2694279" cy="1853721"/>
          </a:xfrm>
        </p:grpSpPr>
        <p:sp>
          <p:nvSpPr>
            <p:cNvPr id="23" name="Rounded Rectangle 22">
              <a:extLst>
                <a:ext uri="{FF2B5EF4-FFF2-40B4-BE49-F238E27FC236}">
                  <a16:creationId xmlns:a16="http://schemas.microsoft.com/office/drawing/2014/main" id="{00E4FA2D-0FC1-2A3B-273D-4611FC982B86}"/>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pPr algn="l" defTabSz="914378" rtl="0"/>
              <a:endParaRPr lang="en-US">
                <a:solidFill>
                  <a:prstClr val="white"/>
                </a:solidFill>
                <a:latin typeface="Calibri"/>
              </a:endParaRPr>
            </a:p>
          </p:txBody>
        </p:sp>
        <p:sp>
          <p:nvSpPr>
            <p:cNvPr id="24" name="Rounded Rectangle 4">
              <a:extLst>
                <a:ext uri="{FF2B5EF4-FFF2-40B4-BE49-F238E27FC236}">
                  <a16:creationId xmlns:a16="http://schemas.microsoft.com/office/drawing/2014/main" id="{78E4CA2E-41AB-5BEA-1D04-6263C0ADA7A1}"/>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rtl="0">
                <a:lnSpc>
                  <a:spcPct val="90000"/>
                </a:lnSpc>
                <a:spcBef>
                  <a:spcPct val="0"/>
                </a:spcBef>
                <a:spcAft>
                  <a:spcPct val="35000"/>
                </a:spcAft>
              </a:pPr>
              <a:endParaRPr lang="en-US" sz="3400" kern="1200" dirty="0">
                <a:solidFill>
                  <a:prstClr val="white"/>
                </a:solidFill>
                <a:latin typeface="Calibri"/>
              </a:endParaRPr>
            </a:p>
          </p:txBody>
        </p:sp>
      </p:grpSp>
      <p:pic>
        <p:nvPicPr>
          <p:cNvPr id="25" name="Graphic 24" descr="Clipboard Badge with solid fill">
            <a:extLst>
              <a:ext uri="{FF2B5EF4-FFF2-40B4-BE49-F238E27FC236}">
                <a16:creationId xmlns:a16="http://schemas.microsoft.com/office/drawing/2014/main" id="{F27E29B9-59AF-E57D-112A-B1FB3483B8E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39225" y="1258153"/>
            <a:ext cx="914400" cy="914400"/>
          </a:xfrm>
          <a:prstGeom prst="rect">
            <a:avLst/>
          </a:prstGeom>
        </p:spPr>
      </p:pic>
      <p:sp>
        <p:nvSpPr>
          <p:cNvPr id="26" name="TextBox 25">
            <a:extLst>
              <a:ext uri="{FF2B5EF4-FFF2-40B4-BE49-F238E27FC236}">
                <a16:creationId xmlns:a16="http://schemas.microsoft.com/office/drawing/2014/main" id="{C2F9C122-0A9D-A173-5016-A0EB2E1291B3}"/>
              </a:ext>
            </a:extLst>
          </p:cNvPr>
          <p:cNvSpPr txBox="1"/>
          <p:nvPr/>
        </p:nvSpPr>
        <p:spPr>
          <a:xfrm>
            <a:off x="4943178" y="2142382"/>
            <a:ext cx="1566430" cy="430887"/>
          </a:xfrm>
          <a:prstGeom prst="rect">
            <a:avLst/>
          </a:prstGeom>
          <a:noFill/>
        </p:spPr>
        <p:txBody>
          <a:bodyPr wrap="square" rtlCol="0">
            <a:spAutoFit/>
          </a:bodyPr>
          <a:lstStyle/>
          <a:p>
            <a:pPr algn="ctr" defTabSz="914378" rtl="0"/>
            <a:r>
              <a:rPr lang="en-US" sz="1100" b="1" dirty="0">
                <a:solidFill>
                  <a:prstClr val="white"/>
                </a:solidFill>
                <a:latin typeface="Calibri"/>
                <a:ea typeface="+mn-ea"/>
                <a:cs typeface="+mn-cs"/>
              </a:rPr>
              <a:t>Architecture</a:t>
            </a:r>
          </a:p>
          <a:p>
            <a:pPr algn="ctr" defTabSz="914378" rtl="0"/>
            <a:r>
              <a:rPr lang="en-US" sz="1100" b="1" dirty="0">
                <a:solidFill>
                  <a:prstClr val="white"/>
                </a:solidFill>
                <a:latin typeface="Calibri"/>
                <a:ea typeface="+mn-ea"/>
                <a:cs typeface="+mn-cs"/>
              </a:rPr>
              <a:t>Standards</a:t>
            </a:r>
          </a:p>
        </p:txBody>
      </p:sp>
      <p:sp>
        <p:nvSpPr>
          <p:cNvPr id="27" name="Text Placeholder 3">
            <a:extLst>
              <a:ext uri="{FF2B5EF4-FFF2-40B4-BE49-F238E27FC236}">
                <a16:creationId xmlns:a16="http://schemas.microsoft.com/office/drawing/2014/main" id="{384030AE-3576-2BBB-ACE2-3F887D85FE5F}"/>
              </a:ext>
            </a:extLst>
          </p:cNvPr>
          <p:cNvSpPr txBox="1">
            <a:spLocks/>
          </p:cNvSpPr>
          <p:nvPr/>
        </p:nvSpPr>
        <p:spPr>
          <a:xfrm>
            <a:off x="4719578" y="2835784"/>
            <a:ext cx="1929957" cy="2400657"/>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914378" rtl="0"/>
            <a:r>
              <a:rPr lang="en-US" sz="1200" b="1" dirty="0">
                <a:solidFill>
                  <a:prstClr val="black"/>
                </a:solidFill>
                <a:latin typeface="Segoe UI" panose="020B0502040204020203" pitchFamily="34" charset="0"/>
              </a:rPr>
              <a:t>Business Architecture Viewpoints</a:t>
            </a:r>
          </a:p>
          <a:p>
            <a:pPr marL="171446" indent="-171446" algn="l" defTabSz="914378" rtl="0">
              <a:buFont typeface="Arial" panose="020B0604020202020204" pitchFamily="34" charset="0"/>
              <a:buChar char="•"/>
            </a:pPr>
            <a:r>
              <a:rPr lang="en-US" sz="1200" dirty="0">
                <a:solidFill>
                  <a:prstClr val="black"/>
                </a:solidFill>
                <a:latin typeface="Calibri"/>
              </a:rPr>
              <a:t>Providing a scalable business architecture that allows states to develop a more accurate view of their real as-is and to-be architectures</a:t>
            </a:r>
          </a:p>
          <a:p>
            <a:pPr marL="171446" indent="-171446" algn="l" defTabSz="914378" rtl="0">
              <a:buFont typeface="Arial" panose="020B0604020202020204" pitchFamily="34" charset="0"/>
              <a:buChar char="•"/>
            </a:pPr>
            <a:r>
              <a:rPr lang="en-US" sz="1200" dirty="0">
                <a:solidFill>
                  <a:prstClr val="black"/>
                </a:solidFill>
                <a:latin typeface="Calibri"/>
              </a:rPr>
              <a:t>Incorporating Actor into the Business Process Templates </a:t>
            </a:r>
          </a:p>
          <a:p>
            <a:pPr marL="171446" indent="-171446" algn="l" defTabSz="914378" rtl="0">
              <a:buFont typeface="Arial" panose="020B0604020202020204" pitchFamily="34" charset="0"/>
              <a:buChar char="•"/>
            </a:pPr>
            <a:r>
              <a:rPr lang="en-US" sz="1200" dirty="0">
                <a:solidFill>
                  <a:prstClr val="black"/>
                </a:solidFill>
                <a:latin typeface="Calibri"/>
              </a:rPr>
              <a:t>Developing Standard Business Process Models</a:t>
            </a:r>
          </a:p>
          <a:p>
            <a:pPr marL="171446" indent="-171446" algn="l" defTabSz="914378" rtl="0">
              <a:buFont typeface="Arial" panose="020B0604020202020204" pitchFamily="34" charset="0"/>
              <a:buChar char="•"/>
            </a:pPr>
            <a:endParaRPr lang="en-US" sz="1200" dirty="0">
              <a:solidFill>
                <a:prstClr val="black"/>
              </a:solidFill>
              <a:latin typeface="Segoe UI" panose="020B0502040204020203" pitchFamily="34" charset="0"/>
            </a:endParaRPr>
          </a:p>
        </p:txBody>
      </p:sp>
      <p:grpSp>
        <p:nvGrpSpPr>
          <p:cNvPr id="28" name="Group 27">
            <a:extLst>
              <a:ext uri="{FF2B5EF4-FFF2-40B4-BE49-F238E27FC236}">
                <a16:creationId xmlns:a16="http://schemas.microsoft.com/office/drawing/2014/main" id="{3BB4882E-C5DB-2BB7-CF65-A8BB4323B7AD}"/>
              </a:ext>
            </a:extLst>
          </p:cNvPr>
          <p:cNvGrpSpPr/>
          <p:nvPr/>
        </p:nvGrpSpPr>
        <p:grpSpPr>
          <a:xfrm>
            <a:off x="7123421" y="1236317"/>
            <a:ext cx="1522242" cy="1431267"/>
            <a:chOff x="0" y="46"/>
            <a:chExt cx="2694279" cy="1853721"/>
          </a:xfrm>
        </p:grpSpPr>
        <p:sp>
          <p:nvSpPr>
            <p:cNvPr id="29" name="Rounded Rectangle 28">
              <a:extLst>
                <a:ext uri="{FF2B5EF4-FFF2-40B4-BE49-F238E27FC236}">
                  <a16:creationId xmlns:a16="http://schemas.microsoft.com/office/drawing/2014/main" id="{C5B533F1-94B7-549F-DD91-CCF255D94A2C}"/>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pPr algn="l" defTabSz="914378" rtl="0"/>
              <a:endParaRPr lang="en-US">
                <a:solidFill>
                  <a:prstClr val="white"/>
                </a:solidFill>
                <a:latin typeface="Calibri"/>
              </a:endParaRPr>
            </a:p>
          </p:txBody>
        </p:sp>
        <p:sp>
          <p:nvSpPr>
            <p:cNvPr id="30" name="Rounded Rectangle 4">
              <a:extLst>
                <a:ext uri="{FF2B5EF4-FFF2-40B4-BE49-F238E27FC236}">
                  <a16:creationId xmlns:a16="http://schemas.microsoft.com/office/drawing/2014/main" id="{FFCACE3D-60C3-BEDD-F774-C8FA699474E8}"/>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rtl="0">
                <a:lnSpc>
                  <a:spcPct val="90000"/>
                </a:lnSpc>
                <a:spcBef>
                  <a:spcPct val="0"/>
                </a:spcBef>
                <a:spcAft>
                  <a:spcPct val="35000"/>
                </a:spcAft>
              </a:pPr>
              <a:endParaRPr lang="en-US" sz="3400" kern="1200" dirty="0">
                <a:solidFill>
                  <a:prstClr val="white"/>
                </a:solidFill>
                <a:latin typeface="Calibri"/>
              </a:endParaRPr>
            </a:p>
          </p:txBody>
        </p:sp>
      </p:grpSp>
      <p:pic>
        <p:nvPicPr>
          <p:cNvPr id="31" name="Graphic 30" descr="Bar graph with upward trend with solid fill">
            <a:extLst>
              <a:ext uri="{FF2B5EF4-FFF2-40B4-BE49-F238E27FC236}">
                <a16:creationId xmlns:a16="http://schemas.microsoft.com/office/drawing/2014/main" id="{6279126D-5BA7-7091-72A9-564F08BEAB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23820" y="1317948"/>
            <a:ext cx="914400" cy="914400"/>
          </a:xfrm>
          <a:prstGeom prst="rect">
            <a:avLst/>
          </a:prstGeom>
        </p:spPr>
      </p:pic>
      <p:sp>
        <p:nvSpPr>
          <p:cNvPr id="32" name="TextBox 31">
            <a:extLst>
              <a:ext uri="{FF2B5EF4-FFF2-40B4-BE49-F238E27FC236}">
                <a16:creationId xmlns:a16="http://schemas.microsoft.com/office/drawing/2014/main" id="{653EF582-9DDE-451A-8E3B-10BD71A38FD7}"/>
              </a:ext>
            </a:extLst>
          </p:cNvPr>
          <p:cNvSpPr txBox="1"/>
          <p:nvPr/>
        </p:nvSpPr>
        <p:spPr>
          <a:xfrm>
            <a:off x="7079234" y="2153471"/>
            <a:ext cx="1566430" cy="430887"/>
          </a:xfrm>
          <a:prstGeom prst="rect">
            <a:avLst/>
          </a:prstGeom>
          <a:noFill/>
        </p:spPr>
        <p:txBody>
          <a:bodyPr wrap="square" rtlCol="0">
            <a:spAutoFit/>
          </a:bodyPr>
          <a:lstStyle/>
          <a:p>
            <a:pPr algn="ctr" defTabSz="914378" rtl="0"/>
            <a:r>
              <a:rPr lang="en-US" sz="1100" b="1" dirty="0">
                <a:solidFill>
                  <a:prstClr val="white"/>
                </a:solidFill>
                <a:latin typeface="Calibri"/>
                <a:ea typeface="+mn-ea"/>
                <a:cs typeface="+mn-cs"/>
              </a:rPr>
              <a:t>Maturity </a:t>
            </a:r>
          </a:p>
          <a:p>
            <a:pPr algn="ctr" defTabSz="914378" rtl="0"/>
            <a:r>
              <a:rPr lang="en-US" sz="1100" b="1" dirty="0">
                <a:solidFill>
                  <a:prstClr val="white"/>
                </a:solidFill>
                <a:latin typeface="Calibri"/>
                <a:ea typeface="+mn-ea"/>
                <a:cs typeface="+mn-cs"/>
              </a:rPr>
              <a:t>Model</a:t>
            </a:r>
          </a:p>
        </p:txBody>
      </p:sp>
      <p:sp>
        <p:nvSpPr>
          <p:cNvPr id="33" name="Text Placeholder 3">
            <a:extLst>
              <a:ext uri="{FF2B5EF4-FFF2-40B4-BE49-F238E27FC236}">
                <a16:creationId xmlns:a16="http://schemas.microsoft.com/office/drawing/2014/main" id="{2841C688-B2C8-D2BC-3358-A6B39FC9E257}"/>
              </a:ext>
            </a:extLst>
          </p:cNvPr>
          <p:cNvSpPr txBox="1">
            <a:spLocks/>
          </p:cNvSpPr>
          <p:nvPr/>
        </p:nvSpPr>
        <p:spPr>
          <a:xfrm>
            <a:off x="6997921" y="2815877"/>
            <a:ext cx="1929957" cy="1477328"/>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defTabSz="914378" rtl="0"/>
            <a:r>
              <a:rPr lang="en-US" sz="1200" b="1" dirty="0">
                <a:solidFill>
                  <a:prstClr val="black"/>
                </a:solidFill>
                <a:latin typeface="Segoe UI" panose="020B0502040204020203" pitchFamily="34" charset="0"/>
              </a:rPr>
              <a:t>Business Architecture Maturity Criteria</a:t>
            </a:r>
          </a:p>
          <a:p>
            <a:pPr marL="171446" indent="-171446" algn="l" defTabSz="914378" rtl="0">
              <a:buFont typeface="Arial" panose="020B0604020202020204" pitchFamily="34" charset="0"/>
              <a:buChar char="•"/>
            </a:pPr>
            <a:r>
              <a:rPr lang="en-US" sz="1200" dirty="0">
                <a:solidFill>
                  <a:prstClr val="black"/>
                </a:solidFill>
                <a:latin typeface="Calibri"/>
              </a:rPr>
              <a:t>Developing architectural checklists and criteria to further define business architecture maturity and to align with the SS-A maturity model</a:t>
            </a:r>
            <a:endParaRPr lang="en-US" sz="1200" dirty="0">
              <a:solidFill>
                <a:prstClr val="black"/>
              </a:solidFill>
              <a:latin typeface="Segoe UI" panose="020B0502040204020203" pitchFamily="34" charset="0"/>
            </a:endParaRPr>
          </a:p>
        </p:txBody>
      </p:sp>
    </p:spTree>
    <p:extLst>
      <p:ext uri="{BB962C8B-B14F-4D97-AF65-F5344CB8AC3E}">
        <p14:creationId xmlns:p14="http://schemas.microsoft.com/office/powerpoint/2010/main" val="4128364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934E-D797-C9B4-632E-829076627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A54168-0ACF-A209-6139-422B08C1825E}"/>
              </a:ext>
            </a:extLst>
          </p:cNvPr>
          <p:cNvSpPr>
            <a:spLocks noGrp="1"/>
          </p:cNvSpPr>
          <p:nvPr>
            <p:ph type="title"/>
          </p:nvPr>
        </p:nvSpPr>
        <p:spPr>
          <a:xfrm>
            <a:off x="145733" y="160275"/>
            <a:ext cx="7795577" cy="423193"/>
          </a:xfrm>
        </p:spPr>
        <p:txBody>
          <a:bodyPr/>
          <a:lstStyle/>
          <a:p>
            <a:r>
              <a:rPr lang="en-US" dirty="0"/>
              <a:t>Information  Architecture Sub-Workgroup</a:t>
            </a:r>
          </a:p>
        </p:txBody>
      </p:sp>
      <p:sp>
        <p:nvSpPr>
          <p:cNvPr id="6" name="Rectangle 5">
            <a:extLst>
              <a:ext uri="{FF2B5EF4-FFF2-40B4-BE49-F238E27FC236}">
                <a16:creationId xmlns:a16="http://schemas.microsoft.com/office/drawing/2014/main" id="{E32A5C36-5BD6-C8C9-C4FB-3BC2458480FF}"/>
              </a:ext>
            </a:extLst>
          </p:cNvPr>
          <p:cNvSpPr/>
          <p:nvPr/>
        </p:nvSpPr>
        <p:spPr>
          <a:xfrm>
            <a:off x="2352793" y="1063266"/>
            <a:ext cx="2180244" cy="3919960"/>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7D9F88F7-9084-5564-8735-931FD6F01C48}"/>
              </a:ext>
            </a:extLst>
          </p:cNvPr>
          <p:cNvSpPr/>
          <p:nvPr/>
        </p:nvSpPr>
        <p:spPr>
          <a:xfrm>
            <a:off x="4606303" y="1075509"/>
            <a:ext cx="2180244" cy="3919960"/>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CB7766C-3D5F-FCBB-1D67-425F06B3A0E8}"/>
              </a:ext>
            </a:extLst>
          </p:cNvPr>
          <p:cNvSpPr/>
          <p:nvPr/>
        </p:nvSpPr>
        <p:spPr>
          <a:xfrm>
            <a:off x="6856450" y="1062432"/>
            <a:ext cx="2180244" cy="3919960"/>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A38549-6E42-DFC7-290F-FF682E0EACF2}"/>
              </a:ext>
            </a:extLst>
          </p:cNvPr>
          <p:cNvSpPr/>
          <p:nvPr/>
        </p:nvSpPr>
        <p:spPr>
          <a:xfrm>
            <a:off x="112546" y="1063266"/>
            <a:ext cx="2180244" cy="3919960"/>
          </a:xfrm>
          <a:prstGeom prst="rect">
            <a:avLst/>
          </a:prstGeom>
          <a:solidFill>
            <a:schemeClr val="bg1">
              <a:lumMod val="95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3">
            <a:extLst>
              <a:ext uri="{FF2B5EF4-FFF2-40B4-BE49-F238E27FC236}">
                <a16:creationId xmlns:a16="http://schemas.microsoft.com/office/drawing/2014/main" id="{3C7857E7-5588-5EDB-279B-9B581DC16ACA}"/>
              </a:ext>
            </a:extLst>
          </p:cNvPr>
          <p:cNvSpPr txBox="1">
            <a:spLocks/>
          </p:cNvSpPr>
          <p:nvPr/>
        </p:nvSpPr>
        <p:spPr>
          <a:xfrm>
            <a:off x="247867" y="2797773"/>
            <a:ext cx="2045780" cy="1738938"/>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Aft>
                <a:spcPts val="600"/>
              </a:spcAft>
            </a:pPr>
            <a:r>
              <a:rPr lang="en-US" sz="1200" b="1" dirty="0"/>
              <a:t>Information Architecture Development &amp; Management Guidelines</a:t>
            </a:r>
          </a:p>
          <a:p>
            <a:pPr marL="171446" indent="-171446">
              <a:buFont typeface="Arial" panose="020B0604020202020204" pitchFamily="34" charset="0"/>
              <a:buChar char="•"/>
            </a:pPr>
            <a:r>
              <a:rPr lang="en-US" sz="1200" dirty="0"/>
              <a:t>Update the high-level process and guidelines to SMA’s on how to develop and maintain an Information Architecture that meets MITA and SMA business outcomes.  </a:t>
            </a:r>
          </a:p>
        </p:txBody>
      </p:sp>
      <p:grpSp>
        <p:nvGrpSpPr>
          <p:cNvPr id="11" name="Group 10">
            <a:extLst>
              <a:ext uri="{FF2B5EF4-FFF2-40B4-BE49-F238E27FC236}">
                <a16:creationId xmlns:a16="http://schemas.microsoft.com/office/drawing/2014/main" id="{CB9BB19E-ABF0-B89C-C347-AF1F969B60AE}"/>
              </a:ext>
            </a:extLst>
          </p:cNvPr>
          <p:cNvGrpSpPr/>
          <p:nvPr/>
        </p:nvGrpSpPr>
        <p:grpSpPr>
          <a:xfrm>
            <a:off x="305499" y="1215665"/>
            <a:ext cx="1522242" cy="1431267"/>
            <a:chOff x="0" y="46"/>
            <a:chExt cx="2694279" cy="1853721"/>
          </a:xfrm>
        </p:grpSpPr>
        <p:sp>
          <p:nvSpPr>
            <p:cNvPr id="12" name="Rounded Rectangle 11">
              <a:extLst>
                <a:ext uri="{FF2B5EF4-FFF2-40B4-BE49-F238E27FC236}">
                  <a16:creationId xmlns:a16="http://schemas.microsoft.com/office/drawing/2014/main" id="{E3F86A5E-27F2-6F66-14BD-91D1F033729F}"/>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endParaRPr lang="en-US" dirty="0"/>
            </a:p>
          </p:txBody>
        </p:sp>
        <p:sp>
          <p:nvSpPr>
            <p:cNvPr id="13" name="Rounded Rectangle 4">
              <a:extLst>
                <a:ext uri="{FF2B5EF4-FFF2-40B4-BE49-F238E27FC236}">
                  <a16:creationId xmlns:a16="http://schemas.microsoft.com/office/drawing/2014/main" id="{849BFA3C-24B9-DF5F-6F9E-93050A76E958}"/>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a:lnSpc>
                  <a:spcPct val="90000"/>
                </a:lnSpc>
                <a:spcBef>
                  <a:spcPct val="0"/>
                </a:spcBef>
                <a:spcAft>
                  <a:spcPct val="35000"/>
                </a:spcAft>
              </a:pPr>
              <a:endParaRPr lang="en-US" sz="3400" dirty="0"/>
            </a:p>
          </p:txBody>
        </p:sp>
      </p:grpSp>
      <p:pic>
        <p:nvPicPr>
          <p:cNvPr id="14" name="Graphic 13" descr="Labor with solid fill">
            <a:extLst>
              <a:ext uri="{FF2B5EF4-FFF2-40B4-BE49-F238E27FC236}">
                <a16:creationId xmlns:a16="http://schemas.microsoft.com/office/drawing/2014/main" id="{9109FA8E-3344-A341-F93F-70D3777D71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8508" y="1280088"/>
            <a:ext cx="785446" cy="785446"/>
          </a:xfrm>
          <a:prstGeom prst="rect">
            <a:avLst/>
          </a:prstGeom>
        </p:spPr>
      </p:pic>
      <p:sp>
        <p:nvSpPr>
          <p:cNvPr id="15" name="TextBox 14">
            <a:extLst>
              <a:ext uri="{FF2B5EF4-FFF2-40B4-BE49-F238E27FC236}">
                <a16:creationId xmlns:a16="http://schemas.microsoft.com/office/drawing/2014/main" id="{CD7A2DD2-7228-54BE-7614-718E0CB47C6C}"/>
              </a:ext>
            </a:extLst>
          </p:cNvPr>
          <p:cNvSpPr txBox="1"/>
          <p:nvPr/>
        </p:nvSpPr>
        <p:spPr>
          <a:xfrm>
            <a:off x="305499" y="2092197"/>
            <a:ext cx="1489738" cy="430887"/>
          </a:xfrm>
          <a:prstGeom prst="rect">
            <a:avLst/>
          </a:prstGeom>
          <a:noFill/>
        </p:spPr>
        <p:txBody>
          <a:bodyPr wrap="square" rtlCol="0">
            <a:spAutoFit/>
          </a:bodyPr>
          <a:lstStyle/>
          <a:p>
            <a:pPr algn="ctr"/>
            <a:r>
              <a:rPr lang="en-US" sz="1100" b="1" dirty="0">
                <a:solidFill>
                  <a:schemeClr val="bg1"/>
                </a:solidFill>
              </a:rPr>
              <a:t>Architecture </a:t>
            </a:r>
          </a:p>
          <a:p>
            <a:pPr algn="ctr"/>
            <a:r>
              <a:rPr lang="en-US" sz="1100" b="1" dirty="0">
                <a:solidFill>
                  <a:schemeClr val="bg1"/>
                </a:solidFill>
              </a:rPr>
              <a:t>Development</a:t>
            </a:r>
          </a:p>
        </p:txBody>
      </p:sp>
      <p:sp>
        <p:nvSpPr>
          <p:cNvPr id="16" name="Text Placeholder 3">
            <a:extLst>
              <a:ext uri="{FF2B5EF4-FFF2-40B4-BE49-F238E27FC236}">
                <a16:creationId xmlns:a16="http://schemas.microsoft.com/office/drawing/2014/main" id="{DEC64C4C-4C0D-4BF5-36EB-CB21A1E15BA9}"/>
              </a:ext>
            </a:extLst>
          </p:cNvPr>
          <p:cNvSpPr txBox="1">
            <a:spLocks/>
          </p:cNvSpPr>
          <p:nvPr/>
        </p:nvSpPr>
        <p:spPr>
          <a:xfrm>
            <a:off x="2406066" y="2815876"/>
            <a:ext cx="2060326" cy="2077492"/>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Aft>
                <a:spcPts val="600"/>
              </a:spcAft>
            </a:pPr>
            <a:r>
              <a:rPr lang="en-US" sz="1200" b="1" dirty="0">
                <a:latin typeface="Segoe UI" panose="020B0502040204020203" pitchFamily="34" charset="0"/>
              </a:rPr>
              <a:t>Data Management Capability Reference Model</a:t>
            </a:r>
          </a:p>
          <a:p>
            <a:pPr marL="171446" indent="-171446">
              <a:spcAft>
                <a:spcPts val="600"/>
              </a:spcAft>
              <a:buFont typeface="Arial" panose="020B0604020202020204" pitchFamily="34" charset="0"/>
              <a:buChar char="•"/>
            </a:pPr>
            <a:r>
              <a:rPr lang="en-US" sz="1200" dirty="0">
                <a:latin typeface="Segoe UI" panose="020B0502040204020203" pitchFamily="34" charset="0"/>
              </a:rPr>
              <a:t>Identify common capabilities needed to manage data.</a:t>
            </a:r>
          </a:p>
          <a:p>
            <a:pPr>
              <a:spcAft>
                <a:spcPts val="600"/>
              </a:spcAft>
            </a:pPr>
            <a:r>
              <a:rPr lang="en-US" sz="1200" b="1" dirty="0">
                <a:latin typeface="Segoe UI" panose="020B0502040204020203" pitchFamily="34" charset="0"/>
              </a:rPr>
              <a:t>Data Reference Model</a:t>
            </a:r>
          </a:p>
          <a:p>
            <a:pPr marL="171446" indent="-171446">
              <a:buFont typeface="Arial" panose="020B0604020202020204" pitchFamily="34" charset="0"/>
              <a:buChar char="•"/>
            </a:pPr>
            <a:r>
              <a:rPr lang="en-US" sz="1200" dirty="0">
                <a:latin typeface="Segoe UI" panose="020B0502040204020203" pitchFamily="34" charset="0"/>
              </a:rPr>
              <a:t>Define core data domains and categories that represent data common to all SMA’s.</a:t>
            </a:r>
          </a:p>
        </p:txBody>
      </p:sp>
      <p:grpSp>
        <p:nvGrpSpPr>
          <p:cNvPr id="17" name="Group 16">
            <a:extLst>
              <a:ext uri="{FF2B5EF4-FFF2-40B4-BE49-F238E27FC236}">
                <a16:creationId xmlns:a16="http://schemas.microsoft.com/office/drawing/2014/main" id="{CC2106C3-2E1C-6A66-4D47-7CF2D77DA234}"/>
              </a:ext>
            </a:extLst>
          </p:cNvPr>
          <p:cNvGrpSpPr/>
          <p:nvPr/>
        </p:nvGrpSpPr>
        <p:grpSpPr>
          <a:xfrm>
            <a:off x="2689667" y="1215665"/>
            <a:ext cx="1522242" cy="1431267"/>
            <a:chOff x="0" y="46"/>
            <a:chExt cx="2694279" cy="1853721"/>
          </a:xfrm>
        </p:grpSpPr>
        <p:sp>
          <p:nvSpPr>
            <p:cNvPr id="18" name="Rounded Rectangle 17">
              <a:extLst>
                <a:ext uri="{FF2B5EF4-FFF2-40B4-BE49-F238E27FC236}">
                  <a16:creationId xmlns:a16="http://schemas.microsoft.com/office/drawing/2014/main" id="{F9F6B03E-221F-03D3-91AD-814C355C3F24}"/>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endParaRPr lang="en-US" dirty="0"/>
            </a:p>
          </p:txBody>
        </p:sp>
        <p:sp>
          <p:nvSpPr>
            <p:cNvPr id="19" name="Rounded Rectangle 4">
              <a:extLst>
                <a:ext uri="{FF2B5EF4-FFF2-40B4-BE49-F238E27FC236}">
                  <a16:creationId xmlns:a16="http://schemas.microsoft.com/office/drawing/2014/main" id="{410CD013-53D3-8F8B-841D-26A2447880F0}"/>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a:lnSpc>
                  <a:spcPct val="90000"/>
                </a:lnSpc>
                <a:spcBef>
                  <a:spcPct val="0"/>
                </a:spcBef>
                <a:spcAft>
                  <a:spcPct val="35000"/>
                </a:spcAft>
              </a:pPr>
              <a:endParaRPr lang="en-US" sz="3400" dirty="0"/>
            </a:p>
          </p:txBody>
        </p:sp>
      </p:grpSp>
      <p:pic>
        <p:nvPicPr>
          <p:cNvPr id="20" name="Graphic 19" descr="Treasure Map with solid fill">
            <a:extLst>
              <a:ext uri="{FF2B5EF4-FFF2-40B4-BE49-F238E27FC236}">
                <a16:creationId xmlns:a16="http://schemas.microsoft.com/office/drawing/2014/main" id="{E1278D75-32FD-C0C9-E4A8-59C796DC47C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57369" y="1267523"/>
            <a:ext cx="914400" cy="914400"/>
          </a:xfrm>
          <a:prstGeom prst="rect">
            <a:avLst/>
          </a:prstGeom>
        </p:spPr>
      </p:pic>
      <p:sp>
        <p:nvSpPr>
          <p:cNvPr id="21" name="TextBox 20">
            <a:extLst>
              <a:ext uri="{FF2B5EF4-FFF2-40B4-BE49-F238E27FC236}">
                <a16:creationId xmlns:a16="http://schemas.microsoft.com/office/drawing/2014/main" id="{2A3B09F7-4BC5-81C7-3255-540096A90721}"/>
              </a:ext>
            </a:extLst>
          </p:cNvPr>
          <p:cNvSpPr txBox="1"/>
          <p:nvPr/>
        </p:nvSpPr>
        <p:spPr>
          <a:xfrm>
            <a:off x="2629665" y="2142383"/>
            <a:ext cx="1566430" cy="430887"/>
          </a:xfrm>
          <a:prstGeom prst="rect">
            <a:avLst/>
          </a:prstGeom>
          <a:noFill/>
        </p:spPr>
        <p:txBody>
          <a:bodyPr wrap="square" rtlCol="0">
            <a:spAutoFit/>
          </a:bodyPr>
          <a:lstStyle/>
          <a:p>
            <a:pPr algn="ctr"/>
            <a:r>
              <a:rPr lang="en-US" sz="1100" b="1" dirty="0">
                <a:solidFill>
                  <a:schemeClr val="bg1"/>
                </a:solidFill>
              </a:rPr>
              <a:t>Reference </a:t>
            </a:r>
          </a:p>
          <a:p>
            <a:pPr algn="ctr"/>
            <a:r>
              <a:rPr lang="en-US" sz="1100" b="1" dirty="0">
                <a:solidFill>
                  <a:schemeClr val="bg1"/>
                </a:solidFill>
              </a:rPr>
              <a:t>Models</a:t>
            </a:r>
          </a:p>
        </p:txBody>
      </p:sp>
      <p:grpSp>
        <p:nvGrpSpPr>
          <p:cNvPr id="22" name="Group 21">
            <a:extLst>
              <a:ext uri="{FF2B5EF4-FFF2-40B4-BE49-F238E27FC236}">
                <a16:creationId xmlns:a16="http://schemas.microsoft.com/office/drawing/2014/main" id="{3A3CA4CC-F4FA-67BA-5DEE-308A771081A2}"/>
              </a:ext>
            </a:extLst>
          </p:cNvPr>
          <p:cNvGrpSpPr/>
          <p:nvPr/>
        </p:nvGrpSpPr>
        <p:grpSpPr>
          <a:xfrm>
            <a:off x="4953500" y="1215665"/>
            <a:ext cx="1522242" cy="1431267"/>
            <a:chOff x="0" y="46"/>
            <a:chExt cx="2694279" cy="1853721"/>
          </a:xfrm>
        </p:grpSpPr>
        <p:sp>
          <p:nvSpPr>
            <p:cNvPr id="23" name="Rounded Rectangle 22">
              <a:extLst>
                <a:ext uri="{FF2B5EF4-FFF2-40B4-BE49-F238E27FC236}">
                  <a16:creationId xmlns:a16="http://schemas.microsoft.com/office/drawing/2014/main" id="{B886F20B-85DC-7CB5-B2D8-3ADAC231EAC5}"/>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endParaRPr lang="en-US" dirty="0"/>
            </a:p>
          </p:txBody>
        </p:sp>
        <p:sp>
          <p:nvSpPr>
            <p:cNvPr id="24" name="Rounded Rectangle 4">
              <a:extLst>
                <a:ext uri="{FF2B5EF4-FFF2-40B4-BE49-F238E27FC236}">
                  <a16:creationId xmlns:a16="http://schemas.microsoft.com/office/drawing/2014/main" id="{8F63985F-9404-2D45-C9F3-5A8FD7D895C1}"/>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a:lnSpc>
                  <a:spcPct val="90000"/>
                </a:lnSpc>
                <a:spcBef>
                  <a:spcPct val="0"/>
                </a:spcBef>
                <a:spcAft>
                  <a:spcPct val="35000"/>
                </a:spcAft>
              </a:pPr>
              <a:endParaRPr lang="en-US" sz="3400" dirty="0"/>
            </a:p>
          </p:txBody>
        </p:sp>
      </p:grpSp>
      <p:pic>
        <p:nvPicPr>
          <p:cNvPr id="25" name="Graphic 24" descr="Clipboard Badge with solid fill">
            <a:extLst>
              <a:ext uri="{FF2B5EF4-FFF2-40B4-BE49-F238E27FC236}">
                <a16:creationId xmlns:a16="http://schemas.microsoft.com/office/drawing/2014/main" id="{C2441C91-D6FB-31A8-6670-893E0E1007C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39225" y="1258153"/>
            <a:ext cx="914400" cy="914400"/>
          </a:xfrm>
          <a:prstGeom prst="rect">
            <a:avLst/>
          </a:prstGeom>
        </p:spPr>
      </p:pic>
      <p:sp>
        <p:nvSpPr>
          <p:cNvPr id="26" name="TextBox 25">
            <a:extLst>
              <a:ext uri="{FF2B5EF4-FFF2-40B4-BE49-F238E27FC236}">
                <a16:creationId xmlns:a16="http://schemas.microsoft.com/office/drawing/2014/main" id="{6B76F0EF-E71A-BDC0-B8BF-8BEB3337E9F9}"/>
              </a:ext>
            </a:extLst>
          </p:cNvPr>
          <p:cNvSpPr txBox="1"/>
          <p:nvPr/>
        </p:nvSpPr>
        <p:spPr>
          <a:xfrm>
            <a:off x="4943178" y="2142382"/>
            <a:ext cx="1566430" cy="430887"/>
          </a:xfrm>
          <a:prstGeom prst="rect">
            <a:avLst/>
          </a:prstGeom>
          <a:noFill/>
        </p:spPr>
        <p:txBody>
          <a:bodyPr wrap="square" rtlCol="0">
            <a:spAutoFit/>
          </a:bodyPr>
          <a:lstStyle/>
          <a:p>
            <a:pPr algn="ctr"/>
            <a:r>
              <a:rPr lang="en-US" sz="1100" b="1" dirty="0">
                <a:solidFill>
                  <a:schemeClr val="bg1"/>
                </a:solidFill>
              </a:rPr>
              <a:t>Architecture</a:t>
            </a:r>
          </a:p>
          <a:p>
            <a:pPr algn="ctr"/>
            <a:r>
              <a:rPr lang="en-US" sz="1100" b="1" dirty="0">
                <a:solidFill>
                  <a:schemeClr val="bg1"/>
                </a:solidFill>
              </a:rPr>
              <a:t>Standards</a:t>
            </a:r>
          </a:p>
        </p:txBody>
      </p:sp>
      <p:sp>
        <p:nvSpPr>
          <p:cNvPr id="27" name="Text Placeholder 3">
            <a:extLst>
              <a:ext uri="{FF2B5EF4-FFF2-40B4-BE49-F238E27FC236}">
                <a16:creationId xmlns:a16="http://schemas.microsoft.com/office/drawing/2014/main" id="{573765DB-01A4-BE93-21F8-0A2E820D06CB}"/>
              </a:ext>
            </a:extLst>
          </p:cNvPr>
          <p:cNvSpPr txBox="1">
            <a:spLocks/>
          </p:cNvSpPr>
          <p:nvPr/>
        </p:nvSpPr>
        <p:spPr>
          <a:xfrm>
            <a:off x="4719578" y="2835783"/>
            <a:ext cx="1929957" cy="1554272"/>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Aft>
                <a:spcPts val="600"/>
              </a:spcAft>
            </a:pPr>
            <a:r>
              <a:rPr lang="en-US" sz="1200" b="1" dirty="0">
                <a:latin typeface="Segoe UI" panose="020B0502040204020203" pitchFamily="34" charset="0"/>
              </a:rPr>
              <a:t>Information Architecture Viewpoints</a:t>
            </a:r>
          </a:p>
          <a:p>
            <a:pPr marL="171446" indent="-171446">
              <a:buFont typeface="Arial" panose="020B0604020202020204" pitchFamily="34" charset="0"/>
              <a:buChar char="•"/>
            </a:pPr>
            <a:r>
              <a:rPr lang="en-US" sz="1200" dirty="0">
                <a:latin typeface="Segoe UI" panose="020B0502040204020203" pitchFamily="34" charset="0"/>
              </a:rPr>
              <a:t>Define common viewpoints that can be used by SMA’s to communicate consistent views of their information architecture. </a:t>
            </a:r>
          </a:p>
        </p:txBody>
      </p:sp>
      <p:grpSp>
        <p:nvGrpSpPr>
          <p:cNvPr id="28" name="Group 27">
            <a:extLst>
              <a:ext uri="{FF2B5EF4-FFF2-40B4-BE49-F238E27FC236}">
                <a16:creationId xmlns:a16="http://schemas.microsoft.com/office/drawing/2014/main" id="{E6B6BE82-1FE9-E5E4-7136-EFC8986F6494}"/>
              </a:ext>
            </a:extLst>
          </p:cNvPr>
          <p:cNvGrpSpPr/>
          <p:nvPr/>
        </p:nvGrpSpPr>
        <p:grpSpPr>
          <a:xfrm>
            <a:off x="7123421" y="1236317"/>
            <a:ext cx="1522242" cy="1431267"/>
            <a:chOff x="0" y="46"/>
            <a:chExt cx="2694279" cy="1853721"/>
          </a:xfrm>
        </p:grpSpPr>
        <p:sp>
          <p:nvSpPr>
            <p:cNvPr id="29" name="Rounded Rectangle 28">
              <a:extLst>
                <a:ext uri="{FF2B5EF4-FFF2-40B4-BE49-F238E27FC236}">
                  <a16:creationId xmlns:a16="http://schemas.microsoft.com/office/drawing/2014/main" id="{5B46A5BC-D6CA-2A0B-C9BE-97C95BC65F1D}"/>
                </a:ext>
              </a:extLst>
            </p:cNvPr>
            <p:cNvSpPr/>
            <p:nvPr/>
          </p:nvSpPr>
          <p:spPr>
            <a:xfrm>
              <a:off x="0" y="46"/>
              <a:ext cx="2694279" cy="1853721"/>
            </a:xfrm>
            <a:prstGeom prst="roundRect">
              <a:avLst/>
            </a:prstGeom>
            <a:solidFill>
              <a:schemeClr val="tx2"/>
            </a:solidFill>
          </p:spPr>
          <p:style>
            <a:lnRef idx="3">
              <a:schemeClr val="lt1">
                <a:hueOff val="0"/>
                <a:satOff val="0"/>
                <a:lumOff val="0"/>
                <a:alphaOff val="0"/>
              </a:schemeClr>
            </a:lnRef>
            <a:fillRef idx="1">
              <a:scrgbClr r="0" g="0" b="0"/>
            </a:fillRef>
            <a:effectRef idx="1">
              <a:schemeClr val="accent1">
                <a:hueOff val="0"/>
                <a:satOff val="0"/>
                <a:lumOff val="0"/>
                <a:alphaOff val="0"/>
              </a:schemeClr>
            </a:effectRef>
            <a:fontRef idx="minor">
              <a:schemeClr val="lt1"/>
            </a:fontRef>
          </p:style>
          <p:txBody>
            <a:bodyPr/>
            <a:lstStyle/>
            <a:p>
              <a:endParaRPr lang="en-US" dirty="0"/>
            </a:p>
          </p:txBody>
        </p:sp>
        <p:sp>
          <p:nvSpPr>
            <p:cNvPr id="30" name="Rounded Rectangle 4">
              <a:extLst>
                <a:ext uri="{FF2B5EF4-FFF2-40B4-BE49-F238E27FC236}">
                  <a16:creationId xmlns:a16="http://schemas.microsoft.com/office/drawing/2014/main" id="{C4B9CE6D-33F8-FE96-DC2E-66AAB2DE92B7}"/>
                </a:ext>
              </a:extLst>
            </p:cNvPr>
            <p:cNvSpPr txBox="1"/>
            <p:nvPr/>
          </p:nvSpPr>
          <p:spPr>
            <a:xfrm>
              <a:off x="90491" y="90537"/>
              <a:ext cx="2513297" cy="167273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9540" tIns="64770" rIns="129540" bIns="64770" numCol="1" spcCol="1270" anchor="ctr" anchorCtr="0">
              <a:noAutofit/>
            </a:bodyPr>
            <a:lstStyle/>
            <a:p>
              <a:pPr algn="ctr" defTabSz="1511262">
                <a:lnSpc>
                  <a:spcPct val="90000"/>
                </a:lnSpc>
                <a:spcBef>
                  <a:spcPct val="0"/>
                </a:spcBef>
                <a:spcAft>
                  <a:spcPct val="35000"/>
                </a:spcAft>
              </a:pPr>
              <a:endParaRPr lang="en-US" sz="3400" dirty="0"/>
            </a:p>
          </p:txBody>
        </p:sp>
      </p:grpSp>
      <p:pic>
        <p:nvPicPr>
          <p:cNvPr id="31" name="Graphic 30" descr="Bar graph with upward trend with solid fill">
            <a:extLst>
              <a:ext uri="{FF2B5EF4-FFF2-40B4-BE49-F238E27FC236}">
                <a16:creationId xmlns:a16="http://schemas.microsoft.com/office/drawing/2014/main" id="{396BB58D-A576-EF6F-CDC8-ED8DB2B15B7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23820" y="1317948"/>
            <a:ext cx="914400" cy="914400"/>
          </a:xfrm>
          <a:prstGeom prst="rect">
            <a:avLst/>
          </a:prstGeom>
        </p:spPr>
      </p:pic>
      <p:sp>
        <p:nvSpPr>
          <p:cNvPr id="32" name="TextBox 31">
            <a:extLst>
              <a:ext uri="{FF2B5EF4-FFF2-40B4-BE49-F238E27FC236}">
                <a16:creationId xmlns:a16="http://schemas.microsoft.com/office/drawing/2014/main" id="{F49F65B6-1599-C4D9-1BAF-1A4AC4013CA9}"/>
              </a:ext>
            </a:extLst>
          </p:cNvPr>
          <p:cNvSpPr txBox="1"/>
          <p:nvPr/>
        </p:nvSpPr>
        <p:spPr>
          <a:xfrm>
            <a:off x="7079234" y="2153471"/>
            <a:ext cx="1566430" cy="430887"/>
          </a:xfrm>
          <a:prstGeom prst="rect">
            <a:avLst/>
          </a:prstGeom>
          <a:noFill/>
        </p:spPr>
        <p:txBody>
          <a:bodyPr wrap="square" rtlCol="0">
            <a:spAutoFit/>
          </a:bodyPr>
          <a:lstStyle/>
          <a:p>
            <a:pPr algn="ctr"/>
            <a:r>
              <a:rPr lang="en-US" sz="1100" b="1" dirty="0">
                <a:solidFill>
                  <a:schemeClr val="bg1"/>
                </a:solidFill>
              </a:rPr>
              <a:t>Maturity </a:t>
            </a:r>
          </a:p>
          <a:p>
            <a:pPr algn="ctr"/>
            <a:r>
              <a:rPr lang="en-US" sz="1100" b="1" dirty="0">
                <a:solidFill>
                  <a:schemeClr val="bg1"/>
                </a:solidFill>
              </a:rPr>
              <a:t>Model</a:t>
            </a:r>
          </a:p>
        </p:txBody>
      </p:sp>
      <p:sp>
        <p:nvSpPr>
          <p:cNvPr id="33" name="Text Placeholder 3">
            <a:extLst>
              <a:ext uri="{FF2B5EF4-FFF2-40B4-BE49-F238E27FC236}">
                <a16:creationId xmlns:a16="http://schemas.microsoft.com/office/drawing/2014/main" id="{DF950D9E-8841-FC14-06EC-E32B5C719A5A}"/>
              </a:ext>
            </a:extLst>
          </p:cNvPr>
          <p:cNvSpPr txBox="1">
            <a:spLocks/>
          </p:cNvSpPr>
          <p:nvPr/>
        </p:nvSpPr>
        <p:spPr>
          <a:xfrm>
            <a:off x="6997921" y="2815876"/>
            <a:ext cx="1929957" cy="1554272"/>
          </a:xfrm>
          <a:prstGeom prst="rect">
            <a:avLst/>
          </a:prstGeom>
        </p:spPr>
        <p:txBody>
          <a:bodyPr wrap="square" lIns="0" tIns="0" rIns="0" bIns="0">
            <a:spAutoFit/>
          </a:bodyPr>
          <a:lstStyle>
            <a:lvl1pPr marL="0">
              <a:defRPr b="0" i="0">
                <a:solidFill>
                  <a:schemeClr val="tx1"/>
                </a:solidFill>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spcAft>
                <a:spcPts val="600"/>
              </a:spcAft>
            </a:pPr>
            <a:r>
              <a:rPr lang="en-US" sz="1200" b="1" dirty="0">
                <a:latin typeface="Segoe UI" panose="020B0502040204020203" pitchFamily="34" charset="0"/>
              </a:rPr>
              <a:t>Information Architecture Maturity Criteria</a:t>
            </a:r>
          </a:p>
          <a:p>
            <a:pPr marL="171446" indent="-171446">
              <a:buFont typeface="Arial" panose="020B0604020202020204" pitchFamily="34" charset="0"/>
              <a:buChar char="•"/>
            </a:pPr>
            <a:r>
              <a:rPr lang="en-US" sz="1200" dirty="0">
                <a:latin typeface="Segoe UI" panose="020B0502040204020203" pitchFamily="34" charset="0"/>
              </a:rPr>
              <a:t>Identification of key maturity criteria that can be used by SMA’s to assess the maturity of their information architecture. </a:t>
            </a:r>
          </a:p>
        </p:txBody>
      </p:sp>
    </p:spTree>
    <p:extLst>
      <p:ext uri="{BB962C8B-B14F-4D97-AF65-F5344CB8AC3E}">
        <p14:creationId xmlns:p14="http://schemas.microsoft.com/office/powerpoint/2010/main" val="5057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AD844-5143-F10D-5AC5-5D51A26750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4A1571-EC33-0E39-E842-9CD3BE5E159A}"/>
              </a:ext>
            </a:extLst>
          </p:cNvPr>
          <p:cNvSpPr>
            <a:spLocks noGrp="1"/>
          </p:cNvSpPr>
          <p:nvPr>
            <p:ph type="title"/>
          </p:nvPr>
        </p:nvSpPr>
        <p:spPr>
          <a:xfrm>
            <a:off x="145732" y="160274"/>
            <a:ext cx="7795577" cy="423193"/>
          </a:xfrm>
        </p:spPr>
        <p:txBody>
          <a:bodyPr/>
          <a:lstStyle/>
          <a:p>
            <a:r>
              <a:rPr lang="en-US" dirty="0"/>
              <a:t>Technical Architecture Sub-Workgroup</a:t>
            </a:r>
          </a:p>
        </p:txBody>
      </p:sp>
      <p:sp>
        <p:nvSpPr>
          <p:cNvPr id="3" name="Text Placeholder 2">
            <a:extLst>
              <a:ext uri="{FF2B5EF4-FFF2-40B4-BE49-F238E27FC236}">
                <a16:creationId xmlns:a16="http://schemas.microsoft.com/office/drawing/2014/main" id="{380D3DF8-C4D2-ECAD-C649-0E878F786926}"/>
              </a:ext>
            </a:extLst>
          </p:cNvPr>
          <p:cNvSpPr>
            <a:spLocks noGrp="1"/>
          </p:cNvSpPr>
          <p:nvPr>
            <p:ph type="body" idx="1"/>
          </p:nvPr>
        </p:nvSpPr>
        <p:spPr>
          <a:xfrm>
            <a:off x="390258" y="1202308"/>
            <a:ext cx="8311515" cy="2800767"/>
          </a:xfrm>
        </p:spPr>
        <p:txBody>
          <a:bodyPr wrap="square" lIns="0" tIns="0" rIns="0" bIns="0" anchor="t">
            <a:spAutoFit/>
          </a:bodyPr>
          <a:lstStyle/>
          <a:p>
            <a:pPr marL="285750" indent="-285750">
              <a:spcAft>
                <a:spcPts val="600"/>
              </a:spcAft>
              <a:buFont typeface="Arial" panose="020B0604020202020204" pitchFamily="34" charset="0"/>
              <a:buChar char="•"/>
            </a:pPr>
            <a:r>
              <a:rPr lang="en-US" dirty="0"/>
              <a:t>Goal is to establish a standard set of technical domains and areas for State Medicaid Agencies and vendors to follow.</a:t>
            </a:r>
          </a:p>
          <a:p>
            <a:pPr marL="285750" indent="-285750">
              <a:spcAft>
                <a:spcPts val="600"/>
              </a:spcAft>
              <a:buFont typeface="Arial" panose="020B0604020202020204" pitchFamily="34" charset="0"/>
              <a:buChar char="•"/>
            </a:pPr>
            <a:r>
              <a:rPr lang="en-US" dirty="0"/>
              <a:t>Define clear maturity criteria to assess the current technical landscape and plan for future enhancements.</a:t>
            </a:r>
          </a:p>
          <a:p>
            <a:pPr marL="285750" indent="-285750">
              <a:spcAft>
                <a:spcPts val="600"/>
              </a:spcAft>
              <a:buFont typeface="Arial" panose="020B0604020202020204" pitchFamily="34" charset="0"/>
              <a:buChar char="•"/>
            </a:pPr>
            <a:r>
              <a:rPr lang="en-US" dirty="0"/>
              <a:t>Create a vendor-neutral reference model of technical services and components. </a:t>
            </a:r>
          </a:p>
          <a:p>
            <a:pPr marL="285750" indent="-285750">
              <a:spcAft>
                <a:spcPts val="600"/>
              </a:spcAft>
              <a:buFont typeface="Arial" panose="020B0604020202020204" pitchFamily="34" charset="0"/>
              <a:buChar char="•"/>
            </a:pPr>
            <a:r>
              <a:rPr lang="en-US" dirty="0"/>
              <a:t>Design Technical Architecture Viewpoints so State Medicaid Agencies can consistently communicate their technical landscapes. </a:t>
            </a:r>
          </a:p>
          <a:p>
            <a:pPr marL="285750" indent="-285750">
              <a:spcAft>
                <a:spcPts val="600"/>
              </a:spcAft>
              <a:buFont typeface="Arial" panose="020B0604020202020204" pitchFamily="34" charset="0"/>
              <a:buChar char="•"/>
            </a:pPr>
            <a:r>
              <a:rPr lang="en-US" dirty="0"/>
              <a:t>Provide guidelines and best practices for developing and managing Technical Architecture. </a:t>
            </a:r>
          </a:p>
        </p:txBody>
      </p:sp>
    </p:spTree>
    <p:extLst>
      <p:ext uri="{BB962C8B-B14F-4D97-AF65-F5344CB8AC3E}">
        <p14:creationId xmlns:p14="http://schemas.microsoft.com/office/powerpoint/2010/main" val="1471954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37B60-033C-BB3F-925D-1A2007CF74F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E956A04-EC74-F0D0-049C-313034E25FAF}"/>
              </a:ext>
            </a:extLst>
          </p:cNvPr>
          <p:cNvSpPr>
            <a:spLocks noGrp="1"/>
          </p:cNvSpPr>
          <p:nvPr>
            <p:ph type="title"/>
          </p:nvPr>
        </p:nvSpPr>
        <p:spPr/>
        <p:txBody>
          <a:bodyPr wrap="square">
            <a:normAutofit/>
          </a:bodyPr>
          <a:lstStyle/>
          <a:p>
            <a:r>
              <a:rPr lang="en-US" sz="3600" dirty="0"/>
              <a:t>SS-A Workgroup/Workstreams</a:t>
            </a:r>
          </a:p>
        </p:txBody>
      </p:sp>
      <p:sp>
        <p:nvSpPr>
          <p:cNvPr id="5" name="Text Placeholder 4">
            <a:extLst>
              <a:ext uri="{FF2B5EF4-FFF2-40B4-BE49-F238E27FC236}">
                <a16:creationId xmlns:a16="http://schemas.microsoft.com/office/drawing/2014/main" id="{7BBBECBA-8DF6-EE4C-F722-6E7EFF660143}"/>
              </a:ext>
            </a:extLst>
          </p:cNvPr>
          <p:cNvSpPr>
            <a:spLocks noGrp="1"/>
          </p:cNvSpPr>
          <p:nvPr>
            <p:ph type="body" idx="1"/>
          </p:nvPr>
        </p:nvSpPr>
        <p:spPr>
          <a:xfrm>
            <a:off x="351130" y="1082371"/>
            <a:ext cx="8106117" cy="3549015"/>
          </a:xfrm>
          <a:prstGeom prst="rect">
            <a:avLst/>
          </a:prstGeom>
        </p:spPr>
        <p:txBody>
          <a:bodyPr vert="horz" wrap="square" lIns="91440" tIns="45720" rIns="91440" bIns="45720" rtlCol="0">
            <a:noAutofit/>
          </a:bodyPr>
          <a:lstStyle>
            <a:lvl1pPr marL="223838" indent="-223838" algn="l" defTabSz="914400" rtl="0" eaLnBrk="1" latinLnBrk="0" hangingPunct="1">
              <a:lnSpc>
                <a:spcPct val="100000"/>
              </a:lnSpc>
              <a:spcBef>
                <a:spcPts val="1000"/>
              </a:spcBef>
              <a:spcAft>
                <a:spcPts val="0"/>
              </a:spcAft>
              <a:buFont typeface="Wingdings" panose="05000000000000000000" pitchFamily="2" charset="2"/>
              <a:buChar char="§"/>
              <a:defRPr lang="en-US" sz="2400" b="0" i="0" kern="1200" cap="none" baseline="0" dirty="0">
                <a:solidFill>
                  <a:schemeClr val="tx2"/>
                </a:solidFill>
                <a:latin typeface="+mn-lt"/>
                <a:ea typeface="+mn-ea"/>
                <a:cs typeface="Arial Narrow" charset="0"/>
              </a:defRPr>
            </a:lvl1pPr>
            <a:lvl2pPr marL="466725" indent="-223838" algn="l" defTabSz="914400" rtl="0" eaLnBrk="1" latinLnBrk="0" hangingPunct="1">
              <a:lnSpc>
                <a:spcPct val="100000"/>
              </a:lnSpc>
              <a:spcBef>
                <a:spcPts val="1000"/>
              </a:spcBef>
              <a:spcAft>
                <a:spcPts val="0"/>
              </a:spcAft>
              <a:buFont typeface="Wingdings" panose="05000000000000000000" pitchFamily="2" charset="2"/>
              <a:buChar char="§"/>
              <a:defRPr lang="en-US" sz="2000" b="0" i="0" kern="1200" baseline="0" dirty="0">
                <a:solidFill>
                  <a:schemeClr val="tx2"/>
                </a:solidFill>
                <a:latin typeface="+mn-lt"/>
                <a:ea typeface="+mn-ea"/>
                <a:cs typeface="Arial Narrow" charset="0"/>
              </a:defRPr>
            </a:lvl2pPr>
            <a:lvl3pPr marL="690563" indent="-228600" algn="l" defTabSz="914400" rtl="0" eaLnBrk="1" latinLnBrk="0" hangingPunct="1">
              <a:lnSpc>
                <a:spcPct val="100000"/>
              </a:lnSpc>
              <a:spcBef>
                <a:spcPts val="1000"/>
              </a:spcBef>
              <a:spcAft>
                <a:spcPts val="0"/>
              </a:spcAft>
              <a:buFont typeface="Wingdings" pitchFamily="2" charset="2"/>
              <a:buChar char="§"/>
              <a:defRPr lang="en-US" sz="1800" b="0" i="0" kern="1200" baseline="0" dirty="0">
                <a:solidFill>
                  <a:schemeClr val="tx2"/>
                </a:solidFill>
                <a:latin typeface="+mn-lt"/>
                <a:ea typeface="+mn-ea"/>
                <a:cs typeface="Arial Narrow" charset="0"/>
              </a:defRPr>
            </a:lvl3pPr>
            <a:lvl4pPr marL="914400" indent="-228600" algn="l" defTabSz="914400" rtl="0" eaLnBrk="1" latinLnBrk="0" hangingPunct="1">
              <a:lnSpc>
                <a:spcPct val="100000"/>
              </a:lnSpc>
              <a:spcBef>
                <a:spcPts val="1000"/>
              </a:spcBef>
              <a:spcAft>
                <a:spcPts val="0"/>
              </a:spcAft>
              <a:buFont typeface="Wingdings" pitchFamily="2" charset="2"/>
              <a:buChar char="§"/>
              <a:defRPr lang="en-US" sz="1600" b="0" i="0" kern="1200" baseline="0" dirty="0">
                <a:solidFill>
                  <a:schemeClr val="tx2"/>
                </a:solidFill>
                <a:latin typeface="+mn-lt"/>
                <a:ea typeface="+mn-ea"/>
                <a:cs typeface="Arial Narrow" charset="0"/>
              </a:defRPr>
            </a:lvl4pPr>
            <a:lvl5pPr marL="1138238" indent="-228600" algn="l" defTabSz="914400" rtl="0" eaLnBrk="1" latinLnBrk="0" hangingPunct="1">
              <a:lnSpc>
                <a:spcPct val="100000"/>
              </a:lnSpc>
              <a:spcBef>
                <a:spcPts val="1000"/>
              </a:spcBef>
              <a:spcAft>
                <a:spcPts val="0"/>
              </a:spcAft>
              <a:buFont typeface="Wingdings" pitchFamily="2" charset="2"/>
              <a:buChar char="§"/>
              <a:defRPr lang="en-US" sz="1400" b="0" i="0" kern="1200" baseline="0" dirty="0">
                <a:solidFill>
                  <a:schemeClr val="tx2"/>
                </a:solidFill>
                <a:latin typeface="+mn-lt"/>
                <a:ea typeface="+mn-ea"/>
                <a:cs typeface="Arial Narrow"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Wingdings" pitchFamily="2" charset="2"/>
              <a:buChar char="§"/>
              <a:defRPr sz="1800" kern="1200">
                <a:solidFill>
                  <a:schemeClr val="tx2"/>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fontAlgn="base">
              <a:lnSpc>
                <a:spcPts val="2025"/>
              </a:lnSpc>
            </a:pPr>
            <a:r>
              <a:rPr lang="en-US" sz="1800" b="0" i="0" u="none" strike="noStrike" dirty="0">
                <a:solidFill>
                  <a:schemeClr val="tx1"/>
                </a:solidFill>
                <a:effectLst/>
                <a:latin typeface="Calibri" panose="020F0502020204030204" pitchFamily="34" charset="0"/>
                <a:cs typeface="Calibri" panose="020F0502020204030204" pitchFamily="34" charset="0"/>
              </a:rPr>
              <a:t>SS-A Workgroup Leads </a:t>
            </a:r>
          </a:p>
          <a:p>
            <a:pPr lvl="1" fontAlgn="base">
              <a:lnSpc>
                <a:spcPts val="2025"/>
              </a:lnSpc>
              <a:buFont typeface="Wingdings" pitchFamily="2" charset="2"/>
              <a:buChar char="Ø"/>
            </a:pPr>
            <a:r>
              <a:rPr lang="en-US" sz="1600" dirty="0">
                <a:solidFill>
                  <a:schemeClr val="tx1"/>
                </a:solidFill>
                <a:latin typeface="Calibri" panose="020F0502020204030204" pitchFamily="34" charset="0"/>
                <a:cs typeface="Calibri" panose="020F0502020204030204" pitchFamily="34" charset="0"/>
              </a:rPr>
              <a:t>Kiera Bentley, Uma Kandasamy, </a:t>
            </a:r>
            <a:r>
              <a:rPr lang="en-US" sz="1600" b="0" i="0" u="none" strike="noStrike" dirty="0">
                <a:solidFill>
                  <a:schemeClr val="tx1"/>
                </a:solidFill>
                <a:effectLst/>
                <a:latin typeface="Calibri" panose="020F0502020204030204" pitchFamily="34" charset="0"/>
                <a:cs typeface="Calibri" panose="020F0502020204030204" pitchFamily="34" charset="0"/>
              </a:rPr>
              <a:t>Shelley Lucas</a:t>
            </a:r>
          </a:p>
          <a:p>
            <a:pPr algn="l" rtl="0" fontAlgn="base">
              <a:lnSpc>
                <a:spcPts val="2025"/>
              </a:lnSpc>
            </a:pPr>
            <a:r>
              <a:rPr lang="en-US" sz="1800" b="0" i="0" u="none" strike="noStrike" dirty="0">
                <a:solidFill>
                  <a:schemeClr val="tx1"/>
                </a:solidFill>
                <a:effectLst/>
                <a:latin typeface="Calibri" panose="020F0502020204030204" pitchFamily="34" charset="0"/>
                <a:cs typeface="Calibri" panose="020F0502020204030204" pitchFamily="34" charset="0"/>
              </a:rPr>
              <a:t>Outcomes-based Planning Process</a:t>
            </a:r>
            <a:r>
              <a:rPr lang="en-US" sz="1800" b="0" i="0" dirty="0">
                <a:solidFill>
                  <a:schemeClr val="tx1"/>
                </a:solidFill>
                <a:effectLst/>
                <a:latin typeface="Calibri" panose="020F0502020204030204" pitchFamily="34" charset="0"/>
                <a:cs typeface="Calibri" panose="020F0502020204030204" pitchFamily="34" charset="0"/>
              </a:rPr>
              <a:t>​ Workstream</a:t>
            </a:r>
            <a:endParaRPr lang="en-US" sz="1800" b="0" i="0" u="none" strike="noStrike" dirty="0">
              <a:solidFill>
                <a:schemeClr val="tx1"/>
              </a:solidFill>
              <a:effectLst/>
              <a:latin typeface="Calibri" panose="020F0502020204030204" pitchFamily="34" charset="0"/>
              <a:cs typeface="Calibri" panose="020F0502020204030204" pitchFamily="34" charset="0"/>
            </a:endParaRPr>
          </a:p>
          <a:p>
            <a:pPr lvl="1" fontAlgn="base">
              <a:lnSpc>
                <a:spcPts val="2025"/>
              </a:lnSpc>
              <a:buFont typeface="Wingdings" pitchFamily="2" charset="2"/>
              <a:buChar char="Ø"/>
            </a:pPr>
            <a:r>
              <a:rPr lang="en-US" sz="1600" b="0" i="0" u="none" strike="noStrike" dirty="0">
                <a:solidFill>
                  <a:schemeClr val="tx1"/>
                </a:solidFill>
                <a:effectLst/>
                <a:latin typeface="Calibri" panose="020F0502020204030204" pitchFamily="34" charset="0"/>
                <a:cs typeface="Calibri" panose="020F0502020204030204" pitchFamily="34" charset="0"/>
              </a:rPr>
              <a:t>Kiera Bentley</a:t>
            </a:r>
            <a:endParaRPr lang="en-US" sz="1600" b="0" i="0" dirty="0">
              <a:solidFill>
                <a:schemeClr val="tx1"/>
              </a:solidFill>
              <a:effectLst/>
              <a:latin typeface="Calibri" panose="020F0502020204030204" pitchFamily="34" charset="0"/>
              <a:cs typeface="Calibri" panose="020F0502020204030204" pitchFamily="34" charset="0"/>
            </a:endParaRPr>
          </a:p>
          <a:p>
            <a:pPr fontAlgn="base">
              <a:lnSpc>
                <a:spcPts val="2100"/>
              </a:lnSpc>
            </a:pPr>
            <a:r>
              <a:rPr lang="en-US" sz="1800" b="0" i="0" u="none" strike="noStrike" dirty="0">
                <a:solidFill>
                  <a:schemeClr val="tx1"/>
                </a:solidFill>
                <a:effectLst/>
                <a:latin typeface="Calibri" panose="020F0502020204030204" pitchFamily="34" charset="0"/>
                <a:cs typeface="Calibri" panose="020F0502020204030204" pitchFamily="34" charset="0"/>
              </a:rPr>
              <a:t>Maturity Model </a:t>
            </a:r>
            <a:r>
              <a:rPr lang="en-US" sz="1800" dirty="0">
                <a:solidFill>
                  <a:schemeClr val="tx1"/>
                </a:solidFill>
                <a:latin typeface="Calibri" panose="020F0502020204030204" pitchFamily="34" charset="0"/>
                <a:cs typeface="Calibri" panose="020F0502020204030204" pitchFamily="34" charset="0"/>
              </a:rPr>
              <a:t>Workstream </a:t>
            </a:r>
            <a:r>
              <a:rPr lang="en-US" sz="1800" b="0" i="0" u="none" strike="noStrike" dirty="0">
                <a:solidFill>
                  <a:schemeClr val="tx1"/>
                </a:solidFill>
                <a:effectLst/>
                <a:latin typeface="Calibri" panose="020F0502020204030204" pitchFamily="34" charset="0"/>
                <a:cs typeface="Calibri" panose="020F0502020204030204" pitchFamily="34" charset="0"/>
              </a:rPr>
              <a:t>* </a:t>
            </a:r>
            <a:r>
              <a:rPr lang="en-US" sz="1800" b="0" i="0" dirty="0">
                <a:solidFill>
                  <a:schemeClr val="tx1"/>
                </a:solidFill>
                <a:effectLst/>
                <a:latin typeface="Calibri" panose="020F0502020204030204" pitchFamily="34" charset="0"/>
                <a:cs typeface="Calibri" panose="020F0502020204030204" pitchFamily="34" charset="0"/>
              </a:rPr>
              <a:t>​</a:t>
            </a:r>
          </a:p>
          <a:p>
            <a:pPr lvl="1" fontAlgn="base">
              <a:lnSpc>
                <a:spcPts val="1575"/>
              </a:lnSpc>
              <a:buFont typeface="Wingdings" pitchFamily="2" charset="2"/>
              <a:buChar char="Ø"/>
            </a:pPr>
            <a:r>
              <a:rPr lang="en-US" sz="1600" b="0" i="0" u="none" strike="noStrike" dirty="0">
                <a:solidFill>
                  <a:schemeClr val="tx1"/>
                </a:solidFill>
                <a:effectLst/>
                <a:latin typeface="Calibri" panose="020F0502020204030204" pitchFamily="34" charset="0"/>
                <a:cs typeface="Calibri" panose="020F0502020204030204" pitchFamily="34" charset="0"/>
              </a:rPr>
              <a:t>Zach Rioux</a:t>
            </a:r>
            <a:endParaRPr lang="en-US" sz="1600" b="0" i="0" dirty="0">
              <a:solidFill>
                <a:schemeClr val="tx1"/>
              </a:solidFill>
              <a:effectLst/>
              <a:latin typeface="Calibri" panose="020F0502020204030204" pitchFamily="34" charset="0"/>
              <a:cs typeface="Calibri" panose="020F0502020204030204" pitchFamily="34" charset="0"/>
            </a:endParaRPr>
          </a:p>
          <a:p>
            <a:pPr fontAlgn="base">
              <a:lnSpc>
                <a:spcPts val="2100"/>
              </a:lnSpc>
            </a:pPr>
            <a:r>
              <a:rPr lang="en-US" sz="1800" b="0" i="0" u="none" strike="noStrike" dirty="0">
                <a:solidFill>
                  <a:schemeClr val="tx1"/>
                </a:solidFill>
                <a:effectLst/>
                <a:latin typeface="Calibri" panose="020F0502020204030204" pitchFamily="34" charset="0"/>
                <a:cs typeface="Calibri" panose="020F0502020204030204" pitchFamily="34" charset="0"/>
              </a:rPr>
              <a:t>SS-A Tool</a:t>
            </a:r>
            <a:r>
              <a:rPr lang="en-US" sz="1800" b="0" i="0" dirty="0">
                <a:solidFill>
                  <a:schemeClr val="tx1"/>
                </a:solidFill>
                <a:effectLst/>
                <a:latin typeface="Calibri" panose="020F0502020204030204" pitchFamily="34" charset="0"/>
                <a:cs typeface="Calibri" panose="020F0502020204030204" pitchFamily="34" charset="0"/>
              </a:rPr>
              <a:t>​ and </a:t>
            </a:r>
            <a:r>
              <a:rPr lang="en-US" sz="1800" dirty="0">
                <a:solidFill>
                  <a:schemeClr val="tx1"/>
                </a:solidFill>
                <a:latin typeface="Calibri" panose="020F0502020204030204" pitchFamily="34" charset="0"/>
                <a:cs typeface="Calibri" panose="020F0502020204030204" pitchFamily="34" charset="0"/>
              </a:rPr>
              <a:t>Process Workstream</a:t>
            </a:r>
            <a:endParaRPr lang="en-US" sz="1800" b="0" i="0" dirty="0">
              <a:solidFill>
                <a:schemeClr val="tx1"/>
              </a:solidFill>
              <a:effectLst/>
              <a:latin typeface="Calibri" panose="020F0502020204030204" pitchFamily="34" charset="0"/>
              <a:cs typeface="Calibri" panose="020F0502020204030204" pitchFamily="34" charset="0"/>
            </a:endParaRPr>
          </a:p>
          <a:p>
            <a:pPr lvl="1" fontAlgn="base">
              <a:lnSpc>
                <a:spcPts val="1575"/>
              </a:lnSpc>
              <a:buFont typeface="Wingdings" pitchFamily="2" charset="2"/>
              <a:buChar char="Ø"/>
            </a:pPr>
            <a:r>
              <a:rPr lang="en-US" sz="1600" b="0" i="0" u="none" strike="noStrike" dirty="0">
                <a:solidFill>
                  <a:schemeClr val="tx1"/>
                </a:solidFill>
                <a:effectLst/>
                <a:latin typeface="Calibri" panose="020F0502020204030204" pitchFamily="34" charset="0"/>
                <a:cs typeface="Calibri" panose="020F0502020204030204" pitchFamily="34" charset="0"/>
              </a:rPr>
              <a:t>Nick Aretakis</a:t>
            </a:r>
            <a:r>
              <a:rPr lang="en-US" sz="1600" b="0" i="0" dirty="0">
                <a:solidFill>
                  <a:schemeClr val="tx1"/>
                </a:solidFill>
                <a:effectLst/>
                <a:latin typeface="Calibri" panose="020F0502020204030204" pitchFamily="34" charset="0"/>
                <a:cs typeface="Calibri" panose="020F0502020204030204" pitchFamily="34" charset="0"/>
              </a:rPr>
              <a:t>​</a:t>
            </a:r>
          </a:p>
          <a:p>
            <a:pPr marL="242887" lvl="1" indent="0" fontAlgn="base">
              <a:lnSpc>
                <a:spcPts val="1575"/>
              </a:lnSpc>
              <a:buNone/>
            </a:pPr>
            <a:endParaRPr lang="en-US" sz="1600" b="0" i="0" u="none" strike="noStrike" dirty="0">
              <a:solidFill>
                <a:schemeClr val="tx1"/>
              </a:solidFill>
              <a:effectLst/>
              <a:latin typeface="Calibri" panose="020F0502020204030204" pitchFamily="34" charset="0"/>
              <a:cs typeface="Calibri" panose="020F0502020204030204" pitchFamily="34" charset="0"/>
            </a:endParaRPr>
          </a:p>
          <a:p>
            <a:pPr marL="0" indent="0" algn="l" rtl="0" fontAlgn="base">
              <a:lnSpc>
                <a:spcPts val="1125"/>
              </a:lnSpc>
              <a:buNone/>
            </a:pPr>
            <a:r>
              <a:rPr lang="en-US" sz="1050" b="0" i="0" u="none" strike="noStrike" dirty="0">
                <a:solidFill>
                  <a:schemeClr val="tx1"/>
                </a:solidFill>
                <a:effectLst/>
                <a:latin typeface="Calibri" panose="020F0502020204030204" pitchFamily="34" charset="0"/>
                <a:cs typeface="Calibri" panose="020F0502020204030204" pitchFamily="34" charset="0"/>
              </a:rPr>
              <a:t>*</a:t>
            </a:r>
            <a:r>
              <a:rPr lang="en-US" sz="1000" b="0" i="0" u="none" strike="noStrike" dirty="0">
                <a:solidFill>
                  <a:schemeClr val="tx1"/>
                </a:solidFill>
                <a:effectLst/>
                <a:latin typeface="Calibri" panose="020F0502020204030204" pitchFamily="34" charset="0"/>
                <a:cs typeface="Calibri" panose="020F0502020204030204" pitchFamily="34" charset="0"/>
              </a:rPr>
              <a:t>Maturity Model development is a joint responsibility with MITA NextGen Workgroup</a:t>
            </a:r>
            <a:r>
              <a:rPr lang="en-US" sz="1000" b="0" i="0" dirty="0">
                <a:solidFill>
                  <a:schemeClr val="tx1"/>
                </a:solidFill>
                <a:effectLst/>
                <a:latin typeface="Calibri" panose="020F0502020204030204" pitchFamily="34" charset="0"/>
                <a:cs typeface="Calibri" panose="020F0502020204030204" pitchFamily="34" charset="0"/>
              </a:rPr>
              <a:t>​</a:t>
            </a:r>
            <a:endParaRPr lang="en-US" sz="1050" b="0" i="0" dirty="0">
              <a:solidFill>
                <a:schemeClr val="tx1"/>
              </a:solidFill>
              <a:effectLst/>
              <a:latin typeface="Calibri" panose="020F0502020204030204" pitchFamily="34" charset="0"/>
              <a:cs typeface="Calibri" panose="020F0502020204030204" pitchFamily="34" charset="0"/>
            </a:endParaRPr>
          </a:p>
          <a:p>
            <a:endParaRPr lang="en-US" sz="1800" dirty="0"/>
          </a:p>
        </p:txBody>
      </p:sp>
      <p:graphicFrame>
        <p:nvGraphicFramePr>
          <p:cNvPr id="3" name="Content Placeholder 2">
            <a:extLst>
              <a:ext uri="{FF2B5EF4-FFF2-40B4-BE49-F238E27FC236}">
                <a16:creationId xmlns:a16="http://schemas.microsoft.com/office/drawing/2014/main" id="{58A7C7F2-D972-D23B-FAF2-66336483972D}"/>
              </a:ext>
            </a:extLst>
          </p:cNvPr>
          <p:cNvGraphicFramePr>
            <a:graphicFrameLocks noGrp="1"/>
          </p:cNvGraphicFramePr>
          <p:nvPr>
            <p:ph sz="half" idx="4294967295"/>
            <p:extLst>
              <p:ext uri="{D42A27DB-BD31-4B8C-83A1-F6EECF244321}">
                <p14:modId xmlns:p14="http://schemas.microsoft.com/office/powerpoint/2010/main" val="678713492"/>
              </p:ext>
            </p:extLst>
          </p:nvPr>
        </p:nvGraphicFramePr>
        <p:xfrm>
          <a:off x="5018406" y="1235724"/>
          <a:ext cx="3979862" cy="33956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88644CAC-37E4-8BD6-7029-A51292750774}"/>
              </a:ext>
            </a:extLst>
          </p:cNvPr>
          <p:cNvSpPr txBox="1"/>
          <p:nvPr/>
        </p:nvSpPr>
        <p:spPr>
          <a:xfrm>
            <a:off x="5464061" y="3907776"/>
            <a:ext cx="1455783" cy="646331"/>
          </a:xfrm>
          <a:prstGeom prst="rect">
            <a:avLst/>
          </a:prstGeom>
          <a:noFill/>
        </p:spPr>
        <p:txBody>
          <a:bodyPr wrap="none" rtlCol="0">
            <a:spAutoFit/>
          </a:bodyPr>
          <a:lstStyle/>
          <a:p>
            <a:r>
              <a:rPr lang="en-US" sz="1800" b="1" dirty="0"/>
              <a:t>Focused </a:t>
            </a:r>
          </a:p>
          <a:p>
            <a:r>
              <a:rPr lang="en-US" sz="1800" b="1" dirty="0"/>
              <a:t>Workstreams</a:t>
            </a:r>
          </a:p>
        </p:txBody>
      </p:sp>
    </p:spTree>
    <p:extLst>
      <p:ext uri="{BB962C8B-B14F-4D97-AF65-F5344CB8AC3E}">
        <p14:creationId xmlns:p14="http://schemas.microsoft.com/office/powerpoint/2010/main" val="142450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a:extLst>
              <a:ext uri="{FF2B5EF4-FFF2-40B4-BE49-F238E27FC236}">
                <a16:creationId xmlns:a16="http://schemas.microsoft.com/office/drawing/2014/main" id="{77435492-BEE1-300B-B638-F1B622F6E21B}"/>
              </a:ext>
            </a:extLst>
          </p:cNvPr>
          <p:cNvSpPr txBox="1">
            <a:spLocks noGrp="1"/>
          </p:cNvSpPr>
          <p:nvPr>
            <p:ph type="title"/>
          </p:nvPr>
        </p:nvSpPr>
        <p:spPr>
          <a:prstGeom prst="rect">
            <a:avLst/>
          </a:prstGeom>
        </p:spPr>
        <p:txBody>
          <a:bodyPr vert="horz" wrap="square" lIns="0" tIns="115950" rIns="0" bIns="0" rtlCol="0">
            <a:spAutoFit/>
          </a:bodyPr>
          <a:lstStyle/>
          <a:p>
            <a:pPr marL="194945">
              <a:lnSpc>
                <a:spcPct val="100000"/>
              </a:lnSpc>
              <a:spcBef>
                <a:spcPts val="130"/>
              </a:spcBef>
            </a:pPr>
            <a:r>
              <a:rPr lang="en-US" dirty="0"/>
              <a:t>SS-A Workstreams Focus and Progress</a:t>
            </a:r>
            <a:endParaRPr spc="-10" dirty="0"/>
          </a:p>
        </p:txBody>
      </p:sp>
      <p:graphicFrame>
        <p:nvGraphicFramePr>
          <p:cNvPr id="6" name="Diagram 5">
            <a:extLst>
              <a:ext uri="{FF2B5EF4-FFF2-40B4-BE49-F238E27FC236}">
                <a16:creationId xmlns:a16="http://schemas.microsoft.com/office/drawing/2014/main" id="{391C5188-4D10-524F-6FEB-2F9CE2015005}"/>
              </a:ext>
            </a:extLst>
          </p:cNvPr>
          <p:cNvGraphicFramePr/>
          <p:nvPr>
            <p:extLst>
              <p:ext uri="{D42A27DB-BD31-4B8C-83A1-F6EECF244321}">
                <p14:modId xmlns:p14="http://schemas.microsoft.com/office/powerpoint/2010/main" val="4170781208"/>
              </p:ext>
            </p:extLst>
          </p:nvPr>
        </p:nvGraphicFramePr>
        <p:xfrm>
          <a:off x="307910" y="1005458"/>
          <a:ext cx="8312522"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70437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274AB-2977-52B1-A631-258A4F255AD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EA8FEB-F9AD-66EB-86B6-D624AE99B28D}"/>
              </a:ext>
            </a:extLst>
          </p:cNvPr>
          <p:cNvSpPr>
            <a:spLocks noGrp="1"/>
          </p:cNvSpPr>
          <p:nvPr>
            <p:ph type="title"/>
          </p:nvPr>
        </p:nvSpPr>
        <p:spPr>
          <a:xfrm>
            <a:off x="145732" y="160274"/>
            <a:ext cx="7795577" cy="423193"/>
          </a:xfrm>
        </p:spPr>
        <p:txBody>
          <a:bodyPr/>
          <a:lstStyle/>
          <a:p>
            <a:r>
              <a:rPr lang="en-US" dirty="0"/>
              <a:t>MITA Communications Workgroup Update</a:t>
            </a:r>
          </a:p>
        </p:txBody>
      </p:sp>
      <p:sp>
        <p:nvSpPr>
          <p:cNvPr id="4" name="Text Placeholder 3">
            <a:extLst>
              <a:ext uri="{FF2B5EF4-FFF2-40B4-BE49-F238E27FC236}">
                <a16:creationId xmlns:a16="http://schemas.microsoft.com/office/drawing/2014/main" id="{3640EAA7-B9BE-5547-C3B2-082B8A13C29B}"/>
              </a:ext>
            </a:extLst>
          </p:cNvPr>
          <p:cNvSpPr>
            <a:spLocks noGrp="1"/>
          </p:cNvSpPr>
          <p:nvPr>
            <p:ph type="body" idx="1"/>
          </p:nvPr>
        </p:nvSpPr>
        <p:spPr>
          <a:xfrm>
            <a:off x="275492" y="1200150"/>
            <a:ext cx="5744308" cy="5816977"/>
          </a:xfrm>
        </p:spPr>
        <p:txBody>
          <a:bodyPr wrap="square" lIns="0" tIns="0" rIns="0" bIns="0" anchor="t">
            <a:spAutoFit/>
          </a:bodyPr>
          <a:lstStyle/>
          <a:p>
            <a:r>
              <a:rPr lang="en-US" b="1" dirty="0">
                <a:latin typeface="Segoe UI" panose="020B0502040204020203" pitchFamily="34" charset="0"/>
              </a:rPr>
              <a:t>Progress</a:t>
            </a:r>
          </a:p>
          <a:p>
            <a:pPr marL="285750" indent="-285750">
              <a:buFont typeface="Arial" panose="020B0604020202020204" pitchFamily="34" charset="0"/>
              <a:buChar char="•"/>
            </a:pPr>
            <a:r>
              <a:rPr lang="en-US" sz="1800" dirty="0">
                <a:effectLst/>
                <a:latin typeface="Segoe UI"/>
                <a:cs typeface="Segoe UI"/>
              </a:rPr>
              <a:t>Updated the MGB GitHub repository for MITA stakeholders: </a:t>
            </a:r>
            <a:r>
              <a:rPr lang="en-US" dirty="0">
                <a:latin typeface="Segoe UI"/>
                <a:cs typeface="Segoe UI"/>
                <a:hlinkClick r:id="rId3"/>
              </a:rPr>
              <a:t>https://cmsgov.github.io/Medicaid-Information-Technology-Architecture-MITA-Repository-Staging/index.html</a:t>
            </a:r>
            <a:endParaRPr lang="en-US" dirty="0">
              <a:latin typeface="Segoe UI"/>
              <a:cs typeface="Segoe UI"/>
            </a:endParaRPr>
          </a:p>
          <a:p>
            <a:pPr marL="285750" indent="-285750">
              <a:buFont typeface="Arial" panose="020B0604020202020204" pitchFamily="34" charset="0"/>
              <a:buChar char="•"/>
            </a:pPr>
            <a:r>
              <a:rPr lang="en-US" dirty="0">
                <a:latin typeface="Segoe UI" panose="020B0502040204020203" pitchFamily="34" charset="0"/>
              </a:rPr>
              <a:t>Preparing communications materials for MESC </a:t>
            </a:r>
            <a:endParaRPr lang="en-US" sz="1800" dirty="0">
              <a:effectLst/>
              <a:latin typeface="Segoe UI" panose="020B0502040204020203" pitchFamily="34" charset="0"/>
            </a:endParaRPr>
          </a:p>
          <a:p>
            <a:pPr marL="285750" indent="-285750">
              <a:buFont typeface="Arial" panose="020B0604020202020204" pitchFamily="34" charset="0"/>
              <a:buChar char="•"/>
            </a:pPr>
            <a:r>
              <a:rPr lang="en-US" dirty="0">
                <a:latin typeface="Segoe UI"/>
                <a:cs typeface="Segoe UI"/>
              </a:rPr>
              <a:t>Newsletters </a:t>
            </a:r>
            <a:endParaRPr lang="en-US" sz="1800" dirty="0">
              <a:effectLst/>
              <a:latin typeface="Segoe UI" panose="020B0502040204020203" pitchFamily="34" charset="0"/>
              <a:cs typeface="Segoe UI"/>
            </a:endParaRPr>
          </a:p>
          <a:p>
            <a:pPr marL="285750" indent="-285750">
              <a:buFont typeface="Arial" panose="020B0604020202020204" pitchFamily="34" charset="0"/>
              <a:buChar char="•"/>
            </a:pPr>
            <a:r>
              <a:rPr lang="en-US" dirty="0">
                <a:latin typeface="Segoe UI"/>
                <a:cs typeface="Segoe UI"/>
              </a:rPr>
              <a:t>FAQs</a:t>
            </a:r>
          </a:p>
          <a:p>
            <a:endParaRPr lang="en-US" b="1" dirty="0">
              <a:latin typeface="Segoe UI" panose="020B0502040204020203" pitchFamily="34" charset="0"/>
            </a:endParaRPr>
          </a:p>
          <a:p>
            <a:r>
              <a:rPr lang="en-US" sz="1800" b="1" dirty="0">
                <a:effectLst/>
                <a:latin typeface="Segoe UI" panose="020B0502040204020203" pitchFamily="34" charset="0"/>
              </a:rPr>
              <a:t>Next Steps</a:t>
            </a:r>
          </a:p>
          <a:p>
            <a:pPr marL="285750" indent="-285750">
              <a:buFont typeface="Arial" panose="020B0604020202020204" pitchFamily="34" charset="0"/>
              <a:buChar char="•"/>
            </a:pPr>
            <a:r>
              <a:rPr lang="en-US" sz="1800" dirty="0">
                <a:effectLst/>
                <a:latin typeface="Segoe UI" panose="020B0502040204020203" pitchFamily="34" charset="0"/>
              </a:rPr>
              <a:t>Publish quarterly newsletter with updates about the development of MITA 4.0 </a:t>
            </a:r>
          </a:p>
          <a:p>
            <a:pPr marL="285750" indent="-285750">
              <a:buFont typeface="Arial" panose="020B0604020202020204" pitchFamily="34" charset="0"/>
              <a:buChar char="•"/>
            </a:pPr>
            <a:r>
              <a:rPr lang="en-US" dirty="0">
                <a:latin typeface="Segoe UI" panose="020B0502040204020203" pitchFamily="34" charset="0"/>
              </a:rPr>
              <a:t>Prepare communications materials for MITA 4.0 adoption</a:t>
            </a:r>
          </a:p>
          <a:p>
            <a:endParaRPr lang="en-US" dirty="0">
              <a:latin typeface="Segoe UI" panose="020B0502040204020203" pitchFamily="34" charset="0"/>
            </a:endParaRPr>
          </a:p>
          <a:p>
            <a:endParaRPr lang="en-US" dirty="0">
              <a:latin typeface="Segoe UI" panose="020B0502040204020203" pitchFamily="34" charset="0"/>
            </a:endParaRPr>
          </a:p>
          <a:p>
            <a:endParaRPr lang="en-US" dirty="0">
              <a:latin typeface="Segoe UI" panose="020B0502040204020203" pitchFamily="34" charset="0"/>
            </a:endParaRPr>
          </a:p>
          <a:p>
            <a:pPr marL="285750" indent="-285750">
              <a:buFont typeface="Arial" panose="020B0604020202020204" pitchFamily="34" charset="0"/>
              <a:buChar char="•"/>
            </a:pPr>
            <a:endParaRPr lang="en-US" sz="1800" dirty="0">
              <a:effectLst/>
              <a:latin typeface="Segoe UI" panose="020B0502040204020203" pitchFamily="34" charset="0"/>
            </a:endParaRPr>
          </a:p>
          <a:p>
            <a:pPr marL="285750" indent="-285750">
              <a:buFont typeface="Arial" panose="020B0604020202020204" pitchFamily="34" charset="0"/>
              <a:buChar char="•"/>
            </a:pPr>
            <a:endParaRPr lang="en-US" sz="1800" b="1" dirty="0">
              <a:effectLst/>
              <a:latin typeface="Segoe UI" panose="020B0502040204020203" pitchFamily="34" charset="0"/>
            </a:endParaRPr>
          </a:p>
          <a:p>
            <a:pPr marL="285750" indent="-285750">
              <a:buFont typeface="Arial" panose="020B0604020202020204" pitchFamily="34" charset="0"/>
              <a:buChar char="•"/>
            </a:pPr>
            <a:endParaRPr lang="en-US" sz="1800" b="1" dirty="0">
              <a:effectLst/>
              <a:latin typeface="Segoe UI" panose="020B0502040204020203" pitchFamily="34" charset="0"/>
            </a:endParaRPr>
          </a:p>
          <a:p>
            <a:endParaRPr lang="en-US" dirty="0"/>
          </a:p>
        </p:txBody>
      </p:sp>
      <p:sp>
        <p:nvSpPr>
          <p:cNvPr id="2" name="Rectangle 1">
            <a:extLst>
              <a:ext uri="{FF2B5EF4-FFF2-40B4-BE49-F238E27FC236}">
                <a16:creationId xmlns:a16="http://schemas.microsoft.com/office/drawing/2014/main" id="{3D513307-6820-C595-5216-A591CA5348EC}"/>
              </a:ext>
            </a:extLst>
          </p:cNvPr>
          <p:cNvSpPr/>
          <p:nvPr/>
        </p:nvSpPr>
        <p:spPr>
          <a:xfrm>
            <a:off x="6221636" y="1029059"/>
            <a:ext cx="2819400" cy="1101358"/>
          </a:xfrm>
          <a:prstGeom prst="rect">
            <a:avLst/>
          </a:prstGeom>
          <a:solidFill>
            <a:srgbClr val="00498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b="1" dirty="0"/>
              <a:t>Workgroup Leads: </a:t>
            </a:r>
          </a:p>
          <a:p>
            <a:r>
              <a:rPr lang="en-US" dirty="0"/>
              <a:t>Nicolle Fields</a:t>
            </a:r>
            <a:endParaRPr lang="en-US" dirty="0">
              <a:ea typeface="Calibri"/>
              <a:cs typeface="Calibri"/>
            </a:endParaRPr>
          </a:p>
          <a:p>
            <a:r>
              <a:rPr lang="en-US" dirty="0"/>
              <a:t>Victoria Cardoza-Kairys</a:t>
            </a:r>
          </a:p>
        </p:txBody>
      </p:sp>
      <p:pic>
        <p:nvPicPr>
          <p:cNvPr id="5" name="Picture 4">
            <a:extLst>
              <a:ext uri="{FF2B5EF4-FFF2-40B4-BE49-F238E27FC236}">
                <a16:creationId xmlns:a16="http://schemas.microsoft.com/office/drawing/2014/main" id="{E086C2CC-9C1B-C409-1BE4-4B88EB5D05E4}"/>
              </a:ext>
            </a:extLst>
          </p:cNvPr>
          <p:cNvPicPr>
            <a:picLocks noChangeAspect="1"/>
          </p:cNvPicPr>
          <p:nvPr/>
        </p:nvPicPr>
        <p:blipFill>
          <a:blip r:embed="rId4"/>
          <a:stretch>
            <a:fillRect/>
          </a:stretch>
        </p:blipFill>
        <p:spPr>
          <a:xfrm>
            <a:off x="6204409" y="2242868"/>
            <a:ext cx="2190967" cy="2652627"/>
          </a:xfrm>
          <a:prstGeom prst="rect">
            <a:avLst/>
          </a:prstGeom>
        </p:spPr>
      </p:pic>
    </p:spTree>
    <p:extLst>
      <p:ext uri="{BB962C8B-B14F-4D97-AF65-F5344CB8AC3E}">
        <p14:creationId xmlns:p14="http://schemas.microsoft.com/office/powerpoint/2010/main" val="383199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5F9B-8425-0C43-544C-5CDB56B97D31}"/>
              </a:ext>
            </a:extLst>
          </p:cNvPr>
          <p:cNvSpPr>
            <a:spLocks noGrp="1"/>
          </p:cNvSpPr>
          <p:nvPr>
            <p:ph type="title"/>
          </p:nvPr>
        </p:nvSpPr>
        <p:spPr>
          <a:xfrm>
            <a:off x="145732" y="160274"/>
            <a:ext cx="7795577" cy="845184"/>
          </a:xfrm>
        </p:spPr>
        <p:txBody>
          <a:bodyPr wrap="square">
            <a:normAutofit/>
          </a:bodyPr>
          <a:lstStyle/>
          <a:p>
            <a:r>
              <a:rPr lang="en-US" dirty="0"/>
              <a:t>Next Steps</a:t>
            </a:r>
          </a:p>
        </p:txBody>
      </p:sp>
      <p:graphicFrame>
        <p:nvGraphicFramePr>
          <p:cNvPr id="12" name="Text Placeholder 2">
            <a:extLst>
              <a:ext uri="{FF2B5EF4-FFF2-40B4-BE49-F238E27FC236}">
                <a16:creationId xmlns:a16="http://schemas.microsoft.com/office/drawing/2014/main" id="{C3AA2BB5-AD3C-DAD0-E1AB-7DFE52CE724D}"/>
              </a:ext>
            </a:extLst>
          </p:cNvPr>
          <p:cNvGraphicFramePr/>
          <p:nvPr>
            <p:extLst>
              <p:ext uri="{D42A27DB-BD31-4B8C-83A1-F6EECF244321}">
                <p14:modId xmlns:p14="http://schemas.microsoft.com/office/powerpoint/2010/main" val="2416954278"/>
              </p:ext>
            </p:extLst>
          </p:nvPr>
        </p:nvGraphicFramePr>
        <p:xfrm>
          <a:off x="145732" y="1183005"/>
          <a:ext cx="3977640" cy="33947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CFC11340-F71F-35D3-558B-7B1EE4F644D9}"/>
              </a:ext>
            </a:extLst>
          </p:cNvPr>
          <p:cNvPicPr>
            <a:picLocks noChangeAspect="1"/>
          </p:cNvPicPr>
          <p:nvPr/>
        </p:nvPicPr>
        <p:blipFill>
          <a:blip r:embed="rId8"/>
          <a:stretch>
            <a:fillRect/>
          </a:stretch>
        </p:blipFill>
        <p:spPr>
          <a:xfrm>
            <a:off x="4038419" y="2050417"/>
            <a:ext cx="5037762" cy="1536868"/>
          </a:xfrm>
          <a:prstGeom prst="rect">
            <a:avLst/>
          </a:prstGeom>
        </p:spPr>
      </p:pic>
    </p:spTree>
    <p:extLst>
      <p:ext uri="{BB962C8B-B14F-4D97-AF65-F5344CB8AC3E}">
        <p14:creationId xmlns:p14="http://schemas.microsoft.com/office/powerpoint/2010/main" val="2023922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7" y="2473251"/>
            <a:ext cx="3029449" cy="1769074"/>
          </a:xfrm>
          <a:prstGeom prst="rect">
            <a:avLst/>
          </a:prstGeom>
        </p:spPr>
        <p:txBody>
          <a:bodyPr vert="horz" wrap="square" lIns="0" tIns="75565" rIns="0" bIns="0" rtlCol="0" anchor="t">
            <a:spAutoFit/>
          </a:bodyPr>
          <a:lstStyle/>
          <a:p>
            <a:pPr marL="12700" marR="5080" algn="ctr">
              <a:lnSpc>
                <a:spcPts val="4360"/>
              </a:lnSpc>
              <a:spcBef>
                <a:spcPts val="595"/>
              </a:spcBef>
            </a:pPr>
            <a:r>
              <a:rPr lang="en-US" sz="3950" spc="-10" dirty="0">
                <a:solidFill>
                  <a:srgbClr val="FFFFFF"/>
                </a:solidFill>
              </a:rPr>
              <a:t>Welcome and </a:t>
            </a:r>
            <a:br>
              <a:rPr lang="en-US" sz="3950" spc="-10" dirty="0">
                <a:solidFill>
                  <a:srgbClr val="FFFFFF"/>
                </a:solidFill>
              </a:rPr>
            </a:br>
            <a:r>
              <a:rPr lang="en-US" sz="3950" spc="-10" dirty="0">
                <a:solidFill>
                  <a:srgbClr val="FFFFFF"/>
                </a:solidFill>
              </a:rPr>
              <a:t>Thank You!</a:t>
            </a:r>
            <a:endParaRPr lang="en-US" sz="3950" dirty="0">
              <a:solidFill>
                <a:srgbClr val="FFFFFF"/>
              </a:solidFill>
            </a:endParaRP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95250">
              <a:lnSpc>
                <a:spcPts val="955"/>
              </a:lnSpc>
            </a:pPr>
            <a:fld id="{81D60167-4931-47E6-BA6A-407CBD079E47}" type="slidenum">
              <a:rPr spc="-50"/>
              <a:t>2</a:t>
            </a:fld>
            <a:endParaRPr spc="-50" dirty="0"/>
          </a:p>
        </p:txBody>
      </p:sp>
      <p:sp>
        <p:nvSpPr>
          <p:cNvPr id="4" name="TextBox 3">
            <a:extLst>
              <a:ext uri="{FF2B5EF4-FFF2-40B4-BE49-F238E27FC236}">
                <a16:creationId xmlns:a16="http://schemas.microsoft.com/office/drawing/2014/main" id="{48C861F6-F826-C153-0CAF-3BCD20C7CA40}"/>
              </a:ext>
            </a:extLst>
          </p:cNvPr>
          <p:cNvSpPr txBox="1"/>
          <p:nvPr/>
        </p:nvSpPr>
        <p:spPr>
          <a:xfrm>
            <a:off x="4153198" y="2470586"/>
            <a:ext cx="4529625" cy="2308324"/>
          </a:xfrm>
          <a:prstGeom prst="rect">
            <a:avLst/>
          </a:prstGeom>
          <a:noFill/>
        </p:spPr>
        <p:txBody>
          <a:bodyPr wrap="square" lIns="91440" tIns="45720" rIns="91440" bIns="45720" rtlCol="0" anchor="t">
            <a:spAutoFit/>
          </a:bodyPr>
          <a:lstStyle/>
          <a:p>
            <a:r>
              <a:rPr lang="en-US" b="1" dirty="0"/>
              <a:t>Ed Dolly, Deputy Director </a:t>
            </a:r>
            <a:endParaRPr lang="en-US" dirty="0"/>
          </a:p>
          <a:p>
            <a:r>
              <a:rPr lang="en-US" dirty="0"/>
              <a:t>CMS Data &amp; Systems Group</a:t>
            </a:r>
          </a:p>
          <a:p>
            <a:endParaRPr lang="en-US" b="1" dirty="0"/>
          </a:p>
          <a:p>
            <a:r>
              <a:rPr lang="en-US" b="1" dirty="0"/>
              <a:t>Alejandra Johnson, Technical Director</a:t>
            </a:r>
          </a:p>
          <a:p>
            <a:r>
              <a:rPr lang="en-US" dirty="0"/>
              <a:t>Chair, MITA Governance Board</a:t>
            </a:r>
          </a:p>
          <a:p>
            <a:r>
              <a:rPr lang="en-US" dirty="0"/>
              <a:t>CMS Data &amp; Systems Group</a:t>
            </a:r>
          </a:p>
          <a:p>
            <a:r>
              <a:rPr lang="en-US" dirty="0"/>
              <a:t>Division of State Services</a:t>
            </a:r>
          </a:p>
          <a:p>
            <a:endParaRPr lang="en-US" dirty="0"/>
          </a:p>
        </p:txBody>
      </p:sp>
      <p:pic>
        <p:nvPicPr>
          <p:cNvPr id="5" name="Picture 4">
            <a:extLst>
              <a:ext uri="{FF2B5EF4-FFF2-40B4-BE49-F238E27FC236}">
                <a16:creationId xmlns:a16="http://schemas.microsoft.com/office/drawing/2014/main" id="{A18E97AD-881F-8655-8579-F4F2F735B4B3}"/>
              </a:ext>
            </a:extLst>
          </p:cNvPr>
          <p:cNvPicPr>
            <a:picLocks noChangeAspect="1"/>
          </p:cNvPicPr>
          <p:nvPr/>
        </p:nvPicPr>
        <p:blipFill>
          <a:blip r:embed="rId3"/>
          <a:stretch>
            <a:fillRect/>
          </a:stretch>
        </p:blipFill>
        <p:spPr>
          <a:xfrm>
            <a:off x="2908866" y="363650"/>
            <a:ext cx="6045994" cy="184444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DFCF92-5F5B-3D59-656A-C6F461DB8120}"/>
              </a:ext>
            </a:extLst>
          </p:cNvPr>
          <p:cNvSpPr>
            <a:spLocks noGrp="1"/>
          </p:cNvSpPr>
          <p:nvPr>
            <p:ph type="ctrTitle"/>
          </p:nvPr>
        </p:nvSpPr>
        <p:spPr>
          <a:xfrm>
            <a:off x="457200" y="1496764"/>
            <a:ext cx="4800600" cy="1692771"/>
          </a:xfrm>
        </p:spPr>
        <p:txBody>
          <a:bodyPr/>
          <a:lstStyle/>
          <a:p>
            <a:r>
              <a:rPr lang="en-US" dirty="0">
                <a:solidFill>
                  <a:schemeClr val="tx1"/>
                </a:solidFill>
              </a:rPr>
              <a:t>Scan the QR code to access the MITA GitHub site to learn more about MITA and keep up to date on MITA 4.0</a:t>
            </a:r>
          </a:p>
        </p:txBody>
      </p:sp>
      <p:sp>
        <p:nvSpPr>
          <p:cNvPr id="13" name="TextBox 12">
            <a:extLst>
              <a:ext uri="{FF2B5EF4-FFF2-40B4-BE49-F238E27FC236}">
                <a16:creationId xmlns:a16="http://schemas.microsoft.com/office/drawing/2014/main" id="{51570E72-B15D-F8D8-A282-08F469970D4B}"/>
              </a:ext>
            </a:extLst>
          </p:cNvPr>
          <p:cNvSpPr txBox="1"/>
          <p:nvPr/>
        </p:nvSpPr>
        <p:spPr>
          <a:xfrm>
            <a:off x="762000" y="3971895"/>
            <a:ext cx="762000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dirty="0"/>
              <a:t>Send questions and feedback to MITAGovBoard@cms.hhs.gov</a:t>
            </a:r>
          </a:p>
        </p:txBody>
      </p:sp>
      <p:pic>
        <p:nvPicPr>
          <p:cNvPr id="2" name="Picture 1">
            <a:extLst>
              <a:ext uri="{FF2B5EF4-FFF2-40B4-BE49-F238E27FC236}">
                <a16:creationId xmlns:a16="http://schemas.microsoft.com/office/drawing/2014/main" id="{9CCE6951-F039-B677-E8D2-C87C8D75B4DD}"/>
              </a:ext>
            </a:extLst>
          </p:cNvPr>
          <p:cNvPicPr>
            <a:picLocks noChangeAspect="1"/>
          </p:cNvPicPr>
          <p:nvPr/>
        </p:nvPicPr>
        <p:blipFill>
          <a:blip r:embed="rId3"/>
          <a:stretch>
            <a:fillRect/>
          </a:stretch>
        </p:blipFill>
        <p:spPr>
          <a:xfrm>
            <a:off x="5844267" y="1078366"/>
            <a:ext cx="2842533" cy="2842533"/>
          </a:xfrm>
          <a:prstGeom prst="rect">
            <a:avLst/>
          </a:prstGeom>
        </p:spPr>
      </p:pic>
    </p:spTree>
    <p:extLst>
      <p:ext uri="{BB962C8B-B14F-4D97-AF65-F5344CB8AC3E}">
        <p14:creationId xmlns:p14="http://schemas.microsoft.com/office/powerpoint/2010/main" val="2709607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7C50AC-8A41-243A-D5DE-0A019F2B6FD4}"/>
              </a:ext>
            </a:extLst>
          </p:cNvPr>
          <p:cNvSpPr>
            <a:spLocks noGrp="1"/>
          </p:cNvSpPr>
          <p:nvPr>
            <p:ph type="title"/>
          </p:nvPr>
        </p:nvSpPr>
        <p:spPr>
          <a:xfrm>
            <a:off x="145732" y="160274"/>
            <a:ext cx="7795577" cy="423193"/>
          </a:xfrm>
        </p:spPr>
        <p:txBody>
          <a:bodyPr/>
          <a:lstStyle/>
          <a:p>
            <a:r>
              <a:rPr lang="en-US" dirty="0"/>
              <a:t>AGENDA</a:t>
            </a:r>
          </a:p>
        </p:txBody>
      </p:sp>
      <p:graphicFrame>
        <p:nvGraphicFramePr>
          <p:cNvPr id="5" name="Table 4">
            <a:extLst>
              <a:ext uri="{FF2B5EF4-FFF2-40B4-BE49-F238E27FC236}">
                <a16:creationId xmlns:a16="http://schemas.microsoft.com/office/drawing/2014/main" id="{043FC509-A388-3179-9D8D-9A9A2B174C05}"/>
              </a:ext>
            </a:extLst>
          </p:cNvPr>
          <p:cNvGraphicFramePr>
            <a:graphicFrameLocks noGrp="1"/>
          </p:cNvGraphicFramePr>
          <p:nvPr>
            <p:extLst>
              <p:ext uri="{D42A27DB-BD31-4B8C-83A1-F6EECF244321}">
                <p14:modId xmlns:p14="http://schemas.microsoft.com/office/powerpoint/2010/main" val="4014472807"/>
              </p:ext>
            </p:extLst>
          </p:nvPr>
        </p:nvGraphicFramePr>
        <p:xfrm>
          <a:off x="906145" y="971550"/>
          <a:ext cx="7331709" cy="3677920"/>
        </p:xfrm>
        <a:graphic>
          <a:graphicData uri="http://schemas.openxmlformats.org/drawingml/2006/table">
            <a:tbl>
              <a:tblPr firstRow="1" bandRow="1">
                <a:tableStyleId>{5C22544A-7EE6-4342-B048-85BDC9FD1C3A}</a:tableStyleId>
              </a:tblPr>
              <a:tblGrid>
                <a:gridCol w="2443903">
                  <a:extLst>
                    <a:ext uri="{9D8B030D-6E8A-4147-A177-3AD203B41FA5}">
                      <a16:colId xmlns:a16="http://schemas.microsoft.com/office/drawing/2014/main" val="527268608"/>
                    </a:ext>
                  </a:extLst>
                </a:gridCol>
                <a:gridCol w="2443903">
                  <a:extLst>
                    <a:ext uri="{9D8B030D-6E8A-4147-A177-3AD203B41FA5}">
                      <a16:colId xmlns:a16="http://schemas.microsoft.com/office/drawing/2014/main" val="901082269"/>
                    </a:ext>
                  </a:extLst>
                </a:gridCol>
                <a:gridCol w="2443903">
                  <a:extLst>
                    <a:ext uri="{9D8B030D-6E8A-4147-A177-3AD203B41FA5}">
                      <a16:colId xmlns:a16="http://schemas.microsoft.com/office/drawing/2014/main" val="3002291944"/>
                    </a:ext>
                  </a:extLst>
                </a:gridCol>
              </a:tblGrid>
              <a:tr h="370840">
                <a:tc>
                  <a:txBody>
                    <a:bodyPr/>
                    <a:lstStyle/>
                    <a:p>
                      <a:r>
                        <a:rPr lang="en-US" dirty="0"/>
                        <a:t>Subject</a:t>
                      </a:r>
                    </a:p>
                  </a:txBody>
                  <a:tcPr/>
                </a:tc>
                <a:tc>
                  <a:txBody>
                    <a:bodyPr/>
                    <a:lstStyle/>
                    <a:p>
                      <a:r>
                        <a:rPr lang="en-US" dirty="0"/>
                        <a:t>Presenter</a:t>
                      </a:r>
                    </a:p>
                  </a:txBody>
                  <a:tcPr/>
                </a:tc>
                <a:tc>
                  <a:txBody>
                    <a:bodyPr/>
                    <a:lstStyle/>
                    <a:p>
                      <a:r>
                        <a:rPr lang="en-US" dirty="0"/>
                        <a:t>Timing</a:t>
                      </a:r>
                    </a:p>
                  </a:txBody>
                  <a:tcPr/>
                </a:tc>
                <a:extLst>
                  <a:ext uri="{0D108BD9-81ED-4DB2-BD59-A6C34878D82A}">
                    <a16:rowId xmlns:a16="http://schemas.microsoft.com/office/drawing/2014/main" val="1433734104"/>
                  </a:ext>
                </a:extLst>
              </a:tr>
              <a:tr h="370840">
                <a:tc>
                  <a:txBody>
                    <a:bodyPr/>
                    <a:lstStyle/>
                    <a:p>
                      <a:r>
                        <a:rPr lang="en-US" dirty="0"/>
                        <a:t>Introduction / Overview of MITA Governance Board</a:t>
                      </a:r>
                    </a:p>
                  </a:txBody>
                  <a:tcPr/>
                </a:tc>
                <a:tc>
                  <a:txBody>
                    <a:bodyPr/>
                    <a:lstStyle/>
                    <a:p>
                      <a:r>
                        <a:rPr lang="en-US" dirty="0"/>
                        <a:t>Alejandra Johnson</a:t>
                      </a:r>
                    </a:p>
                  </a:txBody>
                  <a:tcPr/>
                </a:tc>
                <a:tc>
                  <a:txBody>
                    <a:bodyPr/>
                    <a:lstStyle/>
                    <a:p>
                      <a:r>
                        <a:rPr lang="en-US" dirty="0"/>
                        <a:t>3:00 – 3:10 PM</a:t>
                      </a:r>
                    </a:p>
                  </a:txBody>
                  <a:tcPr/>
                </a:tc>
                <a:extLst>
                  <a:ext uri="{0D108BD9-81ED-4DB2-BD59-A6C34878D82A}">
                    <a16:rowId xmlns:a16="http://schemas.microsoft.com/office/drawing/2014/main" val="406132392"/>
                  </a:ext>
                </a:extLst>
              </a:tr>
              <a:tr h="370840">
                <a:tc>
                  <a:txBody>
                    <a:bodyPr/>
                    <a:lstStyle/>
                    <a:p>
                      <a:r>
                        <a:rPr lang="en-US" dirty="0"/>
                        <a:t>Menti Poll</a:t>
                      </a:r>
                    </a:p>
                  </a:txBody>
                  <a:tcPr/>
                </a:tc>
                <a:tc>
                  <a:txBody>
                    <a:bodyPr/>
                    <a:lstStyle/>
                    <a:p>
                      <a:r>
                        <a:rPr lang="en-US" dirty="0"/>
                        <a:t>Team</a:t>
                      </a:r>
                    </a:p>
                  </a:txBody>
                  <a:tcPr/>
                </a:tc>
                <a:tc>
                  <a:txBody>
                    <a:bodyPr/>
                    <a:lstStyle/>
                    <a:p>
                      <a:r>
                        <a:rPr lang="en-US" dirty="0"/>
                        <a:t>3:10 – 3:15 PM</a:t>
                      </a:r>
                    </a:p>
                  </a:txBody>
                  <a:tcPr/>
                </a:tc>
                <a:extLst>
                  <a:ext uri="{0D108BD9-81ED-4DB2-BD59-A6C34878D82A}">
                    <a16:rowId xmlns:a16="http://schemas.microsoft.com/office/drawing/2014/main" val="854249599"/>
                  </a:ext>
                </a:extLst>
              </a:tr>
              <a:tr h="370840">
                <a:tc>
                  <a:txBody>
                    <a:bodyPr/>
                    <a:lstStyle/>
                    <a:p>
                      <a:r>
                        <a:rPr lang="en-US" dirty="0"/>
                        <a:t>NextGen Workgroup</a:t>
                      </a:r>
                    </a:p>
                  </a:txBody>
                  <a:tcPr/>
                </a:tc>
                <a:tc>
                  <a:txBody>
                    <a:bodyPr/>
                    <a:lstStyle/>
                    <a:p>
                      <a:r>
                        <a:rPr lang="en-US" dirty="0"/>
                        <a:t>Jess Groeling</a:t>
                      </a:r>
                    </a:p>
                  </a:txBody>
                  <a:tcPr/>
                </a:tc>
                <a:tc>
                  <a:txBody>
                    <a:bodyPr/>
                    <a:lstStyle/>
                    <a:p>
                      <a:r>
                        <a:rPr lang="en-US" dirty="0"/>
                        <a:t>3:15 – 3:25 PM</a:t>
                      </a:r>
                    </a:p>
                  </a:txBody>
                  <a:tcPr/>
                </a:tc>
                <a:extLst>
                  <a:ext uri="{0D108BD9-81ED-4DB2-BD59-A6C34878D82A}">
                    <a16:rowId xmlns:a16="http://schemas.microsoft.com/office/drawing/2014/main" val="1253640529"/>
                  </a:ext>
                </a:extLst>
              </a:tr>
              <a:tr h="370840">
                <a:tc>
                  <a:txBody>
                    <a:bodyPr/>
                    <a:lstStyle/>
                    <a:p>
                      <a:r>
                        <a:rPr lang="en-US" dirty="0"/>
                        <a:t>SS-A Workgroup</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a:ea typeface="+mn-ea"/>
                          <a:cs typeface="+mn-cs"/>
                        </a:rPr>
                        <a:t>Kiera Bentley</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3:25 – 3:33 PM</a:t>
                      </a:r>
                    </a:p>
                  </a:txBody>
                  <a:tcPr/>
                </a:tc>
                <a:extLst>
                  <a:ext uri="{0D108BD9-81ED-4DB2-BD59-A6C34878D82A}">
                    <a16:rowId xmlns:a16="http://schemas.microsoft.com/office/drawing/2014/main" val="4079263037"/>
                  </a:ext>
                </a:extLst>
              </a:tr>
              <a:tr h="370840">
                <a:tc>
                  <a:txBody>
                    <a:bodyPr/>
                    <a:lstStyle/>
                    <a:p>
                      <a:r>
                        <a:rPr lang="en-US" dirty="0"/>
                        <a:t>Communications Workgroup</a:t>
                      </a:r>
                    </a:p>
                  </a:txBody>
                  <a:tcPr/>
                </a:tc>
                <a:tc>
                  <a:txBody>
                    <a:bodyPr/>
                    <a:lstStyle/>
                    <a:p>
                      <a:r>
                        <a:rPr lang="en-US" dirty="0"/>
                        <a:t>Nicolle Field</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3:33 – 3:40 PM</a:t>
                      </a:r>
                    </a:p>
                    <a:p>
                      <a:endParaRPr lang="en-US" dirty="0"/>
                    </a:p>
                  </a:txBody>
                  <a:tcPr/>
                </a:tc>
                <a:extLst>
                  <a:ext uri="{0D108BD9-81ED-4DB2-BD59-A6C34878D82A}">
                    <a16:rowId xmlns:a16="http://schemas.microsoft.com/office/drawing/2014/main" val="2345674977"/>
                  </a:ext>
                </a:extLst>
              </a:tr>
              <a:tr h="370840">
                <a:tc>
                  <a:txBody>
                    <a:bodyPr/>
                    <a:lstStyle/>
                    <a:p>
                      <a:r>
                        <a:rPr lang="en-US" dirty="0"/>
                        <a:t>Next Steps / Questions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Alejandra Johnson</a:t>
                      </a:r>
                    </a:p>
                    <a:p>
                      <a:endParaRPr lang="en-US" dirty="0"/>
                    </a:p>
                  </a:txBody>
                  <a:tcPr/>
                </a:tc>
                <a:tc>
                  <a:txBody>
                    <a:bodyPr/>
                    <a:lstStyle/>
                    <a:p>
                      <a:r>
                        <a:rPr lang="en-US" dirty="0"/>
                        <a:t>3:40 – 3:50 PM</a:t>
                      </a:r>
                    </a:p>
                  </a:txBody>
                  <a:tcPr/>
                </a:tc>
                <a:extLst>
                  <a:ext uri="{0D108BD9-81ED-4DB2-BD59-A6C34878D82A}">
                    <a16:rowId xmlns:a16="http://schemas.microsoft.com/office/drawing/2014/main" val="3674370690"/>
                  </a:ext>
                </a:extLst>
              </a:tr>
            </a:tbl>
          </a:graphicData>
        </a:graphic>
      </p:graphicFrame>
    </p:spTree>
    <p:extLst>
      <p:ext uri="{BB962C8B-B14F-4D97-AF65-F5344CB8AC3E}">
        <p14:creationId xmlns:p14="http://schemas.microsoft.com/office/powerpoint/2010/main" val="4053061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732" y="160274"/>
            <a:ext cx="7795577" cy="540275"/>
          </a:xfrm>
          <a:prstGeom prst="rect">
            <a:avLst/>
          </a:prstGeom>
        </p:spPr>
        <p:txBody>
          <a:bodyPr vert="horz" wrap="square" lIns="0" tIns="115950" rIns="0" bIns="0" rtlCol="0">
            <a:spAutoFit/>
          </a:bodyPr>
          <a:lstStyle/>
          <a:p>
            <a:pPr marL="194945">
              <a:lnSpc>
                <a:spcPct val="100000"/>
              </a:lnSpc>
              <a:spcBef>
                <a:spcPts val="130"/>
              </a:spcBef>
            </a:pPr>
            <a:r>
              <a:rPr lang="en-US" dirty="0"/>
              <a:t>MITA and the MITA Governance Board</a:t>
            </a:r>
            <a:endParaRPr lang="en-US" spc="-10" dirty="0"/>
          </a:p>
        </p:txBody>
      </p:sp>
      <p:sp>
        <p:nvSpPr>
          <p:cNvPr id="3" name="object 3"/>
          <p:cNvSpPr txBox="1"/>
          <p:nvPr/>
        </p:nvSpPr>
        <p:spPr>
          <a:xfrm>
            <a:off x="145732" y="990237"/>
            <a:ext cx="8693468" cy="3781163"/>
          </a:xfrm>
          <a:prstGeom prst="rect">
            <a:avLst/>
          </a:prstGeom>
        </p:spPr>
        <p:txBody>
          <a:bodyPr vert="horz" wrap="square" lIns="0" tIns="86995" rIns="0" bIns="0" rtlCol="0" anchor="t">
            <a:spAutoFit/>
          </a:bodyPr>
          <a:lstStyle/>
          <a:p>
            <a:pPr marL="12700"/>
            <a:r>
              <a:rPr lang="en-US" sz="1600" spc="-10" dirty="0">
                <a:solidFill>
                  <a:schemeClr val="tx1"/>
                </a:solidFill>
                <a:latin typeface="+mn-lt"/>
                <a:cs typeface="Arial"/>
              </a:rPr>
              <a:t>The MITA Governance Board (MGB) began reconvening at HIT Connect in April 2023 to reinvigorate MITA and established several work groups to begin working on the next generation of MITA and the SS-A.  </a:t>
            </a:r>
          </a:p>
          <a:p>
            <a:pPr marL="12700"/>
            <a:endParaRPr lang="en-US" sz="1600" spc="-10" dirty="0">
              <a:solidFill>
                <a:schemeClr val="tx1"/>
              </a:solidFill>
              <a:latin typeface="+mn-lt"/>
              <a:cs typeface="Arial"/>
            </a:endParaRPr>
          </a:p>
          <a:p>
            <a:pPr marL="12700"/>
            <a:r>
              <a:rPr lang="en-US" sz="1600" spc="-10" dirty="0">
                <a:solidFill>
                  <a:schemeClr val="tx1"/>
                </a:solidFill>
                <a:latin typeface="+mn-lt"/>
                <a:cs typeface="Arial"/>
              </a:rPr>
              <a:t>The MGB’s primary goal is to provide guidance to work groups as they develop MITA 4.0 in accordance with </a:t>
            </a:r>
            <a:r>
              <a:rPr lang="en-US" sz="1600" b="1" spc="-10" dirty="0">
                <a:solidFill>
                  <a:schemeClr val="tx2">
                    <a:lumMod val="60000"/>
                    <a:lumOff val="40000"/>
                  </a:schemeClr>
                </a:solidFill>
                <a:latin typeface="+mn-lt"/>
                <a:cs typeface="Arial"/>
              </a:rPr>
              <a:t>CMS' goals for MITA</a:t>
            </a:r>
            <a:r>
              <a:rPr lang="en-US" sz="1600" spc="-10" dirty="0">
                <a:solidFill>
                  <a:schemeClr val="tx1"/>
                </a:solidFill>
                <a:latin typeface="+mn-lt"/>
                <a:cs typeface="Arial"/>
              </a:rPr>
              <a:t>:</a:t>
            </a:r>
          </a:p>
          <a:p>
            <a:pPr marL="463550" indent="-120650">
              <a:lnSpc>
                <a:spcPct val="100000"/>
              </a:lnSpc>
              <a:buFont typeface="Arial" panose="020B0604020202020204" pitchFamily="34" charset="0"/>
              <a:buChar char="•"/>
            </a:pPr>
            <a:r>
              <a:rPr lang="en-US" sz="1600" spc="-10" dirty="0">
                <a:solidFill>
                  <a:schemeClr val="tx1"/>
                </a:solidFill>
                <a:latin typeface="+mn-lt"/>
                <a:cs typeface="Arial"/>
              </a:rPr>
              <a:t>Make MITA more meaningful</a:t>
            </a:r>
          </a:p>
          <a:p>
            <a:pPr marL="463550" indent="-120650">
              <a:lnSpc>
                <a:spcPct val="100000"/>
              </a:lnSpc>
              <a:buFont typeface="Arial" panose="020B0604020202020204" pitchFamily="34" charset="0"/>
              <a:buChar char="•"/>
            </a:pPr>
            <a:r>
              <a:rPr lang="en-US" sz="1600" spc="-10" dirty="0">
                <a:solidFill>
                  <a:schemeClr val="tx1"/>
                </a:solidFill>
                <a:latin typeface="+mn-lt"/>
                <a:cs typeface="Arial"/>
              </a:rPr>
              <a:t>Reduce burden on SMAs</a:t>
            </a:r>
          </a:p>
          <a:p>
            <a:pPr marL="463550" indent="-120650">
              <a:lnSpc>
                <a:spcPct val="100000"/>
              </a:lnSpc>
              <a:buFont typeface="Arial" panose="020B0604020202020204" pitchFamily="34" charset="0"/>
              <a:buChar char="•"/>
            </a:pPr>
            <a:r>
              <a:rPr lang="en-US" sz="1600" spc="-10" dirty="0">
                <a:solidFill>
                  <a:schemeClr val="tx1"/>
                </a:solidFill>
                <a:latin typeface="+mn-lt"/>
                <a:cs typeface="Arial"/>
              </a:rPr>
              <a:t>Enable automation</a:t>
            </a:r>
          </a:p>
          <a:p>
            <a:pPr marL="463550" indent="-120650">
              <a:lnSpc>
                <a:spcPct val="100000"/>
              </a:lnSpc>
              <a:buFont typeface="Arial" panose="020B0604020202020204" pitchFamily="34" charset="0"/>
              <a:buChar char="•"/>
            </a:pPr>
            <a:r>
              <a:rPr lang="en-US" sz="1600" spc="-10" dirty="0">
                <a:solidFill>
                  <a:schemeClr val="tx1"/>
                </a:solidFill>
                <a:latin typeface="+mn-lt"/>
                <a:cs typeface="Arial"/>
              </a:rPr>
              <a:t>Tighten integration with APD, Certification and other MES activities</a:t>
            </a:r>
          </a:p>
          <a:p>
            <a:pPr marL="463550" indent="-120650">
              <a:lnSpc>
                <a:spcPct val="100000"/>
              </a:lnSpc>
              <a:buFont typeface="Arial" panose="020B0604020202020204" pitchFamily="34" charset="0"/>
              <a:buChar char="•"/>
            </a:pPr>
            <a:r>
              <a:rPr lang="en-US" sz="1600" spc="-10" dirty="0">
                <a:solidFill>
                  <a:schemeClr val="tx1"/>
                </a:solidFill>
                <a:latin typeface="+mn-lt"/>
                <a:cs typeface="Arial"/>
              </a:rPr>
              <a:t>Release guidance that is aligned with current trends in healthcare and IT</a:t>
            </a:r>
          </a:p>
          <a:p>
            <a:pPr marL="12700"/>
            <a:endParaRPr lang="en-US" sz="1600" b="1" spc="-10" dirty="0">
              <a:solidFill>
                <a:srgbClr val="1252AF"/>
              </a:solidFill>
              <a:latin typeface="+mn-lt"/>
              <a:cs typeface="Arial"/>
            </a:endParaRPr>
          </a:p>
          <a:p>
            <a:pPr marL="12700"/>
            <a:r>
              <a:rPr lang="en-US" sz="1600" spc="-10" dirty="0">
                <a:solidFill>
                  <a:schemeClr val="tx1"/>
                </a:solidFill>
                <a:latin typeface="+mn-lt"/>
                <a:cs typeface="Arial"/>
              </a:rPr>
              <a:t>The MGB established a new </a:t>
            </a:r>
            <a:r>
              <a:rPr lang="en-US" sz="1600" b="1" spc="-10" dirty="0">
                <a:solidFill>
                  <a:schemeClr val="tx2">
                    <a:lumMod val="60000"/>
                    <a:lumOff val="40000"/>
                  </a:schemeClr>
                </a:solidFill>
                <a:latin typeface="+mn-lt"/>
                <a:cs typeface="Arial"/>
              </a:rPr>
              <a:t>vision for MITA</a:t>
            </a:r>
            <a:r>
              <a:rPr lang="en-US" sz="1600" spc="-10" dirty="0">
                <a:solidFill>
                  <a:schemeClr val="tx1"/>
                </a:solidFill>
                <a:latin typeface="+mn-lt"/>
                <a:cs typeface="Arial"/>
              </a:rPr>
              <a:t>:</a:t>
            </a:r>
          </a:p>
          <a:p>
            <a:pPr marL="341313" lvl="2" indent="12700"/>
            <a:r>
              <a:rPr lang="en-US" sz="1600" i="1" dirty="0">
                <a:solidFill>
                  <a:schemeClr val="tx1"/>
                </a:solidFill>
                <a:latin typeface="+mn-lt"/>
                <a:cs typeface="Arial"/>
              </a:rPr>
              <a:t>The Medicaid Information Technology Architecture (MITA) supports the achievement of Program goals and objectives to better serve stakeholders and promote greater efficiencies towards compliance and the administration and operation of the Medicaid Enterprise System (MES).</a:t>
            </a:r>
            <a:endParaRPr lang="en-US" i="1" dirty="0">
              <a:solidFill>
                <a:schemeClr val="tx1"/>
              </a:solidFill>
              <a:latin typeface="+mn-lt"/>
              <a:cs typeface="Calibri"/>
            </a:endParaRPr>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95250">
              <a:lnSpc>
                <a:spcPts val="955"/>
              </a:lnSpc>
            </a:pPr>
            <a:fld id="{81D60167-4931-47E6-BA6A-407CBD079E47}" type="slidenum">
              <a:rPr lang="en-US" spc="-50" smtClean="0"/>
              <a:t>4</a:t>
            </a:fld>
            <a:endParaRPr lang="en-US" spc="-50" dirty="0"/>
          </a:p>
        </p:txBody>
      </p:sp>
    </p:spTree>
    <p:extLst>
      <p:ext uri="{BB962C8B-B14F-4D97-AF65-F5344CB8AC3E}">
        <p14:creationId xmlns:p14="http://schemas.microsoft.com/office/powerpoint/2010/main" val="2772024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59DAC-E762-BA8D-6E72-906D5322921D}"/>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1BD24ADE-2136-6B5F-87E4-5BFD024EC38C}"/>
              </a:ext>
            </a:extLst>
          </p:cNvPr>
          <p:cNvCxnSpPr>
            <a:cxnSpLocks/>
          </p:cNvCxnSpPr>
          <p:nvPr/>
        </p:nvCxnSpPr>
        <p:spPr>
          <a:xfrm>
            <a:off x="7543800" y="2002006"/>
            <a:ext cx="0" cy="417345"/>
          </a:xfrm>
          <a:prstGeom prst="line">
            <a:avLst/>
          </a:prstGeom>
          <a:ln w="47625">
            <a:solidFill>
              <a:srgbClr val="FF0000"/>
            </a:solidFill>
            <a:headEnd type="diamond"/>
            <a:tailEnd type="diamond"/>
          </a:ln>
        </p:spPr>
        <p:style>
          <a:lnRef idx="3">
            <a:schemeClr val="accent5"/>
          </a:lnRef>
          <a:fillRef idx="0">
            <a:schemeClr val="accent5"/>
          </a:fillRef>
          <a:effectRef idx="2">
            <a:schemeClr val="accent5"/>
          </a:effectRef>
          <a:fontRef idx="minor">
            <a:schemeClr val="tx1"/>
          </a:fontRef>
        </p:style>
      </p:cxnSp>
      <p:cxnSp>
        <p:nvCxnSpPr>
          <p:cNvPr id="7" name="Straight Connector 6">
            <a:extLst>
              <a:ext uri="{FF2B5EF4-FFF2-40B4-BE49-F238E27FC236}">
                <a16:creationId xmlns:a16="http://schemas.microsoft.com/office/drawing/2014/main" id="{1B75BB62-D568-F463-344D-460309FB3109}"/>
              </a:ext>
            </a:extLst>
          </p:cNvPr>
          <p:cNvCxnSpPr>
            <a:cxnSpLocks/>
          </p:cNvCxnSpPr>
          <p:nvPr/>
        </p:nvCxnSpPr>
        <p:spPr>
          <a:xfrm>
            <a:off x="1179584" y="2002006"/>
            <a:ext cx="0" cy="417344"/>
          </a:xfrm>
          <a:prstGeom prst="line">
            <a:avLst/>
          </a:prstGeom>
          <a:ln w="47625">
            <a:solidFill>
              <a:srgbClr val="00B050"/>
            </a:solidFill>
            <a:headEnd type="diamond"/>
            <a:tailEnd type="diamond"/>
          </a:ln>
        </p:spPr>
        <p:style>
          <a:lnRef idx="3">
            <a:schemeClr val="accent5"/>
          </a:lnRef>
          <a:fillRef idx="0">
            <a:schemeClr val="accent5"/>
          </a:fillRef>
          <a:effectRef idx="2">
            <a:schemeClr val="accent5"/>
          </a:effectRef>
          <a:fontRef idx="minor">
            <a:schemeClr val="tx1"/>
          </a:fontRef>
        </p:style>
      </p:cxnSp>
      <p:sp>
        <p:nvSpPr>
          <p:cNvPr id="2" name="Title 1">
            <a:extLst>
              <a:ext uri="{FF2B5EF4-FFF2-40B4-BE49-F238E27FC236}">
                <a16:creationId xmlns:a16="http://schemas.microsoft.com/office/drawing/2014/main" id="{165CBBF7-636E-0C7E-DBEE-56DCF41D8EE7}"/>
              </a:ext>
            </a:extLst>
          </p:cNvPr>
          <p:cNvSpPr>
            <a:spLocks noGrp="1"/>
          </p:cNvSpPr>
          <p:nvPr>
            <p:ph type="title"/>
          </p:nvPr>
        </p:nvSpPr>
        <p:spPr>
          <a:xfrm>
            <a:off x="152401" y="230708"/>
            <a:ext cx="7795577" cy="423193"/>
          </a:xfrm>
        </p:spPr>
        <p:txBody>
          <a:bodyPr/>
          <a:lstStyle/>
          <a:p>
            <a:r>
              <a:rPr lang="en-US" dirty="0"/>
              <a:t>MITA 4.0 Timeline</a:t>
            </a:r>
          </a:p>
        </p:txBody>
      </p:sp>
      <p:graphicFrame>
        <p:nvGraphicFramePr>
          <p:cNvPr id="6" name="Table 28">
            <a:extLst>
              <a:ext uri="{FF2B5EF4-FFF2-40B4-BE49-F238E27FC236}">
                <a16:creationId xmlns:a16="http://schemas.microsoft.com/office/drawing/2014/main" id="{C5FA36A8-509E-42E5-84CA-AE97879FEFE7}"/>
              </a:ext>
            </a:extLst>
          </p:cNvPr>
          <p:cNvGraphicFramePr>
            <a:graphicFrameLocks noGrp="1"/>
          </p:cNvGraphicFramePr>
          <p:nvPr/>
        </p:nvGraphicFramePr>
        <p:xfrm>
          <a:off x="457200" y="2322300"/>
          <a:ext cx="8105670" cy="220980"/>
        </p:xfrm>
        <a:graphic>
          <a:graphicData uri="http://schemas.openxmlformats.org/drawingml/2006/table">
            <a:tbl>
              <a:tblPr firstRow="1" bandRow="1">
                <a:tableStyleId>{5C22544A-7EE6-4342-B048-85BDC9FD1C3A}</a:tableStyleId>
              </a:tblPr>
              <a:tblGrid>
                <a:gridCol w="1621134">
                  <a:extLst>
                    <a:ext uri="{9D8B030D-6E8A-4147-A177-3AD203B41FA5}">
                      <a16:colId xmlns:a16="http://schemas.microsoft.com/office/drawing/2014/main" val="3917418313"/>
                    </a:ext>
                  </a:extLst>
                </a:gridCol>
                <a:gridCol w="1621134">
                  <a:extLst>
                    <a:ext uri="{9D8B030D-6E8A-4147-A177-3AD203B41FA5}">
                      <a16:colId xmlns:a16="http://schemas.microsoft.com/office/drawing/2014/main" val="2407713202"/>
                    </a:ext>
                  </a:extLst>
                </a:gridCol>
                <a:gridCol w="1621134">
                  <a:extLst>
                    <a:ext uri="{9D8B030D-6E8A-4147-A177-3AD203B41FA5}">
                      <a16:colId xmlns:a16="http://schemas.microsoft.com/office/drawing/2014/main" val="4254119745"/>
                    </a:ext>
                  </a:extLst>
                </a:gridCol>
                <a:gridCol w="1621134">
                  <a:extLst>
                    <a:ext uri="{9D8B030D-6E8A-4147-A177-3AD203B41FA5}">
                      <a16:colId xmlns:a16="http://schemas.microsoft.com/office/drawing/2014/main" val="2419158973"/>
                    </a:ext>
                  </a:extLst>
                </a:gridCol>
                <a:gridCol w="1621134">
                  <a:extLst>
                    <a:ext uri="{9D8B030D-6E8A-4147-A177-3AD203B41FA5}">
                      <a16:colId xmlns:a16="http://schemas.microsoft.com/office/drawing/2014/main" val="3492742463"/>
                    </a:ext>
                  </a:extLst>
                </a:gridCol>
              </a:tblGrid>
              <a:tr h="220980">
                <a:tc>
                  <a:txBody>
                    <a:bodyPr/>
                    <a:lstStyle/>
                    <a:p>
                      <a:pPr algn="ctr"/>
                      <a:r>
                        <a:rPr lang="en-US" sz="1000" dirty="0">
                          <a:solidFill>
                            <a:schemeClr val="bg1"/>
                          </a:solidFill>
                        </a:rPr>
                        <a:t>Q3 2025</a:t>
                      </a:r>
                    </a:p>
                  </a:txBody>
                  <a:tcPr marL="68580" marR="68580" marT="34290" marB="34290"/>
                </a:tc>
                <a:tc>
                  <a:txBody>
                    <a:bodyPr/>
                    <a:lstStyle/>
                    <a:p>
                      <a:pPr algn="ctr"/>
                      <a:r>
                        <a:rPr lang="en-US" sz="1000" dirty="0">
                          <a:solidFill>
                            <a:schemeClr val="bg1"/>
                          </a:solidFill>
                        </a:rPr>
                        <a:t>Q4 2025</a:t>
                      </a:r>
                    </a:p>
                  </a:txBody>
                  <a:tcPr marL="68580" marR="68580" marT="34290" marB="34290"/>
                </a:tc>
                <a:tc>
                  <a:txBody>
                    <a:bodyPr/>
                    <a:lstStyle/>
                    <a:p>
                      <a:pPr algn="ctr"/>
                      <a:r>
                        <a:rPr lang="en-US" sz="1000" dirty="0">
                          <a:solidFill>
                            <a:schemeClr val="bg1"/>
                          </a:solidFill>
                        </a:rPr>
                        <a:t>Q1 2026</a:t>
                      </a:r>
                    </a:p>
                  </a:txBody>
                  <a:tcPr marL="68580" marR="68580" marT="34290" marB="34290"/>
                </a:tc>
                <a:tc>
                  <a:txBody>
                    <a:bodyPr/>
                    <a:lstStyle/>
                    <a:p>
                      <a:pPr algn="ctr"/>
                      <a:r>
                        <a:rPr lang="en-US" sz="1000" dirty="0">
                          <a:solidFill>
                            <a:schemeClr val="bg1"/>
                          </a:solidFill>
                        </a:rPr>
                        <a:t>Q2 2026</a:t>
                      </a:r>
                    </a:p>
                  </a:txBody>
                  <a:tcPr marL="68580" marR="68580" marT="34290" marB="34290"/>
                </a:tc>
                <a:tc>
                  <a:txBody>
                    <a:bodyPr/>
                    <a:lstStyle/>
                    <a:p>
                      <a:pPr algn="ctr"/>
                      <a:r>
                        <a:rPr lang="en-US" sz="1000" dirty="0">
                          <a:solidFill>
                            <a:schemeClr val="bg1"/>
                          </a:solidFill>
                        </a:rPr>
                        <a:t>Q3 2026</a:t>
                      </a:r>
                    </a:p>
                  </a:txBody>
                  <a:tcPr marL="68580" marR="68580" marT="34290" marB="34290"/>
                </a:tc>
                <a:extLst>
                  <a:ext uri="{0D108BD9-81ED-4DB2-BD59-A6C34878D82A}">
                    <a16:rowId xmlns:a16="http://schemas.microsoft.com/office/drawing/2014/main" val="3092630231"/>
                  </a:ext>
                </a:extLst>
              </a:tr>
            </a:tbl>
          </a:graphicData>
        </a:graphic>
      </p:graphicFrame>
      <p:sp>
        <p:nvSpPr>
          <p:cNvPr id="8" name="Right Brace 7">
            <a:extLst>
              <a:ext uri="{FF2B5EF4-FFF2-40B4-BE49-F238E27FC236}">
                <a16:creationId xmlns:a16="http://schemas.microsoft.com/office/drawing/2014/main" id="{DDF780AB-AFC4-C303-81F0-4B66DE9E1DDE}"/>
              </a:ext>
            </a:extLst>
          </p:cNvPr>
          <p:cNvSpPr/>
          <p:nvPr/>
        </p:nvSpPr>
        <p:spPr>
          <a:xfrm rot="5400000">
            <a:off x="1900962" y="1497526"/>
            <a:ext cx="360131" cy="3082739"/>
          </a:xfrm>
          <a:prstGeom prst="rightBrace">
            <a:avLst>
              <a:gd name="adj1" fmla="val 303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378" rtl="0">
              <a:defRPr/>
            </a:pPr>
            <a:endParaRPr lang="en-US" dirty="0">
              <a:solidFill>
                <a:srgbClr val="E6E6E6"/>
              </a:solidFill>
              <a:latin typeface="Arial" panose="020B0604020202020204"/>
            </a:endParaRPr>
          </a:p>
        </p:txBody>
      </p:sp>
      <p:sp>
        <p:nvSpPr>
          <p:cNvPr id="9" name="Right Brace 8">
            <a:extLst>
              <a:ext uri="{FF2B5EF4-FFF2-40B4-BE49-F238E27FC236}">
                <a16:creationId xmlns:a16="http://schemas.microsoft.com/office/drawing/2014/main" id="{9CA4EA7C-80FF-9978-78BE-FEBCA40C9BAC}"/>
              </a:ext>
            </a:extLst>
          </p:cNvPr>
          <p:cNvSpPr/>
          <p:nvPr/>
        </p:nvSpPr>
        <p:spPr>
          <a:xfrm rot="5400000">
            <a:off x="4889375" y="1476311"/>
            <a:ext cx="372997" cy="2668595"/>
          </a:xfrm>
          <a:prstGeom prst="rightBrace">
            <a:avLst>
              <a:gd name="adj1" fmla="val 303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378" rtl="0">
              <a:defRPr/>
            </a:pPr>
            <a:endParaRPr lang="en-US" dirty="0">
              <a:solidFill>
                <a:srgbClr val="E6E6E6"/>
              </a:solidFill>
              <a:latin typeface="Arial" panose="020B0604020202020204"/>
            </a:endParaRPr>
          </a:p>
        </p:txBody>
      </p:sp>
      <p:sp>
        <p:nvSpPr>
          <p:cNvPr id="12" name="TextBox 11">
            <a:extLst>
              <a:ext uri="{FF2B5EF4-FFF2-40B4-BE49-F238E27FC236}">
                <a16:creationId xmlns:a16="http://schemas.microsoft.com/office/drawing/2014/main" id="{D7FF78F4-2C00-B757-4B13-409E870A60CD}"/>
              </a:ext>
            </a:extLst>
          </p:cNvPr>
          <p:cNvSpPr txBox="1"/>
          <p:nvPr/>
        </p:nvSpPr>
        <p:spPr>
          <a:xfrm>
            <a:off x="568468" y="3218962"/>
            <a:ext cx="1749252" cy="992579"/>
          </a:xfrm>
          <a:prstGeom prst="rect">
            <a:avLst/>
          </a:prstGeom>
          <a:ln>
            <a:noFill/>
          </a:ln>
        </p:spPr>
        <p:txBody>
          <a:bodyPr vert="horz" wrap="square" lIns="68580" tIns="34290" rIns="68580" bIns="34290" rtlCol="0">
            <a:spAutoFit/>
          </a:bodyPr>
          <a:lstStyle/>
          <a:p>
            <a:pPr algn="ctr" defTabSz="914378" rtl="0">
              <a:defRPr/>
            </a:pPr>
            <a:r>
              <a:rPr lang="en-US" sz="1200" dirty="0">
                <a:latin typeface="Arial" panose="020B0604020202020204"/>
                <a:ea typeface="+mn-ea"/>
                <a:cs typeface="+mn-cs"/>
              </a:rPr>
              <a:t>Drafting initial iteration of MITA 4.0 framework, technical assistance resources, and prototype SS-A Tool</a:t>
            </a:r>
          </a:p>
        </p:txBody>
      </p:sp>
      <p:sp>
        <p:nvSpPr>
          <p:cNvPr id="13" name="TextBox 12">
            <a:extLst>
              <a:ext uri="{FF2B5EF4-FFF2-40B4-BE49-F238E27FC236}">
                <a16:creationId xmlns:a16="http://schemas.microsoft.com/office/drawing/2014/main" id="{10078E08-EE4B-6D81-5F36-D7591571CF15}"/>
              </a:ext>
            </a:extLst>
          </p:cNvPr>
          <p:cNvSpPr txBox="1"/>
          <p:nvPr/>
        </p:nvSpPr>
        <p:spPr>
          <a:xfrm>
            <a:off x="673677" y="1617555"/>
            <a:ext cx="893193" cy="27699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none" rtlCol="0">
            <a:spAutoFit/>
          </a:bodyPr>
          <a:lstStyle/>
          <a:p>
            <a:pPr algn="l" defTabSz="914378" rtl="0">
              <a:defRPr/>
            </a:pPr>
            <a:r>
              <a:rPr lang="en-US" sz="1200" dirty="0">
                <a:solidFill>
                  <a:prstClr val="white"/>
                </a:solidFill>
                <a:latin typeface="Calibri"/>
              </a:rPr>
              <a:t>MESC 2025</a:t>
            </a:r>
          </a:p>
        </p:txBody>
      </p:sp>
      <p:sp>
        <p:nvSpPr>
          <p:cNvPr id="14" name="TextBox 13">
            <a:extLst>
              <a:ext uri="{FF2B5EF4-FFF2-40B4-BE49-F238E27FC236}">
                <a16:creationId xmlns:a16="http://schemas.microsoft.com/office/drawing/2014/main" id="{3A3DCBAE-D7E1-BCE8-3498-E7DEC4F83BDE}"/>
              </a:ext>
            </a:extLst>
          </p:cNvPr>
          <p:cNvSpPr txBox="1"/>
          <p:nvPr/>
        </p:nvSpPr>
        <p:spPr>
          <a:xfrm>
            <a:off x="7053964" y="1619666"/>
            <a:ext cx="893193"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pPr algn="l" defTabSz="914378" rtl="0">
              <a:defRPr/>
            </a:pPr>
            <a:r>
              <a:rPr lang="en-US" sz="1200" dirty="0">
                <a:solidFill>
                  <a:prstClr val="white"/>
                </a:solidFill>
                <a:latin typeface="Calibri"/>
              </a:rPr>
              <a:t>MESC 2026</a:t>
            </a:r>
          </a:p>
        </p:txBody>
      </p:sp>
      <p:sp>
        <p:nvSpPr>
          <p:cNvPr id="15" name="Right Brace 14">
            <a:extLst>
              <a:ext uri="{FF2B5EF4-FFF2-40B4-BE49-F238E27FC236}">
                <a16:creationId xmlns:a16="http://schemas.microsoft.com/office/drawing/2014/main" id="{9F589D4D-E97E-4B75-C5BD-7C61830DC243}"/>
              </a:ext>
            </a:extLst>
          </p:cNvPr>
          <p:cNvSpPr/>
          <p:nvPr/>
        </p:nvSpPr>
        <p:spPr>
          <a:xfrm rot="5400000">
            <a:off x="2710909" y="1959448"/>
            <a:ext cx="372997" cy="1577185"/>
          </a:xfrm>
          <a:prstGeom prst="rightBrace">
            <a:avLst>
              <a:gd name="adj1" fmla="val 303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378" rtl="0">
              <a:defRPr/>
            </a:pPr>
            <a:endParaRPr lang="en-US" dirty="0">
              <a:solidFill>
                <a:srgbClr val="E6E6E6"/>
              </a:solidFill>
              <a:latin typeface="Arial" panose="020B0604020202020204"/>
            </a:endParaRPr>
          </a:p>
        </p:txBody>
      </p:sp>
      <p:sp>
        <p:nvSpPr>
          <p:cNvPr id="16" name="TextBox 15">
            <a:extLst>
              <a:ext uri="{FF2B5EF4-FFF2-40B4-BE49-F238E27FC236}">
                <a16:creationId xmlns:a16="http://schemas.microsoft.com/office/drawing/2014/main" id="{8934B2CC-F157-331F-60D7-5F636056CB39}"/>
              </a:ext>
            </a:extLst>
          </p:cNvPr>
          <p:cNvSpPr txBox="1"/>
          <p:nvPr/>
        </p:nvSpPr>
        <p:spPr>
          <a:xfrm>
            <a:off x="6343980" y="2991999"/>
            <a:ext cx="1260757" cy="1546577"/>
          </a:xfrm>
          <a:prstGeom prst="rect">
            <a:avLst/>
          </a:prstGeom>
          <a:ln>
            <a:noFill/>
          </a:ln>
        </p:spPr>
        <p:txBody>
          <a:bodyPr vert="horz" wrap="square" lIns="68580" tIns="34290" rIns="68580" bIns="34290" rtlCol="0">
            <a:spAutoFit/>
          </a:bodyPr>
          <a:lstStyle/>
          <a:p>
            <a:pPr algn="ctr" defTabSz="914378" rtl="0">
              <a:defRPr/>
            </a:pPr>
            <a:r>
              <a:rPr lang="en-US" sz="1200" dirty="0">
                <a:latin typeface="Arial" panose="020B0604020202020204"/>
                <a:ea typeface="+mn-ea"/>
                <a:cs typeface="+mn-cs"/>
              </a:rPr>
              <a:t>Introduce MITA 4.0 framework, technical assistance resources, and prototype </a:t>
            </a:r>
          </a:p>
          <a:p>
            <a:pPr algn="ctr" defTabSz="914378" rtl="0">
              <a:defRPr/>
            </a:pPr>
            <a:r>
              <a:rPr lang="en-US" sz="1200" dirty="0">
                <a:latin typeface="Arial" panose="020B0604020202020204"/>
                <a:ea typeface="+mn-ea"/>
                <a:cs typeface="+mn-cs"/>
              </a:rPr>
              <a:t>SS-A Tool at MESC 2026</a:t>
            </a:r>
          </a:p>
        </p:txBody>
      </p:sp>
      <p:sp>
        <p:nvSpPr>
          <p:cNvPr id="17" name="TextBox 16">
            <a:extLst>
              <a:ext uri="{FF2B5EF4-FFF2-40B4-BE49-F238E27FC236}">
                <a16:creationId xmlns:a16="http://schemas.microsoft.com/office/drawing/2014/main" id="{67F4858F-F88B-24A6-0AD0-443DD97943FE}"/>
              </a:ext>
            </a:extLst>
          </p:cNvPr>
          <p:cNvSpPr txBox="1"/>
          <p:nvPr/>
        </p:nvSpPr>
        <p:spPr>
          <a:xfrm>
            <a:off x="3577533" y="3074653"/>
            <a:ext cx="2832638" cy="1177245"/>
          </a:xfrm>
          <a:prstGeom prst="rect">
            <a:avLst/>
          </a:prstGeom>
          <a:ln>
            <a:noFill/>
          </a:ln>
        </p:spPr>
        <p:txBody>
          <a:bodyPr vert="horz" wrap="square" lIns="68580" tIns="34290" rIns="68580" bIns="34290" rtlCol="0">
            <a:spAutoFit/>
          </a:bodyPr>
          <a:lstStyle/>
          <a:p>
            <a:pPr algn="ctr" defTabSz="914378" rtl="0">
              <a:defRPr/>
            </a:pPr>
            <a:r>
              <a:rPr lang="en-US" sz="1200" dirty="0">
                <a:latin typeface="Arial" panose="020B0604020202020204"/>
                <a:ea typeface="+mn-ea"/>
                <a:cs typeface="+mn-cs"/>
              </a:rPr>
              <a:t>Incorporate user testing and pilot feedback and continue developing additional iterations of MITA 4.0 framework and technical assistance resources, and continue to build out prototype SS-A Tool</a:t>
            </a:r>
          </a:p>
        </p:txBody>
      </p:sp>
      <p:sp>
        <p:nvSpPr>
          <p:cNvPr id="18" name="Right Brace 17">
            <a:extLst>
              <a:ext uri="{FF2B5EF4-FFF2-40B4-BE49-F238E27FC236}">
                <a16:creationId xmlns:a16="http://schemas.microsoft.com/office/drawing/2014/main" id="{9BA1DF49-A5AA-8018-A692-366FC31C8811}"/>
              </a:ext>
            </a:extLst>
          </p:cNvPr>
          <p:cNvSpPr/>
          <p:nvPr/>
        </p:nvSpPr>
        <p:spPr>
          <a:xfrm rot="5400000">
            <a:off x="6771279" y="2278288"/>
            <a:ext cx="372997" cy="1060651"/>
          </a:xfrm>
          <a:prstGeom prst="rightBrace">
            <a:avLst>
              <a:gd name="adj1" fmla="val 3034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378" rtl="0">
              <a:defRPr/>
            </a:pPr>
            <a:endParaRPr lang="en-US" dirty="0">
              <a:solidFill>
                <a:srgbClr val="E6E6E6"/>
              </a:solidFill>
              <a:latin typeface="Arial" panose="020B0604020202020204"/>
            </a:endParaRPr>
          </a:p>
        </p:txBody>
      </p:sp>
      <p:sp>
        <p:nvSpPr>
          <p:cNvPr id="19" name="TextBox 18">
            <a:extLst>
              <a:ext uri="{FF2B5EF4-FFF2-40B4-BE49-F238E27FC236}">
                <a16:creationId xmlns:a16="http://schemas.microsoft.com/office/drawing/2014/main" id="{2949C884-C2B9-AD4A-00F2-13DB4BA9666A}"/>
              </a:ext>
            </a:extLst>
          </p:cNvPr>
          <p:cNvSpPr txBox="1"/>
          <p:nvPr/>
        </p:nvSpPr>
        <p:spPr>
          <a:xfrm>
            <a:off x="2381323" y="3038896"/>
            <a:ext cx="1032168" cy="1361911"/>
          </a:xfrm>
          <a:prstGeom prst="rect">
            <a:avLst/>
          </a:prstGeom>
          <a:ln>
            <a:noFill/>
          </a:ln>
        </p:spPr>
        <p:txBody>
          <a:bodyPr vert="horz" wrap="square" lIns="68580" tIns="34290" rIns="68580" bIns="34290" rtlCol="0">
            <a:spAutoFit/>
          </a:bodyPr>
          <a:lstStyle/>
          <a:p>
            <a:pPr algn="ctr" defTabSz="914378" rtl="0">
              <a:defRPr/>
            </a:pPr>
            <a:r>
              <a:rPr lang="en-US" sz="1200" dirty="0">
                <a:latin typeface="Arial" panose="020B0604020202020204"/>
                <a:ea typeface="+mn-ea"/>
                <a:cs typeface="+mn-cs"/>
              </a:rPr>
              <a:t>Planning for conducting user testing and pilot materials with select states</a:t>
            </a:r>
          </a:p>
        </p:txBody>
      </p:sp>
    </p:spTree>
    <p:extLst>
      <p:ext uri="{BB962C8B-B14F-4D97-AF65-F5344CB8AC3E}">
        <p14:creationId xmlns:p14="http://schemas.microsoft.com/office/powerpoint/2010/main" val="172946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32C9A-F949-0FF3-0627-87E1BA7B97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65C05D-24BC-FFF6-E4E6-2D1F2AE1FB3E}"/>
              </a:ext>
            </a:extLst>
          </p:cNvPr>
          <p:cNvSpPr>
            <a:spLocks noGrp="1"/>
          </p:cNvSpPr>
          <p:nvPr>
            <p:ph type="title"/>
          </p:nvPr>
        </p:nvSpPr>
        <p:spPr>
          <a:xfrm>
            <a:off x="145732" y="160274"/>
            <a:ext cx="7795577" cy="384721"/>
          </a:xfrm>
        </p:spPr>
        <p:txBody>
          <a:bodyPr/>
          <a:lstStyle/>
          <a:p>
            <a:r>
              <a:rPr lang="en-US" sz="2500" dirty="0"/>
              <a:t>MITA Governance Board Members 2025 - 2027</a:t>
            </a:r>
          </a:p>
        </p:txBody>
      </p:sp>
      <p:sp>
        <p:nvSpPr>
          <p:cNvPr id="18" name="TextBox 17">
            <a:extLst>
              <a:ext uri="{FF2B5EF4-FFF2-40B4-BE49-F238E27FC236}">
                <a16:creationId xmlns:a16="http://schemas.microsoft.com/office/drawing/2014/main" id="{5250BBC2-58CF-FAE0-ED55-7F2625DBB1F3}"/>
              </a:ext>
            </a:extLst>
          </p:cNvPr>
          <p:cNvSpPr txBox="1"/>
          <p:nvPr/>
        </p:nvSpPr>
        <p:spPr>
          <a:xfrm>
            <a:off x="919320" y="1195907"/>
            <a:ext cx="3124200" cy="3139321"/>
          </a:xfrm>
          <a:prstGeom prst="rect">
            <a:avLst/>
          </a:prstGeom>
          <a:noFill/>
        </p:spPr>
        <p:txBody>
          <a:bodyPr wrap="square">
            <a:spAutoFit/>
          </a:bodyPr>
          <a:lstStyle/>
          <a:p>
            <a:r>
              <a:rPr lang="en-US" dirty="0">
                <a:latin typeface="Arial"/>
                <a:cs typeface="Arial"/>
              </a:rPr>
              <a:t>Abigail Viall</a:t>
            </a:r>
          </a:p>
          <a:p>
            <a:r>
              <a:rPr lang="en-US" dirty="0">
                <a:latin typeface="Arial"/>
                <a:cs typeface="Arial"/>
              </a:rPr>
              <a:t>Alejandra Johnson</a:t>
            </a:r>
          </a:p>
          <a:p>
            <a:r>
              <a:rPr lang="en-US" dirty="0">
                <a:latin typeface="Arial"/>
                <a:cs typeface="Arial"/>
              </a:rPr>
              <a:t>Alicia Dyer</a:t>
            </a:r>
          </a:p>
          <a:p>
            <a:r>
              <a:rPr lang="en-US" dirty="0">
                <a:latin typeface="Arial"/>
                <a:cs typeface="Arial"/>
              </a:rPr>
              <a:t>Christine Nolan</a:t>
            </a:r>
          </a:p>
          <a:p>
            <a:r>
              <a:rPr lang="en-US" dirty="0">
                <a:latin typeface="Arial"/>
                <a:cs typeface="Arial"/>
              </a:rPr>
              <a:t>Diane Twehous</a:t>
            </a:r>
          </a:p>
          <a:p>
            <a:r>
              <a:rPr lang="en-US" dirty="0">
                <a:latin typeface="Arial"/>
                <a:cs typeface="Arial"/>
              </a:rPr>
              <a:t>Ed Dolly</a:t>
            </a:r>
          </a:p>
          <a:p>
            <a:r>
              <a:rPr lang="en-US" dirty="0">
                <a:latin typeface="Arial"/>
                <a:cs typeface="Arial"/>
              </a:rPr>
              <a:t>Erin Coleman</a:t>
            </a:r>
          </a:p>
          <a:p>
            <a:r>
              <a:rPr lang="en-US" dirty="0">
                <a:latin typeface="Arial"/>
                <a:cs typeface="Arial"/>
              </a:rPr>
              <a:t>Eugene Gabriyelov</a:t>
            </a:r>
          </a:p>
          <a:p>
            <a:r>
              <a:rPr lang="en-US" dirty="0">
                <a:latin typeface="Arial"/>
                <a:cs typeface="Arial"/>
              </a:rPr>
              <a:t>Jason Kelly</a:t>
            </a:r>
          </a:p>
          <a:p>
            <a:r>
              <a:rPr lang="en-US" dirty="0">
                <a:latin typeface="Arial"/>
                <a:cs typeface="Arial"/>
              </a:rPr>
              <a:t>Jeff Strand</a:t>
            </a:r>
          </a:p>
          <a:p>
            <a:r>
              <a:rPr lang="en-US" dirty="0">
                <a:latin typeface="Arial"/>
                <a:cs typeface="Arial"/>
              </a:rPr>
              <a:t>Jerilyn Grow</a:t>
            </a:r>
            <a:endParaRPr lang="en-US" dirty="0">
              <a:highlight>
                <a:srgbClr val="FFFF00"/>
              </a:highlight>
            </a:endParaRPr>
          </a:p>
        </p:txBody>
      </p:sp>
      <p:sp>
        <p:nvSpPr>
          <p:cNvPr id="20" name="TextBox 19">
            <a:extLst>
              <a:ext uri="{FF2B5EF4-FFF2-40B4-BE49-F238E27FC236}">
                <a16:creationId xmlns:a16="http://schemas.microsoft.com/office/drawing/2014/main" id="{2F107AD1-F120-AD8A-7CE1-2D65B4790AEA}"/>
              </a:ext>
            </a:extLst>
          </p:cNvPr>
          <p:cNvSpPr txBox="1"/>
          <p:nvPr/>
        </p:nvSpPr>
        <p:spPr>
          <a:xfrm>
            <a:off x="4686300" y="1184242"/>
            <a:ext cx="2667000" cy="3139321"/>
          </a:xfrm>
          <a:prstGeom prst="rect">
            <a:avLst/>
          </a:prstGeom>
          <a:noFill/>
        </p:spPr>
        <p:txBody>
          <a:bodyPr wrap="square">
            <a:spAutoFit/>
          </a:bodyPr>
          <a:lstStyle/>
          <a:p>
            <a:r>
              <a:rPr lang="en-US" dirty="0"/>
              <a:t>Jessica Groeling*</a:t>
            </a:r>
          </a:p>
          <a:p>
            <a:r>
              <a:rPr lang="en-US" dirty="0"/>
              <a:t>Kathleen	 Walsh</a:t>
            </a:r>
          </a:p>
          <a:p>
            <a:r>
              <a:rPr lang="en-US" dirty="0"/>
              <a:t>Kendal Scheidt</a:t>
            </a:r>
          </a:p>
          <a:p>
            <a:r>
              <a:rPr lang="en-US" dirty="0"/>
              <a:t>Kiera Bentley*</a:t>
            </a:r>
          </a:p>
          <a:p>
            <a:r>
              <a:rPr lang="en-US" dirty="0"/>
              <a:t>LaQuita Kelly-Allen</a:t>
            </a:r>
          </a:p>
          <a:p>
            <a:r>
              <a:rPr lang="en-US" dirty="0"/>
              <a:t>Lisa Alger</a:t>
            </a:r>
          </a:p>
          <a:p>
            <a:r>
              <a:rPr lang="en-US" dirty="0"/>
              <a:t>Michael Collisi</a:t>
            </a:r>
          </a:p>
          <a:p>
            <a:r>
              <a:rPr lang="en-US" dirty="0"/>
              <a:t>Nicholas	Mozer</a:t>
            </a:r>
          </a:p>
          <a:p>
            <a:r>
              <a:rPr lang="en-US" dirty="0"/>
              <a:t>Nicolle Field*</a:t>
            </a:r>
          </a:p>
          <a:p>
            <a:r>
              <a:rPr lang="en-US" dirty="0"/>
              <a:t>Vivian de la Gandara</a:t>
            </a:r>
          </a:p>
          <a:p>
            <a:r>
              <a:rPr lang="en-US" dirty="0"/>
              <a:t>Zachary	Rioux*</a:t>
            </a:r>
          </a:p>
        </p:txBody>
      </p:sp>
      <p:sp>
        <p:nvSpPr>
          <p:cNvPr id="23" name="TextBox 22">
            <a:extLst>
              <a:ext uri="{FF2B5EF4-FFF2-40B4-BE49-F238E27FC236}">
                <a16:creationId xmlns:a16="http://schemas.microsoft.com/office/drawing/2014/main" id="{44A3B72F-A0F4-1B66-1CE5-84A435405298}"/>
              </a:ext>
            </a:extLst>
          </p:cNvPr>
          <p:cNvSpPr txBox="1"/>
          <p:nvPr/>
        </p:nvSpPr>
        <p:spPr>
          <a:xfrm>
            <a:off x="520959" y="4521561"/>
            <a:ext cx="4572000" cy="923330"/>
          </a:xfrm>
          <a:prstGeom prst="rect">
            <a:avLst/>
          </a:prstGeom>
          <a:noFill/>
        </p:spPr>
        <p:txBody>
          <a:bodyPr wrap="square" rtlCol="0">
            <a:spAutoFit/>
          </a:bodyPr>
          <a:lstStyle/>
          <a:p>
            <a:r>
              <a:rPr lang="en-US" dirty="0"/>
              <a:t>*  Workgroup/stream Lead</a:t>
            </a:r>
            <a:br>
              <a:rPr lang="en-US" dirty="0"/>
            </a:br>
            <a:endParaRPr lang="en-US" dirty="0"/>
          </a:p>
          <a:p>
            <a:pPr marL="285750" indent="-285750">
              <a:buFont typeface="Arial" panose="020B0604020202020204" pitchFamily="34" charset="0"/>
              <a:buChar char="•"/>
            </a:pPr>
            <a:endParaRPr lang="en-US" dirty="0"/>
          </a:p>
        </p:txBody>
      </p:sp>
      <p:sp>
        <p:nvSpPr>
          <p:cNvPr id="24" name="Rectangle 23">
            <a:extLst>
              <a:ext uri="{FF2B5EF4-FFF2-40B4-BE49-F238E27FC236}">
                <a16:creationId xmlns:a16="http://schemas.microsoft.com/office/drawing/2014/main" id="{4186970E-CA26-3CE3-1D77-7022267C552F}"/>
              </a:ext>
            </a:extLst>
          </p:cNvPr>
          <p:cNvSpPr/>
          <p:nvPr/>
        </p:nvSpPr>
        <p:spPr>
          <a:xfrm>
            <a:off x="643035" y="1120770"/>
            <a:ext cx="6710265" cy="328959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7683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84621"/>
            <a:ext cx="7795577" cy="486414"/>
          </a:xfrm>
          <a:prstGeom prst="rect">
            <a:avLst/>
          </a:prstGeom>
        </p:spPr>
        <p:txBody>
          <a:bodyPr vert="horz" wrap="square" lIns="0" tIns="115950" rIns="0" bIns="0" rtlCol="0">
            <a:spAutoFit/>
          </a:bodyPr>
          <a:lstStyle/>
          <a:p>
            <a:pPr marL="194945">
              <a:lnSpc>
                <a:spcPct val="100000"/>
              </a:lnSpc>
              <a:spcBef>
                <a:spcPts val="130"/>
              </a:spcBef>
            </a:pPr>
            <a:r>
              <a:rPr lang="en-US" sz="2400" dirty="0"/>
              <a:t>MITA Governance Board Sponsored Workgroups</a:t>
            </a:r>
            <a:endParaRPr sz="2400" spc="-1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95250">
              <a:lnSpc>
                <a:spcPts val="955"/>
              </a:lnSpc>
            </a:pPr>
            <a:fld id="{81D60167-4931-47E6-BA6A-407CBD079E47}" type="slidenum">
              <a:rPr spc="-50"/>
              <a:t>7</a:t>
            </a:fld>
            <a:endParaRPr spc="-50" dirty="0"/>
          </a:p>
        </p:txBody>
      </p:sp>
      <p:graphicFrame>
        <p:nvGraphicFramePr>
          <p:cNvPr id="7" name="Diagram 6">
            <a:extLst>
              <a:ext uri="{FF2B5EF4-FFF2-40B4-BE49-F238E27FC236}">
                <a16:creationId xmlns:a16="http://schemas.microsoft.com/office/drawing/2014/main" id="{3E22D2E6-302B-3D99-9DB1-DE41D3561434}"/>
              </a:ext>
            </a:extLst>
          </p:cNvPr>
          <p:cNvGraphicFramePr/>
          <p:nvPr>
            <p:extLst>
              <p:ext uri="{D42A27DB-BD31-4B8C-83A1-F6EECF244321}">
                <p14:modId xmlns:p14="http://schemas.microsoft.com/office/powerpoint/2010/main" val="799416737"/>
              </p:ext>
            </p:extLst>
          </p:nvPr>
        </p:nvGraphicFramePr>
        <p:xfrm>
          <a:off x="304800" y="927179"/>
          <a:ext cx="5715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45311E83-CC53-8100-5B46-CE4435F692C6}"/>
              </a:ext>
            </a:extLst>
          </p:cNvPr>
          <p:cNvSpPr/>
          <p:nvPr/>
        </p:nvSpPr>
        <p:spPr>
          <a:xfrm>
            <a:off x="6324599" y="1054069"/>
            <a:ext cx="2514601" cy="5122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Communications</a:t>
            </a:r>
          </a:p>
        </p:txBody>
      </p:sp>
      <p:grpSp>
        <p:nvGrpSpPr>
          <p:cNvPr id="3" name="Group 2">
            <a:extLst>
              <a:ext uri="{FF2B5EF4-FFF2-40B4-BE49-F238E27FC236}">
                <a16:creationId xmlns:a16="http://schemas.microsoft.com/office/drawing/2014/main" id="{235DB559-0E7D-291A-CDD0-846A01D774D4}"/>
              </a:ext>
            </a:extLst>
          </p:cNvPr>
          <p:cNvGrpSpPr/>
          <p:nvPr/>
        </p:nvGrpSpPr>
        <p:grpSpPr>
          <a:xfrm>
            <a:off x="6324600" y="1566357"/>
            <a:ext cx="2514601" cy="3284487"/>
            <a:chOff x="4236719" y="811690"/>
            <a:chExt cx="1857374" cy="2843819"/>
          </a:xfrm>
        </p:grpSpPr>
        <p:sp>
          <p:nvSpPr>
            <p:cNvPr id="13" name="Rectangle 12">
              <a:extLst>
                <a:ext uri="{FF2B5EF4-FFF2-40B4-BE49-F238E27FC236}">
                  <a16:creationId xmlns:a16="http://schemas.microsoft.com/office/drawing/2014/main" id="{9206B245-6583-8B42-0B26-DF4D6963C2F3}"/>
                </a:ext>
              </a:extLst>
            </p:cNvPr>
            <p:cNvSpPr/>
            <p:nvPr/>
          </p:nvSpPr>
          <p:spPr>
            <a:xfrm>
              <a:off x="4236719" y="811690"/>
              <a:ext cx="1857374" cy="2843819"/>
            </a:xfrm>
            <a:prstGeom prst="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14" name="TextBox 13">
              <a:extLst>
                <a:ext uri="{FF2B5EF4-FFF2-40B4-BE49-F238E27FC236}">
                  <a16:creationId xmlns:a16="http://schemas.microsoft.com/office/drawing/2014/main" id="{78E40FB9-EE85-756B-81CF-B7F8FD745EBD}"/>
                </a:ext>
              </a:extLst>
            </p:cNvPr>
            <p:cNvSpPr txBox="1"/>
            <p:nvPr/>
          </p:nvSpPr>
          <p:spPr>
            <a:xfrm>
              <a:off x="4363771" y="811690"/>
              <a:ext cx="1730322" cy="284381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700" kern="1200" dirty="0">
                  <a:solidFill>
                    <a:prstClr val="black">
                      <a:hueOff val="0"/>
                      <a:satOff val="0"/>
                      <a:lumOff val="0"/>
                      <a:alphaOff val="0"/>
                    </a:prstClr>
                  </a:solidFill>
                  <a:latin typeface="Calibri"/>
                </a:rPr>
                <a:t>Drives awareness and engagement around MITA 4.0 through newsletters, repository updates, and publishing strategies to inform stakeholders and share new materials. </a:t>
              </a:r>
            </a:p>
          </p:txBody>
        </p:sp>
      </p:grpSp>
    </p:spTree>
    <p:extLst>
      <p:ext uri="{BB962C8B-B14F-4D97-AF65-F5344CB8AC3E}">
        <p14:creationId xmlns:p14="http://schemas.microsoft.com/office/powerpoint/2010/main" val="3350423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DDA6B-EC89-7C2A-1014-FF2111EBE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AC150-768E-A889-8833-0C8975AFE440}"/>
              </a:ext>
            </a:extLst>
          </p:cNvPr>
          <p:cNvSpPr>
            <a:spLocks noGrp="1"/>
          </p:cNvSpPr>
          <p:nvPr>
            <p:ph type="title"/>
          </p:nvPr>
        </p:nvSpPr>
        <p:spPr>
          <a:xfrm>
            <a:off x="145732" y="160274"/>
            <a:ext cx="7795577" cy="423193"/>
          </a:xfrm>
        </p:spPr>
        <p:txBody>
          <a:bodyPr/>
          <a:lstStyle/>
          <a:p>
            <a:r>
              <a:rPr lang="en-US" dirty="0"/>
              <a:t>MENTI POLL</a:t>
            </a:r>
          </a:p>
        </p:txBody>
      </p:sp>
      <p:sp>
        <p:nvSpPr>
          <p:cNvPr id="3" name="Text Placeholder 2">
            <a:extLst>
              <a:ext uri="{FF2B5EF4-FFF2-40B4-BE49-F238E27FC236}">
                <a16:creationId xmlns:a16="http://schemas.microsoft.com/office/drawing/2014/main" id="{00462F0E-E4FC-A1BA-F534-DFECBE917A49}"/>
              </a:ext>
            </a:extLst>
          </p:cNvPr>
          <p:cNvSpPr>
            <a:spLocks noGrp="1"/>
          </p:cNvSpPr>
          <p:nvPr>
            <p:ph type="body" idx="1"/>
          </p:nvPr>
        </p:nvSpPr>
        <p:spPr>
          <a:xfrm>
            <a:off x="390258" y="1290699"/>
            <a:ext cx="8311515" cy="423193"/>
          </a:xfrm>
        </p:spPr>
        <p:txBody>
          <a:bodyPr/>
          <a:lstStyle/>
          <a:p>
            <a:r>
              <a:rPr lang="en-US" sz="2750" b="1" dirty="0">
                <a:latin typeface="Arial"/>
                <a:ea typeface="+mj-ea"/>
                <a:cs typeface="Arial"/>
              </a:rPr>
              <a:t>Live Poll – Join In!</a:t>
            </a:r>
          </a:p>
        </p:txBody>
      </p:sp>
      <p:pic>
        <p:nvPicPr>
          <p:cNvPr id="5" name="Picture 4">
            <a:extLst>
              <a:ext uri="{FF2B5EF4-FFF2-40B4-BE49-F238E27FC236}">
                <a16:creationId xmlns:a16="http://schemas.microsoft.com/office/drawing/2014/main" id="{4B96029A-8D5F-EA9B-A64F-7CDE5B101881}"/>
              </a:ext>
            </a:extLst>
          </p:cNvPr>
          <p:cNvPicPr>
            <a:picLocks noChangeAspect="1"/>
          </p:cNvPicPr>
          <p:nvPr/>
        </p:nvPicPr>
        <p:blipFill>
          <a:blip r:embed="rId3"/>
          <a:stretch>
            <a:fillRect/>
          </a:stretch>
        </p:blipFill>
        <p:spPr>
          <a:xfrm>
            <a:off x="5963970" y="1150872"/>
            <a:ext cx="2789772" cy="2841755"/>
          </a:xfrm>
          <a:prstGeom prst="rect">
            <a:avLst/>
          </a:prstGeom>
        </p:spPr>
      </p:pic>
      <p:sp>
        <p:nvSpPr>
          <p:cNvPr id="6" name="Rectangle 1">
            <a:extLst>
              <a:ext uri="{FF2B5EF4-FFF2-40B4-BE49-F238E27FC236}">
                <a16:creationId xmlns:a16="http://schemas.microsoft.com/office/drawing/2014/main" id="{02A3A007-5819-69EC-2D50-AFAB46D5232F}"/>
              </a:ext>
            </a:extLst>
          </p:cNvPr>
          <p:cNvSpPr>
            <a:spLocks noChangeArrowheads="1"/>
          </p:cNvSpPr>
          <p:nvPr/>
        </p:nvSpPr>
        <p:spPr bwMode="auto">
          <a:xfrm>
            <a:off x="390258" y="1917013"/>
            <a:ext cx="50465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Go to www.menti.com and enter the code: </a:t>
            </a:r>
            <a:r>
              <a:rPr kumimoji="0" lang="en-US" altLang="en-US" sz="1600" b="1" i="0" u="none" strike="noStrike" cap="none" normalizeH="0" baseline="0" dirty="0">
                <a:ln>
                  <a:noFill/>
                </a:ln>
                <a:solidFill>
                  <a:schemeClr val="tx1"/>
                </a:solidFill>
                <a:effectLst/>
                <a:latin typeface="Arial Unicode MS"/>
              </a:rPr>
              <a:t>7134 2112</a:t>
            </a:r>
            <a:br>
              <a:rPr kumimoji="0" lang="en-US" altLang="en-US" sz="1600" i="0" u="none" strike="noStrike" cap="none" normalizeH="0" baseline="0" dirty="0">
                <a:ln>
                  <a:noFill/>
                </a:ln>
                <a:solidFill>
                  <a:schemeClr val="tx1"/>
                </a:solidFill>
                <a:effectLst/>
              </a:rPr>
            </a:br>
            <a:r>
              <a:rPr kumimoji="0" lang="en-US" altLang="en-US" sz="1600" i="0" u="none" strike="noStrike" cap="none" normalizeH="0" baseline="0" dirty="0">
                <a:ln>
                  <a:noFill/>
                </a:ln>
                <a:solidFill>
                  <a:schemeClr val="tx1"/>
                </a:solidFill>
                <a:effectLst/>
              </a:rPr>
              <a:t>OR</a:t>
            </a:r>
            <a:br>
              <a:rPr kumimoji="0" lang="en-US" altLang="en-US" sz="1600" i="0" u="none" strike="noStrike" cap="none" normalizeH="0" baseline="0" dirty="0">
                <a:ln>
                  <a:noFill/>
                </a:ln>
                <a:solidFill>
                  <a:schemeClr val="tx1"/>
                </a:solidFill>
                <a:effectLst/>
                <a:latin typeface="Arial" panose="020B0604020202020204" pitchFamily="34" charset="0"/>
              </a:rPr>
            </a:br>
            <a:r>
              <a:rPr kumimoji="0" lang="en-US" altLang="en-US" sz="1600" i="0" u="none" strike="noStrike" cap="none" normalizeH="0" baseline="0" dirty="0">
                <a:ln>
                  <a:noFill/>
                </a:ln>
                <a:solidFill>
                  <a:schemeClr val="tx1"/>
                </a:solidFill>
                <a:effectLst/>
                <a:latin typeface="Arial" panose="020B0604020202020204" pitchFamily="34" charset="0"/>
              </a:rPr>
              <a:t>Scan the QR code to join the live quiz </a:t>
            </a:r>
          </a:p>
        </p:txBody>
      </p:sp>
    </p:spTree>
    <p:extLst>
      <p:ext uri="{BB962C8B-B14F-4D97-AF65-F5344CB8AC3E}">
        <p14:creationId xmlns:p14="http://schemas.microsoft.com/office/powerpoint/2010/main" val="1534340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FDFCF92-5F5B-3D59-656A-C6F461DB8120}"/>
              </a:ext>
            </a:extLst>
          </p:cNvPr>
          <p:cNvSpPr>
            <a:spLocks noGrp="1"/>
          </p:cNvSpPr>
          <p:nvPr>
            <p:ph type="ctrTitle"/>
          </p:nvPr>
        </p:nvSpPr>
        <p:spPr>
          <a:xfrm>
            <a:off x="685800" y="1352550"/>
            <a:ext cx="4800600" cy="1692771"/>
          </a:xfrm>
        </p:spPr>
        <p:txBody>
          <a:bodyPr/>
          <a:lstStyle/>
          <a:p>
            <a:r>
              <a:rPr lang="en-US" dirty="0">
                <a:solidFill>
                  <a:schemeClr val="tx1"/>
                </a:solidFill>
              </a:rPr>
              <a:t>Scan the QR code to access the MITA GitHub site to learn more about MITA and keep up to date on MITA 4.0</a:t>
            </a:r>
          </a:p>
        </p:txBody>
      </p:sp>
      <p:pic>
        <p:nvPicPr>
          <p:cNvPr id="2" name="Picture 1">
            <a:extLst>
              <a:ext uri="{FF2B5EF4-FFF2-40B4-BE49-F238E27FC236}">
                <a16:creationId xmlns:a16="http://schemas.microsoft.com/office/drawing/2014/main" id="{578E4BC5-E393-6729-11CB-5706E402CDD4}"/>
              </a:ext>
            </a:extLst>
          </p:cNvPr>
          <p:cNvPicPr>
            <a:picLocks noChangeAspect="1"/>
          </p:cNvPicPr>
          <p:nvPr/>
        </p:nvPicPr>
        <p:blipFill>
          <a:blip r:embed="rId3"/>
          <a:stretch>
            <a:fillRect/>
          </a:stretch>
        </p:blipFill>
        <p:spPr>
          <a:xfrm>
            <a:off x="5885089" y="935490"/>
            <a:ext cx="2996974" cy="3032693"/>
          </a:xfrm>
          <a:prstGeom prst="rect">
            <a:avLst/>
          </a:prstGeom>
        </p:spPr>
      </p:pic>
      <p:sp>
        <p:nvSpPr>
          <p:cNvPr id="3" name="TextBox 2">
            <a:extLst>
              <a:ext uri="{FF2B5EF4-FFF2-40B4-BE49-F238E27FC236}">
                <a16:creationId xmlns:a16="http://schemas.microsoft.com/office/drawing/2014/main" id="{301A4330-66AB-9CC6-54FC-EB3F100C6EBB}"/>
              </a:ext>
            </a:extLst>
          </p:cNvPr>
          <p:cNvSpPr txBox="1"/>
          <p:nvPr/>
        </p:nvSpPr>
        <p:spPr>
          <a:xfrm>
            <a:off x="762000" y="3971895"/>
            <a:ext cx="762000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dirty="0"/>
              <a:t>Send questions and feedback to MITAGovBoard@cms.hhs.gov</a:t>
            </a:r>
          </a:p>
        </p:txBody>
      </p:sp>
    </p:spTree>
    <p:extLst>
      <p:ext uri="{BB962C8B-B14F-4D97-AF65-F5344CB8AC3E}">
        <p14:creationId xmlns:p14="http://schemas.microsoft.com/office/powerpoint/2010/main" val="963823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1530</Words>
  <Application>Microsoft Office PowerPoint</Application>
  <PresentationFormat>On-screen Show (16:9)</PresentationFormat>
  <Paragraphs>253</Paragraphs>
  <Slides>20</Slides>
  <Notes>18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Aptos</vt:lpstr>
      <vt:lpstr>Arial</vt:lpstr>
      <vt:lpstr>Arial Unicode MS</vt:lpstr>
      <vt:lpstr>Calibri</vt:lpstr>
      <vt:lpstr>Segoe UI</vt:lpstr>
      <vt:lpstr>Wingdings</vt:lpstr>
      <vt:lpstr>Office Theme</vt:lpstr>
      <vt:lpstr>1_Office Theme</vt:lpstr>
      <vt:lpstr>PowerPoint Presentation</vt:lpstr>
      <vt:lpstr>Welcome and  Thank You!</vt:lpstr>
      <vt:lpstr>AGENDA</vt:lpstr>
      <vt:lpstr>MITA and the MITA Governance Board</vt:lpstr>
      <vt:lpstr>MITA 4.0 Timeline</vt:lpstr>
      <vt:lpstr>MITA Governance Board Members 2025 - 2027</vt:lpstr>
      <vt:lpstr>MITA Governance Board Sponsored Workgroups</vt:lpstr>
      <vt:lpstr>MENTI POLL</vt:lpstr>
      <vt:lpstr>Scan the QR code to access the MITA GitHub site to learn more about MITA and keep up to date on MITA 4.0</vt:lpstr>
      <vt:lpstr>MITA 4.0 Workgroups - Status &amp; Overview of Work Products</vt:lpstr>
      <vt:lpstr>NextGen Workgroup/Sub-groups</vt:lpstr>
      <vt:lpstr>MITA NextGen Workgroup Purpose</vt:lpstr>
      <vt:lpstr>Business Architecture Sub-Workgroup</vt:lpstr>
      <vt:lpstr>Information  Architecture Sub-Workgroup</vt:lpstr>
      <vt:lpstr>Technical Architecture Sub-Workgroup</vt:lpstr>
      <vt:lpstr>SS-A Workgroup/Workstreams</vt:lpstr>
      <vt:lpstr>SS-A Workstreams Focus and Progress</vt:lpstr>
      <vt:lpstr>MITA Communications Workgroup Update</vt:lpstr>
      <vt:lpstr>Next Steps</vt:lpstr>
      <vt:lpstr>Scan the QR code to access the MITA GitHub site to learn more about MITA and keep up to date on MITA 4.0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Zachary Rioux</dc:creator>
  <cp:lastModifiedBy>Groeling, Jessica</cp:lastModifiedBy>
  <cp:revision>50</cp:revision>
  <dcterms:created xsi:type="dcterms:W3CDTF">2024-07-10T15:20:10Z</dcterms:created>
  <dcterms:modified xsi:type="dcterms:W3CDTF">2025-08-11T21:33:03Z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LastSaved">
    <vt:filetime>2024-07-10T00:00:00Z</vt:filetime>
  </property>
</Properties>
</file>