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20"/>
  </p:normalViewPr>
  <p:slideViewPr>
    <p:cSldViewPr>
      <p:cViewPr varScale="1">
        <p:scale>
          <a:sx n="214" d="100"/>
          <a:sy n="214" d="100"/>
        </p:scale>
        <p:origin x="306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C777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C777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3663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C777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C777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3663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C777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3663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18695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837171" y="12"/>
            <a:ext cx="2306955" cy="920115"/>
          </a:xfrm>
          <a:custGeom>
            <a:avLst/>
            <a:gdLst/>
            <a:ahLst/>
            <a:cxnLst/>
            <a:rect l="l" t="t" r="r" b="b"/>
            <a:pathLst>
              <a:path w="2306954" h="920115">
                <a:moveTo>
                  <a:pt x="2306828" y="0"/>
                </a:moveTo>
                <a:lnTo>
                  <a:pt x="0" y="0"/>
                </a:lnTo>
                <a:lnTo>
                  <a:pt x="0" y="920102"/>
                </a:lnTo>
                <a:lnTo>
                  <a:pt x="2306828" y="920102"/>
                </a:lnTo>
                <a:lnTo>
                  <a:pt x="2306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64777" y="637179"/>
            <a:ext cx="508634" cy="67945"/>
          </a:xfrm>
          <a:custGeom>
            <a:avLst/>
            <a:gdLst/>
            <a:ahLst/>
            <a:cxnLst/>
            <a:rect l="l" t="t" r="r" b="b"/>
            <a:pathLst>
              <a:path w="508634" h="67945">
                <a:moveTo>
                  <a:pt x="33586" y="994"/>
                </a:moveTo>
                <a:lnTo>
                  <a:pt x="959" y="994"/>
                </a:lnTo>
                <a:lnTo>
                  <a:pt x="959" y="1989"/>
                </a:lnTo>
                <a:lnTo>
                  <a:pt x="0" y="1989"/>
                </a:lnTo>
                <a:lnTo>
                  <a:pt x="0" y="64684"/>
                </a:lnTo>
                <a:lnTo>
                  <a:pt x="1918" y="66674"/>
                </a:lnTo>
                <a:lnTo>
                  <a:pt x="11511" y="66674"/>
                </a:lnTo>
                <a:lnTo>
                  <a:pt x="13429" y="64684"/>
                </a:lnTo>
                <a:lnTo>
                  <a:pt x="13429" y="41796"/>
                </a:lnTo>
                <a:lnTo>
                  <a:pt x="33586" y="41796"/>
                </a:lnTo>
                <a:lnTo>
                  <a:pt x="39342" y="40801"/>
                </a:lnTo>
                <a:lnTo>
                  <a:pt x="43179" y="36820"/>
                </a:lnTo>
                <a:lnTo>
                  <a:pt x="47975" y="33835"/>
                </a:lnTo>
                <a:lnTo>
                  <a:pt x="48742" y="31844"/>
                </a:lnTo>
                <a:lnTo>
                  <a:pt x="13429" y="31844"/>
                </a:lnTo>
                <a:lnTo>
                  <a:pt x="13429" y="10945"/>
                </a:lnTo>
                <a:lnTo>
                  <a:pt x="48358" y="10945"/>
                </a:lnTo>
                <a:lnTo>
                  <a:pt x="47975" y="9951"/>
                </a:lnTo>
                <a:lnTo>
                  <a:pt x="43178" y="5970"/>
                </a:lnTo>
                <a:lnTo>
                  <a:pt x="39341" y="2984"/>
                </a:lnTo>
                <a:lnTo>
                  <a:pt x="33586" y="994"/>
                </a:lnTo>
                <a:close/>
              </a:path>
              <a:path w="508634" h="67945">
                <a:moveTo>
                  <a:pt x="48358" y="10945"/>
                </a:moveTo>
                <a:lnTo>
                  <a:pt x="29749" y="10945"/>
                </a:lnTo>
                <a:lnTo>
                  <a:pt x="32627" y="11942"/>
                </a:lnTo>
                <a:lnTo>
                  <a:pt x="33586" y="13931"/>
                </a:lnTo>
                <a:lnTo>
                  <a:pt x="35505" y="15922"/>
                </a:lnTo>
                <a:lnTo>
                  <a:pt x="36464" y="17912"/>
                </a:lnTo>
                <a:lnTo>
                  <a:pt x="36464" y="24878"/>
                </a:lnTo>
                <a:lnTo>
                  <a:pt x="35505" y="27863"/>
                </a:lnTo>
                <a:lnTo>
                  <a:pt x="33586" y="28859"/>
                </a:lnTo>
                <a:lnTo>
                  <a:pt x="31668" y="30849"/>
                </a:lnTo>
                <a:lnTo>
                  <a:pt x="29749" y="31844"/>
                </a:lnTo>
                <a:lnTo>
                  <a:pt x="48742" y="31844"/>
                </a:lnTo>
                <a:lnTo>
                  <a:pt x="49893" y="28859"/>
                </a:lnTo>
                <a:lnTo>
                  <a:pt x="49893" y="14926"/>
                </a:lnTo>
                <a:lnTo>
                  <a:pt x="48358" y="10945"/>
                </a:lnTo>
                <a:close/>
              </a:path>
              <a:path w="508634" h="67945">
                <a:moveTo>
                  <a:pt x="105542" y="994"/>
                </a:moveTo>
                <a:lnTo>
                  <a:pt x="73874" y="994"/>
                </a:lnTo>
                <a:lnTo>
                  <a:pt x="73874" y="1989"/>
                </a:lnTo>
                <a:lnTo>
                  <a:pt x="72915" y="1989"/>
                </a:lnTo>
                <a:lnTo>
                  <a:pt x="72915" y="64684"/>
                </a:lnTo>
                <a:lnTo>
                  <a:pt x="74834" y="66674"/>
                </a:lnTo>
                <a:lnTo>
                  <a:pt x="84439" y="66674"/>
                </a:lnTo>
                <a:lnTo>
                  <a:pt x="84439" y="65679"/>
                </a:lnTo>
                <a:lnTo>
                  <a:pt x="85398" y="65679"/>
                </a:lnTo>
                <a:lnTo>
                  <a:pt x="85398" y="41796"/>
                </a:lnTo>
                <a:lnTo>
                  <a:pt x="111379" y="41796"/>
                </a:lnTo>
                <a:lnTo>
                  <a:pt x="110339" y="39805"/>
                </a:lnTo>
                <a:lnTo>
                  <a:pt x="114176" y="37815"/>
                </a:lnTo>
                <a:lnTo>
                  <a:pt x="117053" y="35824"/>
                </a:lnTo>
                <a:lnTo>
                  <a:pt x="120251" y="30849"/>
                </a:lnTo>
                <a:lnTo>
                  <a:pt x="85398" y="30849"/>
                </a:lnTo>
                <a:lnTo>
                  <a:pt x="85398" y="10945"/>
                </a:lnTo>
                <a:lnTo>
                  <a:pt x="120317" y="10945"/>
                </a:lnTo>
                <a:lnTo>
                  <a:pt x="119931" y="9951"/>
                </a:lnTo>
                <a:lnTo>
                  <a:pt x="116094" y="5970"/>
                </a:lnTo>
                <a:lnTo>
                  <a:pt x="111298" y="2984"/>
                </a:lnTo>
                <a:lnTo>
                  <a:pt x="105542" y="994"/>
                </a:lnTo>
                <a:close/>
              </a:path>
              <a:path w="508634" h="67945">
                <a:moveTo>
                  <a:pt x="111379" y="41796"/>
                </a:moveTo>
                <a:lnTo>
                  <a:pt x="97869" y="41796"/>
                </a:lnTo>
                <a:lnTo>
                  <a:pt x="109380" y="63689"/>
                </a:lnTo>
                <a:lnTo>
                  <a:pt x="112257" y="66674"/>
                </a:lnTo>
                <a:lnTo>
                  <a:pt x="121863" y="66674"/>
                </a:lnTo>
                <a:lnTo>
                  <a:pt x="123781" y="64684"/>
                </a:lnTo>
                <a:lnTo>
                  <a:pt x="123781" y="63689"/>
                </a:lnTo>
                <a:lnTo>
                  <a:pt x="122822" y="63689"/>
                </a:lnTo>
                <a:lnTo>
                  <a:pt x="111379" y="41796"/>
                </a:lnTo>
                <a:close/>
              </a:path>
              <a:path w="508634" h="67945">
                <a:moveTo>
                  <a:pt x="120317" y="10945"/>
                </a:moveTo>
                <a:lnTo>
                  <a:pt x="101705" y="10945"/>
                </a:lnTo>
                <a:lnTo>
                  <a:pt x="104583" y="11942"/>
                </a:lnTo>
                <a:lnTo>
                  <a:pt x="108420" y="15922"/>
                </a:lnTo>
                <a:lnTo>
                  <a:pt x="109379" y="17912"/>
                </a:lnTo>
                <a:lnTo>
                  <a:pt x="109379" y="24878"/>
                </a:lnTo>
                <a:lnTo>
                  <a:pt x="108420" y="26868"/>
                </a:lnTo>
                <a:lnTo>
                  <a:pt x="106502" y="28859"/>
                </a:lnTo>
                <a:lnTo>
                  <a:pt x="104583" y="29854"/>
                </a:lnTo>
                <a:lnTo>
                  <a:pt x="101705" y="30849"/>
                </a:lnTo>
                <a:lnTo>
                  <a:pt x="120251" y="30849"/>
                </a:lnTo>
                <a:lnTo>
                  <a:pt x="120890" y="29854"/>
                </a:lnTo>
                <a:lnTo>
                  <a:pt x="121862" y="25873"/>
                </a:lnTo>
                <a:lnTo>
                  <a:pt x="121862" y="14926"/>
                </a:lnTo>
                <a:lnTo>
                  <a:pt x="120317" y="10945"/>
                </a:lnTo>
                <a:close/>
              </a:path>
              <a:path w="508634" h="67945">
                <a:moveTo>
                  <a:pt x="179430" y="0"/>
                </a:moveTo>
                <a:lnTo>
                  <a:pt x="163110" y="0"/>
                </a:lnTo>
                <a:lnTo>
                  <a:pt x="157355" y="1989"/>
                </a:lnTo>
                <a:lnTo>
                  <a:pt x="152558" y="6965"/>
                </a:lnTo>
                <a:lnTo>
                  <a:pt x="147762" y="10945"/>
                </a:lnTo>
                <a:lnTo>
                  <a:pt x="144884" y="16917"/>
                </a:lnTo>
                <a:lnTo>
                  <a:pt x="144885" y="49757"/>
                </a:lnTo>
                <a:lnTo>
                  <a:pt x="147762" y="56723"/>
                </a:lnTo>
                <a:lnTo>
                  <a:pt x="152559" y="60703"/>
                </a:lnTo>
                <a:lnTo>
                  <a:pt x="156396" y="64684"/>
                </a:lnTo>
                <a:lnTo>
                  <a:pt x="163110" y="67670"/>
                </a:lnTo>
                <a:lnTo>
                  <a:pt x="179430" y="67670"/>
                </a:lnTo>
                <a:lnTo>
                  <a:pt x="186145" y="64684"/>
                </a:lnTo>
                <a:lnTo>
                  <a:pt x="189982" y="60703"/>
                </a:lnTo>
                <a:lnTo>
                  <a:pt x="194778" y="56723"/>
                </a:lnTo>
                <a:lnTo>
                  <a:pt x="166960" y="56723"/>
                </a:lnTo>
                <a:lnTo>
                  <a:pt x="164069" y="54733"/>
                </a:lnTo>
                <a:lnTo>
                  <a:pt x="159273" y="49757"/>
                </a:lnTo>
                <a:lnTo>
                  <a:pt x="158314" y="45777"/>
                </a:lnTo>
                <a:lnTo>
                  <a:pt x="158314" y="20898"/>
                </a:lnTo>
                <a:lnTo>
                  <a:pt x="159273" y="16917"/>
                </a:lnTo>
                <a:lnTo>
                  <a:pt x="162151" y="14926"/>
                </a:lnTo>
                <a:lnTo>
                  <a:pt x="164069" y="11942"/>
                </a:lnTo>
                <a:lnTo>
                  <a:pt x="166960" y="10945"/>
                </a:lnTo>
                <a:lnTo>
                  <a:pt x="194778" y="10945"/>
                </a:lnTo>
                <a:lnTo>
                  <a:pt x="189982" y="6965"/>
                </a:lnTo>
                <a:lnTo>
                  <a:pt x="185186" y="1989"/>
                </a:lnTo>
                <a:lnTo>
                  <a:pt x="179430" y="0"/>
                </a:lnTo>
                <a:close/>
              </a:path>
              <a:path w="508634" h="67945">
                <a:moveTo>
                  <a:pt x="194778" y="10945"/>
                </a:moveTo>
                <a:lnTo>
                  <a:pt x="175593" y="10945"/>
                </a:lnTo>
                <a:lnTo>
                  <a:pt x="178471" y="11942"/>
                </a:lnTo>
                <a:lnTo>
                  <a:pt x="180389" y="14926"/>
                </a:lnTo>
                <a:lnTo>
                  <a:pt x="183267" y="16917"/>
                </a:lnTo>
                <a:lnTo>
                  <a:pt x="184226" y="20898"/>
                </a:lnTo>
                <a:lnTo>
                  <a:pt x="184226" y="25873"/>
                </a:lnTo>
                <a:lnTo>
                  <a:pt x="185186" y="29854"/>
                </a:lnTo>
                <a:lnTo>
                  <a:pt x="185186" y="37815"/>
                </a:lnTo>
                <a:lnTo>
                  <a:pt x="184226" y="40801"/>
                </a:lnTo>
                <a:lnTo>
                  <a:pt x="184226" y="46771"/>
                </a:lnTo>
                <a:lnTo>
                  <a:pt x="183267" y="49757"/>
                </a:lnTo>
                <a:lnTo>
                  <a:pt x="178471" y="54733"/>
                </a:lnTo>
                <a:lnTo>
                  <a:pt x="175593" y="56723"/>
                </a:lnTo>
                <a:lnTo>
                  <a:pt x="194778" y="56723"/>
                </a:lnTo>
                <a:lnTo>
                  <a:pt x="197656" y="49757"/>
                </a:lnTo>
                <a:lnTo>
                  <a:pt x="197656" y="16917"/>
                </a:lnTo>
                <a:lnTo>
                  <a:pt x="194778" y="10945"/>
                </a:lnTo>
                <a:close/>
              </a:path>
              <a:path w="508634" h="67945">
                <a:moveTo>
                  <a:pt x="253305" y="0"/>
                </a:moveTo>
                <a:lnTo>
                  <a:pt x="239876" y="0"/>
                </a:lnTo>
                <a:lnTo>
                  <a:pt x="233161" y="1989"/>
                </a:lnTo>
                <a:lnTo>
                  <a:pt x="228365" y="6965"/>
                </a:lnTo>
                <a:lnTo>
                  <a:pt x="223568" y="10945"/>
                </a:lnTo>
                <a:lnTo>
                  <a:pt x="221650" y="16917"/>
                </a:lnTo>
                <a:lnTo>
                  <a:pt x="220691" y="24878"/>
                </a:lnTo>
                <a:lnTo>
                  <a:pt x="220691" y="41796"/>
                </a:lnTo>
                <a:lnTo>
                  <a:pt x="238916" y="67670"/>
                </a:lnTo>
                <a:lnTo>
                  <a:pt x="253305" y="67670"/>
                </a:lnTo>
                <a:lnTo>
                  <a:pt x="258101" y="65679"/>
                </a:lnTo>
                <a:lnTo>
                  <a:pt x="265788" y="61699"/>
                </a:lnTo>
                <a:lnTo>
                  <a:pt x="269625" y="58713"/>
                </a:lnTo>
                <a:lnTo>
                  <a:pt x="270904" y="56723"/>
                </a:lnTo>
                <a:lnTo>
                  <a:pt x="243713" y="56723"/>
                </a:lnTo>
                <a:lnTo>
                  <a:pt x="239876" y="54733"/>
                </a:lnTo>
                <a:lnTo>
                  <a:pt x="237957" y="52742"/>
                </a:lnTo>
                <a:lnTo>
                  <a:pt x="235079" y="50752"/>
                </a:lnTo>
                <a:lnTo>
                  <a:pt x="234120" y="46771"/>
                </a:lnTo>
                <a:lnTo>
                  <a:pt x="234120" y="19903"/>
                </a:lnTo>
                <a:lnTo>
                  <a:pt x="235079" y="16917"/>
                </a:lnTo>
                <a:lnTo>
                  <a:pt x="239876" y="11942"/>
                </a:lnTo>
                <a:lnTo>
                  <a:pt x="243713" y="10945"/>
                </a:lnTo>
                <a:lnTo>
                  <a:pt x="271543" y="10945"/>
                </a:lnTo>
                <a:lnTo>
                  <a:pt x="270584" y="9951"/>
                </a:lnTo>
                <a:lnTo>
                  <a:pt x="268666" y="6965"/>
                </a:lnTo>
                <a:lnTo>
                  <a:pt x="265788" y="4975"/>
                </a:lnTo>
                <a:lnTo>
                  <a:pt x="258101" y="994"/>
                </a:lnTo>
                <a:lnTo>
                  <a:pt x="253305" y="0"/>
                </a:lnTo>
                <a:close/>
              </a:path>
              <a:path w="508634" h="67945">
                <a:moveTo>
                  <a:pt x="274421" y="29854"/>
                </a:moveTo>
                <a:lnTo>
                  <a:pt x="249468" y="29854"/>
                </a:lnTo>
                <a:lnTo>
                  <a:pt x="248509" y="30849"/>
                </a:lnTo>
                <a:lnTo>
                  <a:pt x="248509" y="37815"/>
                </a:lnTo>
                <a:lnTo>
                  <a:pt x="249468" y="38810"/>
                </a:lnTo>
                <a:lnTo>
                  <a:pt x="261951" y="38810"/>
                </a:lnTo>
                <a:lnTo>
                  <a:pt x="261951" y="46771"/>
                </a:lnTo>
                <a:lnTo>
                  <a:pt x="260992" y="50752"/>
                </a:lnTo>
                <a:lnTo>
                  <a:pt x="252346" y="56723"/>
                </a:lnTo>
                <a:lnTo>
                  <a:pt x="270904" y="56723"/>
                </a:lnTo>
                <a:lnTo>
                  <a:pt x="271544" y="55728"/>
                </a:lnTo>
                <a:lnTo>
                  <a:pt x="273462" y="51747"/>
                </a:lnTo>
                <a:lnTo>
                  <a:pt x="274421" y="46771"/>
                </a:lnTo>
                <a:lnTo>
                  <a:pt x="274421" y="29854"/>
                </a:lnTo>
                <a:close/>
              </a:path>
              <a:path w="508634" h="67945">
                <a:moveTo>
                  <a:pt x="271543" y="10945"/>
                </a:moveTo>
                <a:lnTo>
                  <a:pt x="251387" y="10945"/>
                </a:lnTo>
                <a:lnTo>
                  <a:pt x="254264" y="11942"/>
                </a:lnTo>
                <a:lnTo>
                  <a:pt x="256183" y="12936"/>
                </a:lnTo>
                <a:lnTo>
                  <a:pt x="260033" y="16917"/>
                </a:lnTo>
                <a:lnTo>
                  <a:pt x="260992" y="18907"/>
                </a:lnTo>
                <a:lnTo>
                  <a:pt x="260992" y="19903"/>
                </a:lnTo>
                <a:lnTo>
                  <a:pt x="261951" y="20898"/>
                </a:lnTo>
                <a:lnTo>
                  <a:pt x="273462" y="20898"/>
                </a:lnTo>
                <a:lnTo>
                  <a:pt x="273462" y="19903"/>
                </a:lnTo>
                <a:lnTo>
                  <a:pt x="274421" y="19903"/>
                </a:lnTo>
                <a:lnTo>
                  <a:pt x="274421" y="15922"/>
                </a:lnTo>
                <a:lnTo>
                  <a:pt x="273462" y="12936"/>
                </a:lnTo>
                <a:lnTo>
                  <a:pt x="271543" y="10945"/>
                </a:lnTo>
                <a:close/>
              </a:path>
              <a:path w="508634" h="67945">
                <a:moveTo>
                  <a:pt x="311845" y="64684"/>
                </a:moveTo>
                <a:lnTo>
                  <a:pt x="300321" y="64684"/>
                </a:lnTo>
                <a:lnTo>
                  <a:pt x="300321" y="65679"/>
                </a:lnTo>
                <a:lnTo>
                  <a:pt x="301280" y="66674"/>
                </a:lnTo>
                <a:lnTo>
                  <a:pt x="310886" y="66674"/>
                </a:lnTo>
                <a:lnTo>
                  <a:pt x="310886" y="65679"/>
                </a:lnTo>
                <a:lnTo>
                  <a:pt x="311845" y="65679"/>
                </a:lnTo>
                <a:lnTo>
                  <a:pt x="311845" y="64684"/>
                </a:lnTo>
                <a:close/>
              </a:path>
              <a:path w="508634" h="67945">
                <a:moveTo>
                  <a:pt x="349256" y="65679"/>
                </a:moveTo>
                <a:lnTo>
                  <a:pt x="338704" y="65679"/>
                </a:lnTo>
                <a:lnTo>
                  <a:pt x="338704" y="66674"/>
                </a:lnTo>
                <a:lnTo>
                  <a:pt x="348296" y="66674"/>
                </a:lnTo>
                <a:lnTo>
                  <a:pt x="349256" y="65679"/>
                </a:lnTo>
                <a:close/>
              </a:path>
              <a:path w="508634" h="67945">
                <a:moveTo>
                  <a:pt x="337905" y="41796"/>
                </a:moveTo>
                <a:lnTo>
                  <a:pt x="324315" y="41796"/>
                </a:lnTo>
                <a:lnTo>
                  <a:pt x="335826" y="63689"/>
                </a:lnTo>
                <a:lnTo>
                  <a:pt x="337745" y="65679"/>
                </a:lnTo>
                <a:lnTo>
                  <a:pt x="350215" y="65679"/>
                </a:lnTo>
                <a:lnTo>
                  <a:pt x="350215" y="63689"/>
                </a:lnTo>
                <a:lnTo>
                  <a:pt x="337905" y="41796"/>
                </a:lnTo>
                <a:close/>
              </a:path>
              <a:path w="508634" h="67945">
                <a:moveTo>
                  <a:pt x="332948" y="994"/>
                </a:moveTo>
                <a:lnTo>
                  <a:pt x="300321" y="994"/>
                </a:lnTo>
                <a:lnTo>
                  <a:pt x="300321" y="1989"/>
                </a:lnTo>
                <a:lnTo>
                  <a:pt x="299362" y="2984"/>
                </a:lnTo>
                <a:lnTo>
                  <a:pt x="299362" y="64684"/>
                </a:lnTo>
                <a:lnTo>
                  <a:pt x="312804" y="64684"/>
                </a:lnTo>
                <a:lnTo>
                  <a:pt x="312804" y="41796"/>
                </a:lnTo>
                <a:lnTo>
                  <a:pt x="337905" y="41796"/>
                </a:lnTo>
                <a:lnTo>
                  <a:pt x="336785" y="39805"/>
                </a:lnTo>
                <a:lnTo>
                  <a:pt x="340622" y="37815"/>
                </a:lnTo>
                <a:lnTo>
                  <a:pt x="343500" y="35824"/>
                </a:lnTo>
                <a:lnTo>
                  <a:pt x="346698" y="30849"/>
                </a:lnTo>
                <a:lnTo>
                  <a:pt x="312804" y="30849"/>
                </a:lnTo>
                <a:lnTo>
                  <a:pt x="312804" y="10945"/>
                </a:lnTo>
                <a:lnTo>
                  <a:pt x="346761" y="10945"/>
                </a:lnTo>
                <a:lnTo>
                  <a:pt x="346378" y="9951"/>
                </a:lnTo>
                <a:lnTo>
                  <a:pt x="342541" y="5970"/>
                </a:lnTo>
                <a:lnTo>
                  <a:pt x="338704" y="2984"/>
                </a:lnTo>
                <a:lnTo>
                  <a:pt x="332948" y="994"/>
                </a:lnTo>
                <a:close/>
              </a:path>
              <a:path w="508634" h="67945">
                <a:moveTo>
                  <a:pt x="346761" y="10945"/>
                </a:moveTo>
                <a:lnTo>
                  <a:pt x="328152" y="10945"/>
                </a:lnTo>
                <a:lnTo>
                  <a:pt x="331030" y="11942"/>
                </a:lnTo>
                <a:lnTo>
                  <a:pt x="334867" y="15922"/>
                </a:lnTo>
                <a:lnTo>
                  <a:pt x="335826" y="17912"/>
                </a:lnTo>
                <a:lnTo>
                  <a:pt x="335826" y="24878"/>
                </a:lnTo>
                <a:lnTo>
                  <a:pt x="334867" y="26868"/>
                </a:lnTo>
                <a:lnTo>
                  <a:pt x="332948" y="28859"/>
                </a:lnTo>
                <a:lnTo>
                  <a:pt x="331030" y="29854"/>
                </a:lnTo>
                <a:lnTo>
                  <a:pt x="328152" y="30849"/>
                </a:lnTo>
                <a:lnTo>
                  <a:pt x="346698" y="30849"/>
                </a:lnTo>
                <a:lnTo>
                  <a:pt x="347337" y="29854"/>
                </a:lnTo>
                <a:lnTo>
                  <a:pt x="348296" y="25873"/>
                </a:lnTo>
                <a:lnTo>
                  <a:pt x="348296" y="14926"/>
                </a:lnTo>
                <a:lnTo>
                  <a:pt x="346761" y="10945"/>
                </a:lnTo>
                <a:close/>
              </a:path>
              <a:path w="508634" h="67945">
                <a:moveTo>
                  <a:pt x="404917" y="994"/>
                </a:moveTo>
                <a:lnTo>
                  <a:pt x="391475" y="994"/>
                </a:lnTo>
                <a:lnTo>
                  <a:pt x="389557" y="2984"/>
                </a:lnTo>
                <a:lnTo>
                  <a:pt x="368453" y="63689"/>
                </a:lnTo>
                <a:lnTo>
                  <a:pt x="368453" y="65679"/>
                </a:lnTo>
                <a:lnTo>
                  <a:pt x="369413" y="65679"/>
                </a:lnTo>
                <a:lnTo>
                  <a:pt x="369413" y="66674"/>
                </a:lnTo>
                <a:lnTo>
                  <a:pt x="379005" y="66674"/>
                </a:lnTo>
                <a:lnTo>
                  <a:pt x="380924" y="64684"/>
                </a:lnTo>
                <a:lnTo>
                  <a:pt x="384761" y="52742"/>
                </a:lnTo>
                <a:lnTo>
                  <a:pt x="423929" y="52742"/>
                </a:lnTo>
                <a:lnTo>
                  <a:pt x="420319" y="42791"/>
                </a:lnTo>
                <a:lnTo>
                  <a:pt x="387638" y="42791"/>
                </a:lnTo>
                <a:lnTo>
                  <a:pt x="398203" y="13931"/>
                </a:lnTo>
                <a:lnTo>
                  <a:pt x="409848" y="13931"/>
                </a:lnTo>
                <a:lnTo>
                  <a:pt x="405877" y="2984"/>
                </a:lnTo>
                <a:lnTo>
                  <a:pt x="405877" y="1989"/>
                </a:lnTo>
                <a:lnTo>
                  <a:pt x="404917" y="994"/>
                </a:lnTo>
                <a:close/>
              </a:path>
              <a:path w="508634" h="67945">
                <a:moveTo>
                  <a:pt x="423929" y="52742"/>
                </a:moveTo>
                <a:lnTo>
                  <a:pt x="411632" y="52742"/>
                </a:lnTo>
                <a:lnTo>
                  <a:pt x="415469" y="64684"/>
                </a:lnTo>
                <a:lnTo>
                  <a:pt x="416390" y="65679"/>
                </a:lnTo>
                <a:lnTo>
                  <a:pt x="417413" y="66674"/>
                </a:lnTo>
                <a:lnTo>
                  <a:pt x="427006" y="66674"/>
                </a:lnTo>
                <a:lnTo>
                  <a:pt x="427006" y="65679"/>
                </a:lnTo>
                <a:lnTo>
                  <a:pt x="427901" y="65679"/>
                </a:lnTo>
                <a:lnTo>
                  <a:pt x="427901" y="63689"/>
                </a:lnTo>
                <a:lnTo>
                  <a:pt x="423929" y="52742"/>
                </a:lnTo>
                <a:close/>
              </a:path>
              <a:path w="508634" h="67945">
                <a:moveTo>
                  <a:pt x="409848" y="13931"/>
                </a:moveTo>
                <a:lnTo>
                  <a:pt x="398203" y="13931"/>
                </a:lnTo>
                <a:lnTo>
                  <a:pt x="407795" y="42791"/>
                </a:lnTo>
                <a:lnTo>
                  <a:pt x="420319" y="42791"/>
                </a:lnTo>
                <a:lnTo>
                  <a:pt x="409848" y="13931"/>
                </a:lnTo>
                <a:close/>
              </a:path>
              <a:path w="508634" h="67945">
                <a:moveTo>
                  <a:pt x="461539" y="994"/>
                </a:moveTo>
                <a:lnTo>
                  <a:pt x="450923" y="994"/>
                </a:lnTo>
                <a:lnTo>
                  <a:pt x="450028" y="1989"/>
                </a:lnTo>
                <a:lnTo>
                  <a:pt x="450028" y="64684"/>
                </a:lnTo>
                <a:lnTo>
                  <a:pt x="450923" y="65679"/>
                </a:lnTo>
                <a:lnTo>
                  <a:pt x="450923" y="66674"/>
                </a:lnTo>
                <a:lnTo>
                  <a:pt x="460516" y="66674"/>
                </a:lnTo>
                <a:lnTo>
                  <a:pt x="460516" y="65679"/>
                </a:lnTo>
                <a:lnTo>
                  <a:pt x="461539" y="65679"/>
                </a:lnTo>
                <a:lnTo>
                  <a:pt x="461539" y="23884"/>
                </a:lnTo>
                <a:lnTo>
                  <a:pt x="473422" y="23884"/>
                </a:lnTo>
                <a:lnTo>
                  <a:pt x="462434" y="2984"/>
                </a:lnTo>
                <a:lnTo>
                  <a:pt x="461539" y="994"/>
                </a:lnTo>
                <a:close/>
              </a:path>
              <a:path w="508634" h="67945">
                <a:moveTo>
                  <a:pt x="507583" y="65679"/>
                </a:moveTo>
                <a:lnTo>
                  <a:pt x="497990" y="65679"/>
                </a:lnTo>
                <a:lnTo>
                  <a:pt x="497990" y="66674"/>
                </a:lnTo>
                <a:lnTo>
                  <a:pt x="507583" y="66674"/>
                </a:lnTo>
                <a:lnTo>
                  <a:pt x="507583" y="65679"/>
                </a:lnTo>
                <a:close/>
              </a:path>
              <a:path w="508634" h="67945">
                <a:moveTo>
                  <a:pt x="508478" y="23884"/>
                </a:moveTo>
                <a:lnTo>
                  <a:pt x="496967" y="23884"/>
                </a:lnTo>
                <a:lnTo>
                  <a:pt x="496967" y="65679"/>
                </a:lnTo>
                <a:lnTo>
                  <a:pt x="508478" y="65679"/>
                </a:lnTo>
                <a:lnTo>
                  <a:pt x="508478" y="23884"/>
                </a:lnTo>
                <a:close/>
              </a:path>
              <a:path w="508634" h="67945">
                <a:moveTo>
                  <a:pt x="473422" y="23884"/>
                </a:moveTo>
                <a:lnTo>
                  <a:pt x="461539" y="23884"/>
                </a:lnTo>
                <a:lnTo>
                  <a:pt x="473945" y="48761"/>
                </a:lnTo>
                <a:lnTo>
                  <a:pt x="474968" y="49757"/>
                </a:lnTo>
                <a:lnTo>
                  <a:pt x="475864" y="50752"/>
                </a:lnTo>
                <a:lnTo>
                  <a:pt x="482642" y="50752"/>
                </a:lnTo>
                <a:lnTo>
                  <a:pt x="483538" y="49757"/>
                </a:lnTo>
                <a:lnTo>
                  <a:pt x="484561" y="48761"/>
                </a:lnTo>
                <a:lnTo>
                  <a:pt x="491012" y="35824"/>
                </a:lnTo>
                <a:lnTo>
                  <a:pt x="479701" y="35824"/>
                </a:lnTo>
                <a:lnTo>
                  <a:pt x="473422" y="23884"/>
                </a:lnTo>
                <a:close/>
              </a:path>
              <a:path w="508634" h="67945">
                <a:moveTo>
                  <a:pt x="507583" y="994"/>
                </a:moveTo>
                <a:lnTo>
                  <a:pt x="496967" y="994"/>
                </a:lnTo>
                <a:lnTo>
                  <a:pt x="496967" y="2984"/>
                </a:lnTo>
                <a:lnTo>
                  <a:pt x="479701" y="35824"/>
                </a:lnTo>
                <a:lnTo>
                  <a:pt x="491012" y="35824"/>
                </a:lnTo>
                <a:lnTo>
                  <a:pt x="496967" y="23884"/>
                </a:lnTo>
                <a:lnTo>
                  <a:pt x="508478" y="23884"/>
                </a:lnTo>
                <a:lnTo>
                  <a:pt x="508478" y="1989"/>
                </a:lnTo>
                <a:lnTo>
                  <a:pt x="507583" y="994"/>
                </a:lnTo>
                <a:close/>
              </a:path>
            </a:pathLst>
          </a:custGeom>
          <a:solidFill>
            <a:srgbClr val="056D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2170" y="438150"/>
            <a:ext cx="1371599" cy="16419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0342" y="6378308"/>
            <a:ext cx="281050" cy="32120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474357" y="6530975"/>
            <a:ext cx="36830" cy="76200"/>
          </a:xfrm>
          <a:custGeom>
            <a:avLst/>
            <a:gdLst/>
            <a:ahLst/>
            <a:cxnLst/>
            <a:rect l="l" t="t" r="r" b="b"/>
            <a:pathLst>
              <a:path w="36829" h="76200">
                <a:moveTo>
                  <a:pt x="36576" y="0"/>
                </a:moveTo>
                <a:lnTo>
                  <a:pt x="0" y="0"/>
                </a:lnTo>
                <a:lnTo>
                  <a:pt x="0" y="76200"/>
                </a:lnTo>
                <a:lnTo>
                  <a:pt x="36576" y="76200"/>
                </a:lnTo>
                <a:lnTo>
                  <a:pt x="36576" y="0"/>
                </a:lnTo>
                <a:close/>
              </a:path>
            </a:pathLst>
          </a:custGeom>
          <a:solidFill>
            <a:srgbClr val="119F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8064777" y="637179"/>
            <a:ext cx="508634" cy="67945"/>
          </a:xfrm>
          <a:custGeom>
            <a:avLst/>
            <a:gdLst/>
            <a:ahLst/>
            <a:cxnLst/>
            <a:rect l="l" t="t" r="r" b="b"/>
            <a:pathLst>
              <a:path w="508634" h="67945">
                <a:moveTo>
                  <a:pt x="33586" y="994"/>
                </a:moveTo>
                <a:lnTo>
                  <a:pt x="959" y="994"/>
                </a:lnTo>
                <a:lnTo>
                  <a:pt x="959" y="1989"/>
                </a:lnTo>
                <a:lnTo>
                  <a:pt x="0" y="1989"/>
                </a:lnTo>
                <a:lnTo>
                  <a:pt x="0" y="64684"/>
                </a:lnTo>
                <a:lnTo>
                  <a:pt x="1918" y="66674"/>
                </a:lnTo>
                <a:lnTo>
                  <a:pt x="11511" y="66674"/>
                </a:lnTo>
                <a:lnTo>
                  <a:pt x="13429" y="64684"/>
                </a:lnTo>
                <a:lnTo>
                  <a:pt x="13429" y="41796"/>
                </a:lnTo>
                <a:lnTo>
                  <a:pt x="33586" y="41796"/>
                </a:lnTo>
                <a:lnTo>
                  <a:pt x="39342" y="40801"/>
                </a:lnTo>
                <a:lnTo>
                  <a:pt x="43179" y="36820"/>
                </a:lnTo>
                <a:lnTo>
                  <a:pt x="47975" y="33835"/>
                </a:lnTo>
                <a:lnTo>
                  <a:pt x="48742" y="31844"/>
                </a:lnTo>
                <a:lnTo>
                  <a:pt x="13429" y="31844"/>
                </a:lnTo>
                <a:lnTo>
                  <a:pt x="13429" y="10945"/>
                </a:lnTo>
                <a:lnTo>
                  <a:pt x="48358" y="10945"/>
                </a:lnTo>
                <a:lnTo>
                  <a:pt x="47975" y="9951"/>
                </a:lnTo>
                <a:lnTo>
                  <a:pt x="43178" y="5970"/>
                </a:lnTo>
                <a:lnTo>
                  <a:pt x="39341" y="2984"/>
                </a:lnTo>
                <a:lnTo>
                  <a:pt x="33586" y="994"/>
                </a:lnTo>
                <a:close/>
              </a:path>
              <a:path w="508634" h="67945">
                <a:moveTo>
                  <a:pt x="48358" y="10945"/>
                </a:moveTo>
                <a:lnTo>
                  <a:pt x="29749" y="10945"/>
                </a:lnTo>
                <a:lnTo>
                  <a:pt x="32627" y="11942"/>
                </a:lnTo>
                <a:lnTo>
                  <a:pt x="33586" y="13931"/>
                </a:lnTo>
                <a:lnTo>
                  <a:pt x="35505" y="15922"/>
                </a:lnTo>
                <a:lnTo>
                  <a:pt x="36464" y="17912"/>
                </a:lnTo>
                <a:lnTo>
                  <a:pt x="36464" y="24878"/>
                </a:lnTo>
                <a:lnTo>
                  <a:pt x="35505" y="27863"/>
                </a:lnTo>
                <a:lnTo>
                  <a:pt x="33586" y="28859"/>
                </a:lnTo>
                <a:lnTo>
                  <a:pt x="31668" y="30849"/>
                </a:lnTo>
                <a:lnTo>
                  <a:pt x="29749" y="31844"/>
                </a:lnTo>
                <a:lnTo>
                  <a:pt x="48742" y="31844"/>
                </a:lnTo>
                <a:lnTo>
                  <a:pt x="49893" y="28859"/>
                </a:lnTo>
                <a:lnTo>
                  <a:pt x="49893" y="14926"/>
                </a:lnTo>
                <a:lnTo>
                  <a:pt x="48358" y="10945"/>
                </a:lnTo>
                <a:close/>
              </a:path>
              <a:path w="508634" h="67945">
                <a:moveTo>
                  <a:pt x="105542" y="994"/>
                </a:moveTo>
                <a:lnTo>
                  <a:pt x="73874" y="994"/>
                </a:lnTo>
                <a:lnTo>
                  <a:pt x="73874" y="1989"/>
                </a:lnTo>
                <a:lnTo>
                  <a:pt x="72915" y="1989"/>
                </a:lnTo>
                <a:lnTo>
                  <a:pt x="72915" y="64684"/>
                </a:lnTo>
                <a:lnTo>
                  <a:pt x="74834" y="66674"/>
                </a:lnTo>
                <a:lnTo>
                  <a:pt x="84439" y="66674"/>
                </a:lnTo>
                <a:lnTo>
                  <a:pt x="84439" y="65679"/>
                </a:lnTo>
                <a:lnTo>
                  <a:pt x="85398" y="65679"/>
                </a:lnTo>
                <a:lnTo>
                  <a:pt x="85398" y="41796"/>
                </a:lnTo>
                <a:lnTo>
                  <a:pt x="111379" y="41796"/>
                </a:lnTo>
                <a:lnTo>
                  <a:pt x="110339" y="39805"/>
                </a:lnTo>
                <a:lnTo>
                  <a:pt x="114176" y="37815"/>
                </a:lnTo>
                <a:lnTo>
                  <a:pt x="117053" y="35824"/>
                </a:lnTo>
                <a:lnTo>
                  <a:pt x="120251" y="30849"/>
                </a:lnTo>
                <a:lnTo>
                  <a:pt x="85398" y="30849"/>
                </a:lnTo>
                <a:lnTo>
                  <a:pt x="85398" y="10945"/>
                </a:lnTo>
                <a:lnTo>
                  <a:pt x="120317" y="10945"/>
                </a:lnTo>
                <a:lnTo>
                  <a:pt x="119931" y="9951"/>
                </a:lnTo>
                <a:lnTo>
                  <a:pt x="116094" y="5970"/>
                </a:lnTo>
                <a:lnTo>
                  <a:pt x="111298" y="2984"/>
                </a:lnTo>
                <a:lnTo>
                  <a:pt x="105542" y="994"/>
                </a:lnTo>
                <a:close/>
              </a:path>
              <a:path w="508634" h="67945">
                <a:moveTo>
                  <a:pt x="111379" y="41796"/>
                </a:moveTo>
                <a:lnTo>
                  <a:pt x="97869" y="41796"/>
                </a:lnTo>
                <a:lnTo>
                  <a:pt x="109380" y="63689"/>
                </a:lnTo>
                <a:lnTo>
                  <a:pt x="112257" y="66674"/>
                </a:lnTo>
                <a:lnTo>
                  <a:pt x="121863" y="66674"/>
                </a:lnTo>
                <a:lnTo>
                  <a:pt x="123781" y="64684"/>
                </a:lnTo>
                <a:lnTo>
                  <a:pt x="123781" y="63689"/>
                </a:lnTo>
                <a:lnTo>
                  <a:pt x="122822" y="63689"/>
                </a:lnTo>
                <a:lnTo>
                  <a:pt x="111379" y="41796"/>
                </a:lnTo>
                <a:close/>
              </a:path>
              <a:path w="508634" h="67945">
                <a:moveTo>
                  <a:pt x="120317" y="10945"/>
                </a:moveTo>
                <a:lnTo>
                  <a:pt x="101705" y="10945"/>
                </a:lnTo>
                <a:lnTo>
                  <a:pt x="104583" y="11942"/>
                </a:lnTo>
                <a:lnTo>
                  <a:pt x="108420" y="15922"/>
                </a:lnTo>
                <a:lnTo>
                  <a:pt x="109379" y="17912"/>
                </a:lnTo>
                <a:lnTo>
                  <a:pt x="109379" y="24878"/>
                </a:lnTo>
                <a:lnTo>
                  <a:pt x="108420" y="26868"/>
                </a:lnTo>
                <a:lnTo>
                  <a:pt x="106502" y="28859"/>
                </a:lnTo>
                <a:lnTo>
                  <a:pt x="104583" y="29854"/>
                </a:lnTo>
                <a:lnTo>
                  <a:pt x="101705" y="30849"/>
                </a:lnTo>
                <a:lnTo>
                  <a:pt x="120251" y="30849"/>
                </a:lnTo>
                <a:lnTo>
                  <a:pt x="120890" y="29854"/>
                </a:lnTo>
                <a:lnTo>
                  <a:pt x="121862" y="25873"/>
                </a:lnTo>
                <a:lnTo>
                  <a:pt x="121862" y="14926"/>
                </a:lnTo>
                <a:lnTo>
                  <a:pt x="120317" y="10945"/>
                </a:lnTo>
                <a:close/>
              </a:path>
              <a:path w="508634" h="67945">
                <a:moveTo>
                  <a:pt x="179430" y="0"/>
                </a:moveTo>
                <a:lnTo>
                  <a:pt x="163110" y="0"/>
                </a:lnTo>
                <a:lnTo>
                  <a:pt x="157355" y="1989"/>
                </a:lnTo>
                <a:lnTo>
                  <a:pt x="152558" y="6965"/>
                </a:lnTo>
                <a:lnTo>
                  <a:pt x="147762" y="10945"/>
                </a:lnTo>
                <a:lnTo>
                  <a:pt x="144884" y="16917"/>
                </a:lnTo>
                <a:lnTo>
                  <a:pt x="144885" y="49757"/>
                </a:lnTo>
                <a:lnTo>
                  <a:pt x="147762" y="56723"/>
                </a:lnTo>
                <a:lnTo>
                  <a:pt x="152559" y="60703"/>
                </a:lnTo>
                <a:lnTo>
                  <a:pt x="156396" y="64684"/>
                </a:lnTo>
                <a:lnTo>
                  <a:pt x="163110" y="67670"/>
                </a:lnTo>
                <a:lnTo>
                  <a:pt x="179430" y="67670"/>
                </a:lnTo>
                <a:lnTo>
                  <a:pt x="186145" y="64684"/>
                </a:lnTo>
                <a:lnTo>
                  <a:pt x="189982" y="60703"/>
                </a:lnTo>
                <a:lnTo>
                  <a:pt x="194778" y="56723"/>
                </a:lnTo>
                <a:lnTo>
                  <a:pt x="166960" y="56723"/>
                </a:lnTo>
                <a:lnTo>
                  <a:pt x="164069" y="54733"/>
                </a:lnTo>
                <a:lnTo>
                  <a:pt x="159273" y="49757"/>
                </a:lnTo>
                <a:lnTo>
                  <a:pt x="158314" y="45777"/>
                </a:lnTo>
                <a:lnTo>
                  <a:pt x="158314" y="20898"/>
                </a:lnTo>
                <a:lnTo>
                  <a:pt x="159273" y="16917"/>
                </a:lnTo>
                <a:lnTo>
                  <a:pt x="162151" y="14926"/>
                </a:lnTo>
                <a:lnTo>
                  <a:pt x="164069" y="11942"/>
                </a:lnTo>
                <a:lnTo>
                  <a:pt x="166960" y="10945"/>
                </a:lnTo>
                <a:lnTo>
                  <a:pt x="194778" y="10945"/>
                </a:lnTo>
                <a:lnTo>
                  <a:pt x="189982" y="6965"/>
                </a:lnTo>
                <a:lnTo>
                  <a:pt x="185186" y="1989"/>
                </a:lnTo>
                <a:lnTo>
                  <a:pt x="179430" y="0"/>
                </a:lnTo>
                <a:close/>
              </a:path>
              <a:path w="508634" h="67945">
                <a:moveTo>
                  <a:pt x="194778" y="10945"/>
                </a:moveTo>
                <a:lnTo>
                  <a:pt x="175593" y="10945"/>
                </a:lnTo>
                <a:lnTo>
                  <a:pt x="178471" y="11942"/>
                </a:lnTo>
                <a:lnTo>
                  <a:pt x="180389" y="14926"/>
                </a:lnTo>
                <a:lnTo>
                  <a:pt x="183267" y="16917"/>
                </a:lnTo>
                <a:lnTo>
                  <a:pt x="184226" y="20898"/>
                </a:lnTo>
                <a:lnTo>
                  <a:pt x="184226" y="25873"/>
                </a:lnTo>
                <a:lnTo>
                  <a:pt x="185186" y="29854"/>
                </a:lnTo>
                <a:lnTo>
                  <a:pt x="185186" y="37815"/>
                </a:lnTo>
                <a:lnTo>
                  <a:pt x="184226" y="40801"/>
                </a:lnTo>
                <a:lnTo>
                  <a:pt x="184226" y="46771"/>
                </a:lnTo>
                <a:lnTo>
                  <a:pt x="183267" y="49757"/>
                </a:lnTo>
                <a:lnTo>
                  <a:pt x="178471" y="54733"/>
                </a:lnTo>
                <a:lnTo>
                  <a:pt x="175593" y="56723"/>
                </a:lnTo>
                <a:lnTo>
                  <a:pt x="194778" y="56723"/>
                </a:lnTo>
                <a:lnTo>
                  <a:pt x="197656" y="49757"/>
                </a:lnTo>
                <a:lnTo>
                  <a:pt x="197656" y="16917"/>
                </a:lnTo>
                <a:lnTo>
                  <a:pt x="194778" y="10945"/>
                </a:lnTo>
                <a:close/>
              </a:path>
              <a:path w="508634" h="67945">
                <a:moveTo>
                  <a:pt x="253305" y="0"/>
                </a:moveTo>
                <a:lnTo>
                  <a:pt x="239876" y="0"/>
                </a:lnTo>
                <a:lnTo>
                  <a:pt x="233161" y="1989"/>
                </a:lnTo>
                <a:lnTo>
                  <a:pt x="228365" y="6965"/>
                </a:lnTo>
                <a:lnTo>
                  <a:pt x="223568" y="10945"/>
                </a:lnTo>
                <a:lnTo>
                  <a:pt x="221650" y="16917"/>
                </a:lnTo>
                <a:lnTo>
                  <a:pt x="220691" y="24878"/>
                </a:lnTo>
                <a:lnTo>
                  <a:pt x="220691" y="41796"/>
                </a:lnTo>
                <a:lnTo>
                  <a:pt x="238916" y="67670"/>
                </a:lnTo>
                <a:lnTo>
                  <a:pt x="253305" y="67670"/>
                </a:lnTo>
                <a:lnTo>
                  <a:pt x="258101" y="65679"/>
                </a:lnTo>
                <a:lnTo>
                  <a:pt x="265788" y="61699"/>
                </a:lnTo>
                <a:lnTo>
                  <a:pt x="269625" y="58713"/>
                </a:lnTo>
                <a:lnTo>
                  <a:pt x="270904" y="56723"/>
                </a:lnTo>
                <a:lnTo>
                  <a:pt x="243713" y="56723"/>
                </a:lnTo>
                <a:lnTo>
                  <a:pt x="239876" y="54733"/>
                </a:lnTo>
                <a:lnTo>
                  <a:pt x="237957" y="52742"/>
                </a:lnTo>
                <a:lnTo>
                  <a:pt x="235079" y="50752"/>
                </a:lnTo>
                <a:lnTo>
                  <a:pt x="234120" y="46771"/>
                </a:lnTo>
                <a:lnTo>
                  <a:pt x="234120" y="19903"/>
                </a:lnTo>
                <a:lnTo>
                  <a:pt x="235079" y="16917"/>
                </a:lnTo>
                <a:lnTo>
                  <a:pt x="239876" y="11942"/>
                </a:lnTo>
                <a:lnTo>
                  <a:pt x="243713" y="10945"/>
                </a:lnTo>
                <a:lnTo>
                  <a:pt x="271543" y="10945"/>
                </a:lnTo>
                <a:lnTo>
                  <a:pt x="270584" y="9951"/>
                </a:lnTo>
                <a:lnTo>
                  <a:pt x="268666" y="6965"/>
                </a:lnTo>
                <a:lnTo>
                  <a:pt x="265788" y="4975"/>
                </a:lnTo>
                <a:lnTo>
                  <a:pt x="258101" y="994"/>
                </a:lnTo>
                <a:lnTo>
                  <a:pt x="253305" y="0"/>
                </a:lnTo>
                <a:close/>
              </a:path>
              <a:path w="508634" h="67945">
                <a:moveTo>
                  <a:pt x="274421" y="29854"/>
                </a:moveTo>
                <a:lnTo>
                  <a:pt x="249468" y="29854"/>
                </a:lnTo>
                <a:lnTo>
                  <a:pt x="248509" y="30849"/>
                </a:lnTo>
                <a:lnTo>
                  <a:pt x="248509" y="37815"/>
                </a:lnTo>
                <a:lnTo>
                  <a:pt x="249468" y="38810"/>
                </a:lnTo>
                <a:lnTo>
                  <a:pt x="261951" y="38810"/>
                </a:lnTo>
                <a:lnTo>
                  <a:pt x="261951" y="46771"/>
                </a:lnTo>
                <a:lnTo>
                  <a:pt x="260992" y="50752"/>
                </a:lnTo>
                <a:lnTo>
                  <a:pt x="252346" y="56723"/>
                </a:lnTo>
                <a:lnTo>
                  <a:pt x="270904" y="56723"/>
                </a:lnTo>
                <a:lnTo>
                  <a:pt x="271544" y="55728"/>
                </a:lnTo>
                <a:lnTo>
                  <a:pt x="273462" y="51747"/>
                </a:lnTo>
                <a:lnTo>
                  <a:pt x="274421" y="46771"/>
                </a:lnTo>
                <a:lnTo>
                  <a:pt x="274421" y="29854"/>
                </a:lnTo>
                <a:close/>
              </a:path>
              <a:path w="508634" h="67945">
                <a:moveTo>
                  <a:pt x="271543" y="10945"/>
                </a:moveTo>
                <a:lnTo>
                  <a:pt x="251387" y="10945"/>
                </a:lnTo>
                <a:lnTo>
                  <a:pt x="254264" y="11942"/>
                </a:lnTo>
                <a:lnTo>
                  <a:pt x="256183" y="12936"/>
                </a:lnTo>
                <a:lnTo>
                  <a:pt x="260033" y="16917"/>
                </a:lnTo>
                <a:lnTo>
                  <a:pt x="260992" y="18907"/>
                </a:lnTo>
                <a:lnTo>
                  <a:pt x="260992" y="19903"/>
                </a:lnTo>
                <a:lnTo>
                  <a:pt x="261951" y="20898"/>
                </a:lnTo>
                <a:lnTo>
                  <a:pt x="273462" y="20898"/>
                </a:lnTo>
                <a:lnTo>
                  <a:pt x="273462" y="19903"/>
                </a:lnTo>
                <a:lnTo>
                  <a:pt x="274421" y="19903"/>
                </a:lnTo>
                <a:lnTo>
                  <a:pt x="274421" y="15922"/>
                </a:lnTo>
                <a:lnTo>
                  <a:pt x="273462" y="12936"/>
                </a:lnTo>
                <a:lnTo>
                  <a:pt x="271543" y="10945"/>
                </a:lnTo>
                <a:close/>
              </a:path>
              <a:path w="508634" h="67945">
                <a:moveTo>
                  <a:pt x="311845" y="64684"/>
                </a:moveTo>
                <a:lnTo>
                  <a:pt x="300321" y="64684"/>
                </a:lnTo>
                <a:lnTo>
                  <a:pt x="300321" y="65679"/>
                </a:lnTo>
                <a:lnTo>
                  <a:pt x="301280" y="66674"/>
                </a:lnTo>
                <a:lnTo>
                  <a:pt x="310886" y="66674"/>
                </a:lnTo>
                <a:lnTo>
                  <a:pt x="310886" y="65679"/>
                </a:lnTo>
                <a:lnTo>
                  <a:pt x="311845" y="65679"/>
                </a:lnTo>
                <a:lnTo>
                  <a:pt x="311845" y="64684"/>
                </a:lnTo>
                <a:close/>
              </a:path>
              <a:path w="508634" h="67945">
                <a:moveTo>
                  <a:pt x="349256" y="65679"/>
                </a:moveTo>
                <a:lnTo>
                  <a:pt x="338704" y="65679"/>
                </a:lnTo>
                <a:lnTo>
                  <a:pt x="338704" y="66674"/>
                </a:lnTo>
                <a:lnTo>
                  <a:pt x="348296" y="66674"/>
                </a:lnTo>
                <a:lnTo>
                  <a:pt x="349256" y="65679"/>
                </a:lnTo>
                <a:close/>
              </a:path>
              <a:path w="508634" h="67945">
                <a:moveTo>
                  <a:pt x="337905" y="41796"/>
                </a:moveTo>
                <a:lnTo>
                  <a:pt x="324315" y="41796"/>
                </a:lnTo>
                <a:lnTo>
                  <a:pt x="335826" y="63689"/>
                </a:lnTo>
                <a:lnTo>
                  <a:pt x="337745" y="65679"/>
                </a:lnTo>
                <a:lnTo>
                  <a:pt x="350215" y="65679"/>
                </a:lnTo>
                <a:lnTo>
                  <a:pt x="350215" y="63689"/>
                </a:lnTo>
                <a:lnTo>
                  <a:pt x="337905" y="41796"/>
                </a:lnTo>
                <a:close/>
              </a:path>
              <a:path w="508634" h="67945">
                <a:moveTo>
                  <a:pt x="332948" y="994"/>
                </a:moveTo>
                <a:lnTo>
                  <a:pt x="300321" y="994"/>
                </a:lnTo>
                <a:lnTo>
                  <a:pt x="300321" y="1989"/>
                </a:lnTo>
                <a:lnTo>
                  <a:pt x="299362" y="2984"/>
                </a:lnTo>
                <a:lnTo>
                  <a:pt x="299362" y="64684"/>
                </a:lnTo>
                <a:lnTo>
                  <a:pt x="312804" y="64684"/>
                </a:lnTo>
                <a:lnTo>
                  <a:pt x="312804" y="41796"/>
                </a:lnTo>
                <a:lnTo>
                  <a:pt x="337905" y="41796"/>
                </a:lnTo>
                <a:lnTo>
                  <a:pt x="336785" y="39805"/>
                </a:lnTo>
                <a:lnTo>
                  <a:pt x="340622" y="37815"/>
                </a:lnTo>
                <a:lnTo>
                  <a:pt x="343500" y="35824"/>
                </a:lnTo>
                <a:lnTo>
                  <a:pt x="346698" y="30849"/>
                </a:lnTo>
                <a:lnTo>
                  <a:pt x="312804" y="30849"/>
                </a:lnTo>
                <a:lnTo>
                  <a:pt x="312804" y="10945"/>
                </a:lnTo>
                <a:lnTo>
                  <a:pt x="346761" y="10945"/>
                </a:lnTo>
                <a:lnTo>
                  <a:pt x="346378" y="9951"/>
                </a:lnTo>
                <a:lnTo>
                  <a:pt x="342541" y="5970"/>
                </a:lnTo>
                <a:lnTo>
                  <a:pt x="338704" y="2984"/>
                </a:lnTo>
                <a:lnTo>
                  <a:pt x="332948" y="994"/>
                </a:lnTo>
                <a:close/>
              </a:path>
              <a:path w="508634" h="67945">
                <a:moveTo>
                  <a:pt x="346761" y="10945"/>
                </a:moveTo>
                <a:lnTo>
                  <a:pt x="328152" y="10945"/>
                </a:lnTo>
                <a:lnTo>
                  <a:pt x="331030" y="11942"/>
                </a:lnTo>
                <a:lnTo>
                  <a:pt x="334867" y="15922"/>
                </a:lnTo>
                <a:lnTo>
                  <a:pt x="335826" y="17912"/>
                </a:lnTo>
                <a:lnTo>
                  <a:pt x="335826" y="24878"/>
                </a:lnTo>
                <a:lnTo>
                  <a:pt x="334867" y="26868"/>
                </a:lnTo>
                <a:lnTo>
                  <a:pt x="332948" y="28859"/>
                </a:lnTo>
                <a:lnTo>
                  <a:pt x="331030" y="29854"/>
                </a:lnTo>
                <a:lnTo>
                  <a:pt x="328152" y="30849"/>
                </a:lnTo>
                <a:lnTo>
                  <a:pt x="346698" y="30849"/>
                </a:lnTo>
                <a:lnTo>
                  <a:pt x="347337" y="29854"/>
                </a:lnTo>
                <a:lnTo>
                  <a:pt x="348296" y="25873"/>
                </a:lnTo>
                <a:lnTo>
                  <a:pt x="348296" y="14926"/>
                </a:lnTo>
                <a:lnTo>
                  <a:pt x="346761" y="10945"/>
                </a:lnTo>
                <a:close/>
              </a:path>
              <a:path w="508634" h="67945">
                <a:moveTo>
                  <a:pt x="404917" y="994"/>
                </a:moveTo>
                <a:lnTo>
                  <a:pt x="391475" y="994"/>
                </a:lnTo>
                <a:lnTo>
                  <a:pt x="389557" y="2984"/>
                </a:lnTo>
                <a:lnTo>
                  <a:pt x="368453" y="63689"/>
                </a:lnTo>
                <a:lnTo>
                  <a:pt x="368453" y="65679"/>
                </a:lnTo>
                <a:lnTo>
                  <a:pt x="369413" y="65679"/>
                </a:lnTo>
                <a:lnTo>
                  <a:pt x="369413" y="66674"/>
                </a:lnTo>
                <a:lnTo>
                  <a:pt x="379005" y="66674"/>
                </a:lnTo>
                <a:lnTo>
                  <a:pt x="380924" y="64684"/>
                </a:lnTo>
                <a:lnTo>
                  <a:pt x="384761" y="52742"/>
                </a:lnTo>
                <a:lnTo>
                  <a:pt x="423929" y="52742"/>
                </a:lnTo>
                <a:lnTo>
                  <a:pt x="420319" y="42791"/>
                </a:lnTo>
                <a:lnTo>
                  <a:pt x="387638" y="42791"/>
                </a:lnTo>
                <a:lnTo>
                  <a:pt x="398203" y="13931"/>
                </a:lnTo>
                <a:lnTo>
                  <a:pt x="409848" y="13931"/>
                </a:lnTo>
                <a:lnTo>
                  <a:pt x="405877" y="2984"/>
                </a:lnTo>
                <a:lnTo>
                  <a:pt x="405877" y="1989"/>
                </a:lnTo>
                <a:lnTo>
                  <a:pt x="404917" y="994"/>
                </a:lnTo>
                <a:close/>
              </a:path>
              <a:path w="508634" h="67945">
                <a:moveTo>
                  <a:pt x="423929" y="52742"/>
                </a:moveTo>
                <a:lnTo>
                  <a:pt x="411632" y="52742"/>
                </a:lnTo>
                <a:lnTo>
                  <a:pt x="415469" y="64684"/>
                </a:lnTo>
                <a:lnTo>
                  <a:pt x="416390" y="65679"/>
                </a:lnTo>
                <a:lnTo>
                  <a:pt x="417413" y="66674"/>
                </a:lnTo>
                <a:lnTo>
                  <a:pt x="427006" y="66674"/>
                </a:lnTo>
                <a:lnTo>
                  <a:pt x="427006" y="65679"/>
                </a:lnTo>
                <a:lnTo>
                  <a:pt x="427901" y="65679"/>
                </a:lnTo>
                <a:lnTo>
                  <a:pt x="427901" y="63689"/>
                </a:lnTo>
                <a:lnTo>
                  <a:pt x="423929" y="52742"/>
                </a:lnTo>
                <a:close/>
              </a:path>
              <a:path w="508634" h="67945">
                <a:moveTo>
                  <a:pt x="409848" y="13931"/>
                </a:moveTo>
                <a:lnTo>
                  <a:pt x="398203" y="13931"/>
                </a:lnTo>
                <a:lnTo>
                  <a:pt x="407795" y="42791"/>
                </a:lnTo>
                <a:lnTo>
                  <a:pt x="420319" y="42791"/>
                </a:lnTo>
                <a:lnTo>
                  <a:pt x="409848" y="13931"/>
                </a:lnTo>
                <a:close/>
              </a:path>
              <a:path w="508634" h="67945">
                <a:moveTo>
                  <a:pt x="461539" y="994"/>
                </a:moveTo>
                <a:lnTo>
                  <a:pt x="450923" y="994"/>
                </a:lnTo>
                <a:lnTo>
                  <a:pt x="450028" y="1989"/>
                </a:lnTo>
                <a:lnTo>
                  <a:pt x="450028" y="64684"/>
                </a:lnTo>
                <a:lnTo>
                  <a:pt x="450923" y="65679"/>
                </a:lnTo>
                <a:lnTo>
                  <a:pt x="450923" y="66674"/>
                </a:lnTo>
                <a:lnTo>
                  <a:pt x="460516" y="66674"/>
                </a:lnTo>
                <a:lnTo>
                  <a:pt x="460516" y="65679"/>
                </a:lnTo>
                <a:lnTo>
                  <a:pt x="461539" y="65679"/>
                </a:lnTo>
                <a:lnTo>
                  <a:pt x="461539" y="23884"/>
                </a:lnTo>
                <a:lnTo>
                  <a:pt x="473422" y="23884"/>
                </a:lnTo>
                <a:lnTo>
                  <a:pt x="462434" y="2984"/>
                </a:lnTo>
                <a:lnTo>
                  <a:pt x="461539" y="994"/>
                </a:lnTo>
                <a:close/>
              </a:path>
              <a:path w="508634" h="67945">
                <a:moveTo>
                  <a:pt x="507583" y="65679"/>
                </a:moveTo>
                <a:lnTo>
                  <a:pt x="497990" y="65679"/>
                </a:lnTo>
                <a:lnTo>
                  <a:pt x="497990" y="66674"/>
                </a:lnTo>
                <a:lnTo>
                  <a:pt x="507583" y="66674"/>
                </a:lnTo>
                <a:lnTo>
                  <a:pt x="507583" y="65679"/>
                </a:lnTo>
                <a:close/>
              </a:path>
              <a:path w="508634" h="67945">
                <a:moveTo>
                  <a:pt x="508478" y="23884"/>
                </a:moveTo>
                <a:lnTo>
                  <a:pt x="496967" y="23884"/>
                </a:lnTo>
                <a:lnTo>
                  <a:pt x="496967" y="65679"/>
                </a:lnTo>
                <a:lnTo>
                  <a:pt x="508478" y="65679"/>
                </a:lnTo>
                <a:lnTo>
                  <a:pt x="508478" y="23884"/>
                </a:lnTo>
                <a:close/>
              </a:path>
              <a:path w="508634" h="67945">
                <a:moveTo>
                  <a:pt x="473422" y="23884"/>
                </a:moveTo>
                <a:lnTo>
                  <a:pt x="461539" y="23884"/>
                </a:lnTo>
                <a:lnTo>
                  <a:pt x="473945" y="48761"/>
                </a:lnTo>
                <a:lnTo>
                  <a:pt x="474968" y="49757"/>
                </a:lnTo>
                <a:lnTo>
                  <a:pt x="475864" y="50752"/>
                </a:lnTo>
                <a:lnTo>
                  <a:pt x="482642" y="50752"/>
                </a:lnTo>
                <a:lnTo>
                  <a:pt x="483538" y="49757"/>
                </a:lnTo>
                <a:lnTo>
                  <a:pt x="484561" y="48761"/>
                </a:lnTo>
                <a:lnTo>
                  <a:pt x="491012" y="35824"/>
                </a:lnTo>
                <a:lnTo>
                  <a:pt x="479701" y="35824"/>
                </a:lnTo>
                <a:lnTo>
                  <a:pt x="473422" y="23884"/>
                </a:lnTo>
                <a:close/>
              </a:path>
              <a:path w="508634" h="67945">
                <a:moveTo>
                  <a:pt x="507583" y="994"/>
                </a:moveTo>
                <a:lnTo>
                  <a:pt x="496967" y="994"/>
                </a:lnTo>
                <a:lnTo>
                  <a:pt x="496967" y="2984"/>
                </a:lnTo>
                <a:lnTo>
                  <a:pt x="479701" y="35824"/>
                </a:lnTo>
                <a:lnTo>
                  <a:pt x="491012" y="35824"/>
                </a:lnTo>
                <a:lnTo>
                  <a:pt x="496967" y="23884"/>
                </a:lnTo>
                <a:lnTo>
                  <a:pt x="508478" y="23884"/>
                </a:lnTo>
                <a:lnTo>
                  <a:pt x="508478" y="1989"/>
                </a:lnTo>
                <a:lnTo>
                  <a:pt x="507583" y="994"/>
                </a:lnTo>
                <a:close/>
              </a:path>
            </a:pathLst>
          </a:custGeom>
          <a:solidFill>
            <a:srgbClr val="056D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2170" y="438150"/>
            <a:ext cx="1371599" cy="1641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C777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3663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3663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18695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837171" y="12"/>
            <a:ext cx="2306955" cy="920115"/>
          </a:xfrm>
          <a:custGeom>
            <a:avLst/>
            <a:gdLst/>
            <a:ahLst/>
            <a:cxnLst/>
            <a:rect l="l" t="t" r="r" b="b"/>
            <a:pathLst>
              <a:path w="2306954" h="920115">
                <a:moveTo>
                  <a:pt x="2306828" y="0"/>
                </a:moveTo>
                <a:lnTo>
                  <a:pt x="0" y="0"/>
                </a:lnTo>
                <a:lnTo>
                  <a:pt x="0" y="920102"/>
                </a:lnTo>
                <a:lnTo>
                  <a:pt x="2306828" y="920102"/>
                </a:lnTo>
                <a:lnTo>
                  <a:pt x="2306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64777" y="637179"/>
            <a:ext cx="508634" cy="67945"/>
          </a:xfrm>
          <a:custGeom>
            <a:avLst/>
            <a:gdLst/>
            <a:ahLst/>
            <a:cxnLst/>
            <a:rect l="l" t="t" r="r" b="b"/>
            <a:pathLst>
              <a:path w="508634" h="67945">
                <a:moveTo>
                  <a:pt x="33586" y="994"/>
                </a:moveTo>
                <a:lnTo>
                  <a:pt x="959" y="994"/>
                </a:lnTo>
                <a:lnTo>
                  <a:pt x="959" y="1989"/>
                </a:lnTo>
                <a:lnTo>
                  <a:pt x="0" y="1989"/>
                </a:lnTo>
                <a:lnTo>
                  <a:pt x="0" y="64684"/>
                </a:lnTo>
                <a:lnTo>
                  <a:pt x="1918" y="66674"/>
                </a:lnTo>
                <a:lnTo>
                  <a:pt x="11511" y="66674"/>
                </a:lnTo>
                <a:lnTo>
                  <a:pt x="13429" y="64684"/>
                </a:lnTo>
                <a:lnTo>
                  <a:pt x="13429" y="41796"/>
                </a:lnTo>
                <a:lnTo>
                  <a:pt x="33586" y="41796"/>
                </a:lnTo>
                <a:lnTo>
                  <a:pt x="39342" y="40801"/>
                </a:lnTo>
                <a:lnTo>
                  <a:pt x="43179" y="36820"/>
                </a:lnTo>
                <a:lnTo>
                  <a:pt x="47975" y="33835"/>
                </a:lnTo>
                <a:lnTo>
                  <a:pt x="48742" y="31844"/>
                </a:lnTo>
                <a:lnTo>
                  <a:pt x="13429" y="31844"/>
                </a:lnTo>
                <a:lnTo>
                  <a:pt x="13429" y="10945"/>
                </a:lnTo>
                <a:lnTo>
                  <a:pt x="48358" y="10945"/>
                </a:lnTo>
                <a:lnTo>
                  <a:pt x="47975" y="9951"/>
                </a:lnTo>
                <a:lnTo>
                  <a:pt x="43178" y="5970"/>
                </a:lnTo>
                <a:lnTo>
                  <a:pt x="39341" y="2984"/>
                </a:lnTo>
                <a:lnTo>
                  <a:pt x="33586" y="994"/>
                </a:lnTo>
                <a:close/>
              </a:path>
              <a:path w="508634" h="67945">
                <a:moveTo>
                  <a:pt x="48358" y="10945"/>
                </a:moveTo>
                <a:lnTo>
                  <a:pt x="29749" y="10945"/>
                </a:lnTo>
                <a:lnTo>
                  <a:pt x="32627" y="11942"/>
                </a:lnTo>
                <a:lnTo>
                  <a:pt x="33586" y="13931"/>
                </a:lnTo>
                <a:lnTo>
                  <a:pt x="35505" y="15922"/>
                </a:lnTo>
                <a:lnTo>
                  <a:pt x="36464" y="17912"/>
                </a:lnTo>
                <a:lnTo>
                  <a:pt x="36464" y="24878"/>
                </a:lnTo>
                <a:lnTo>
                  <a:pt x="35505" y="27863"/>
                </a:lnTo>
                <a:lnTo>
                  <a:pt x="33586" y="28859"/>
                </a:lnTo>
                <a:lnTo>
                  <a:pt x="31668" y="30849"/>
                </a:lnTo>
                <a:lnTo>
                  <a:pt x="29749" y="31844"/>
                </a:lnTo>
                <a:lnTo>
                  <a:pt x="48742" y="31844"/>
                </a:lnTo>
                <a:lnTo>
                  <a:pt x="49893" y="28859"/>
                </a:lnTo>
                <a:lnTo>
                  <a:pt x="49893" y="14926"/>
                </a:lnTo>
                <a:lnTo>
                  <a:pt x="48358" y="10945"/>
                </a:lnTo>
                <a:close/>
              </a:path>
              <a:path w="508634" h="67945">
                <a:moveTo>
                  <a:pt x="105542" y="994"/>
                </a:moveTo>
                <a:lnTo>
                  <a:pt x="73874" y="994"/>
                </a:lnTo>
                <a:lnTo>
                  <a:pt x="73874" y="1989"/>
                </a:lnTo>
                <a:lnTo>
                  <a:pt x="72915" y="1989"/>
                </a:lnTo>
                <a:lnTo>
                  <a:pt x="72915" y="64684"/>
                </a:lnTo>
                <a:lnTo>
                  <a:pt x="74834" y="66674"/>
                </a:lnTo>
                <a:lnTo>
                  <a:pt x="84439" y="66674"/>
                </a:lnTo>
                <a:lnTo>
                  <a:pt x="84439" y="65679"/>
                </a:lnTo>
                <a:lnTo>
                  <a:pt x="85398" y="65679"/>
                </a:lnTo>
                <a:lnTo>
                  <a:pt x="85398" y="41796"/>
                </a:lnTo>
                <a:lnTo>
                  <a:pt x="111379" y="41796"/>
                </a:lnTo>
                <a:lnTo>
                  <a:pt x="110339" y="39805"/>
                </a:lnTo>
                <a:lnTo>
                  <a:pt x="114176" y="37815"/>
                </a:lnTo>
                <a:lnTo>
                  <a:pt x="117053" y="35824"/>
                </a:lnTo>
                <a:lnTo>
                  <a:pt x="120251" y="30849"/>
                </a:lnTo>
                <a:lnTo>
                  <a:pt x="85398" y="30849"/>
                </a:lnTo>
                <a:lnTo>
                  <a:pt x="85398" y="10945"/>
                </a:lnTo>
                <a:lnTo>
                  <a:pt x="120317" y="10945"/>
                </a:lnTo>
                <a:lnTo>
                  <a:pt x="119931" y="9951"/>
                </a:lnTo>
                <a:lnTo>
                  <a:pt x="116094" y="5970"/>
                </a:lnTo>
                <a:lnTo>
                  <a:pt x="111298" y="2984"/>
                </a:lnTo>
                <a:lnTo>
                  <a:pt x="105542" y="994"/>
                </a:lnTo>
                <a:close/>
              </a:path>
              <a:path w="508634" h="67945">
                <a:moveTo>
                  <a:pt x="111379" y="41796"/>
                </a:moveTo>
                <a:lnTo>
                  <a:pt x="97869" y="41796"/>
                </a:lnTo>
                <a:lnTo>
                  <a:pt x="109380" y="63689"/>
                </a:lnTo>
                <a:lnTo>
                  <a:pt x="112257" y="66674"/>
                </a:lnTo>
                <a:lnTo>
                  <a:pt x="121863" y="66674"/>
                </a:lnTo>
                <a:lnTo>
                  <a:pt x="123781" y="64684"/>
                </a:lnTo>
                <a:lnTo>
                  <a:pt x="123781" y="63689"/>
                </a:lnTo>
                <a:lnTo>
                  <a:pt x="122822" y="63689"/>
                </a:lnTo>
                <a:lnTo>
                  <a:pt x="111379" y="41796"/>
                </a:lnTo>
                <a:close/>
              </a:path>
              <a:path w="508634" h="67945">
                <a:moveTo>
                  <a:pt x="120317" y="10945"/>
                </a:moveTo>
                <a:lnTo>
                  <a:pt x="101705" y="10945"/>
                </a:lnTo>
                <a:lnTo>
                  <a:pt x="104583" y="11942"/>
                </a:lnTo>
                <a:lnTo>
                  <a:pt x="108420" y="15922"/>
                </a:lnTo>
                <a:lnTo>
                  <a:pt x="109379" y="17912"/>
                </a:lnTo>
                <a:lnTo>
                  <a:pt x="109379" y="24878"/>
                </a:lnTo>
                <a:lnTo>
                  <a:pt x="108420" y="26868"/>
                </a:lnTo>
                <a:lnTo>
                  <a:pt x="106502" y="28859"/>
                </a:lnTo>
                <a:lnTo>
                  <a:pt x="104583" y="29854"/>
                </a:lnTo>
                <a:lnTo>
                  <a:pt x="101705" y="30849"/>
                </a:lnTo>
                <a:lnTo>
                  <a:pt x="120251" y="30849"/>
                </a:lnTo>
                <a:lnTo>
                  <a:pt x="120890" y="29854"/>
                </a:lnTo>
                <a:lnTo>
                  <a:pt x="121862" y="25873"/>
                </a:lnTo>
                <a:lnTo>
                  <a:pt x="121862" y="14926"/>
                </a:lnTo>
                <a:lnTo>
                  <a:pt x="120317" y="10945"/>
                </a:lnTo>
                <a:close/>
              </a:path>
              <a:path w="508634" h="67945">
                <a:moveTo>
                  <a:pt x="179430" y="0"/>
                </a:moveTo>
                <a:lnTo>
                  <a:pt x="163110" y="0"/>
                </a:lnTo>
                <a:lnTo>
                  <a:pt x="157355" y="1989"/>
                </a:lnTo>
                <a:lnTo>
                  <a:pt x="152558" y="6965"/>
                </a:lnTo>
                <a:lnTo>
                  <a:pt x="147762" y="10945"/>
                </a:lnTo>
                <a:lnTo>
                  <a:pt x="144884" y="16917"/>
                </a:lnTo>
                <a:lnTo>
                  <a:pt x="144885" y="49757"/>
                </a:lnTo>
                <a:lnTo>
                  <a:pt x="147762" y="56723"/>
                </a:lnTo>
                <a:lnTo>
                  <a:pt x="152559" y="60703"/>
                </a:lnTo>
                <a:lnTo>
                  <a:pt x="156396" y="64684"/>
                </a:lnTo>
                <a:lnTo>
                  <a:pt x="163110" y="67670"/>
                </a:lnTo>
                <a:lnTo>
                  <a:pt x="179430" y="67670"/>
                </a:lnTo>
                <a:lnTo>
                  <a:pt x="186145" y="64684"/>
                </a:lnTo>
                <a:lnTo>
                  <a:pt x="189982" y="60703"/>
                </a:lnTo>
                <a:lnTo>
                  <a:pt x="194778" y="56723"/>
                </a:lnTo>
                <a:lnTo>
                  <a:pt x="166960" y="56723"/>
                </a:lnTo>
                <a:lnTo>
                  <a:pt x="164069" y="54733"/>
                </a:lnTo>
                <a:lnTo>
                  <a:pt x="159273" y="49757"/>
                </a:lnTo>
                <a:lnTo>
                  <a:pt x="158314" y="45777"/>
                </a:lnTo>
                <a:lnTo>
                  <a:pt x="158314" y="20898"/>
                </a:lnTo>
                <a:lnTo>
                  <a:pt x="159273" y="16917"/>
                </a:lnTo>
                <a:lnTo>
                  <a:pt x="162151" y="14926"/>
                </a:lnTo>
                <a:lnTo>
                  <a:pt x="164069" y="11942"/>
                </a:lnTo>
                <a:lnTo>
                  <a:pt x="166960" y="10945"/>
                </a:lnTo>
                <a:lnTo>
                  <a:pt x="194778" y="10945"/>
                </a:lnTo>
                <a:lnTo>
                  <a:pt x="189982" y="6965"/>
                </a:lnTo>
                <a:lnTo>
                  <a:pt x="185186" y="1989"/>
                </a:lnTo>
                <a:lnTo>
                  <a:pt x="179430" y="0"/>
                </a:lnTo>
                <a:close/>
              </a:path>
              <a:path w="508634" h="67945">
                <a:moveTo>
                  <a:pt x="194778" y="10945"/>
                </a:moveTo>
                <a:lnTo>
                  <a:pt x="175593" y="10945"/>
                </a:lnTo>
                <a:lnTo>
                  <a:pt x="178471" y="11942"/>
                </a:lnTo>
                <a:lnTo>
                  <a:pt x="180389" y="14926"/>
                </a:lnTo>
                <a:lnTo>
                  <a:pt x="183267" y="16917"/>
                </a:lnTo>
                <a:lnTo>
                  <a:pt x="184226" y="20898"/>
                </a:lnTo>
                <a:lnTo>
                  <a:pt x="184226" y="25873"/>
                </a:lnTo>
                <a:lnTo>
                  <a:pt x="185186" y="29854"/>
                </a:lnTo>
                <a:lnTo>
                  <a:pt x="185186" y="37815"/>
                </a:lnTo>
                <a:lnTo>
                  <a:pt x="184226" y="40801"/>
                </a:lnTo>
                <a:lnTo>
                  <a:pt x="184226" y="46771"/>
                </a:lnTo>
                <a:lnTo>
                  <a:pt x="183267" y="49757"/>
                </a:lnTo>
                <a:lnTo>
                  <a:pt x="178471" y="54733"/>
                </a:lnTo>
                <a:lnTo>
                  <a:pt x="175593" y="56723"/>
                </a:lnTo>
                <a:lnTo>
                  <a:pt x="194778" y="56723"/>
                </a:lnTo>
                <a:lnTo>
                  <a:pt x="197656" y="49757"/>
                </a:lnTo>
                <a:lnTo>
                  <a:pt x="197656" y="16917"/>
                </a:lnTo>
                <a:lnTo>
                  <a:pt x="194778" y="10945"/>
                </a:lnTo>
                <a:close/>
              </a:path>
              <a:path w="508634" h="67945">
                <a:moveTo>
                  <a:pt x="253305" y="0"/>
                </a:moveTo>
                <a:lnTo>
                  <a:pt x="239876" y="0"/>
                </a:lnTo>
                <a:lnTo>
                  <a:pt x="233161" y="1989"/>
                </a:lnTo>
                <a:lnTo>
                  <a:pt x="228365" y="6965"/>
                </a:lnTo>
                <a:lnTo>
                  <a:pt x="223568" y="10945"/>
                </a:lnTo>
                <a:lnTo>
                  <a:pt x="221650" y="16917"/>
                </a:lnTo>
                <a:lnTo>
                  <a:pt x="220691" y="24878"/>
                </a:lnTo>
                <a:lnTo>
                  <a:pt x="220691" y="41796"/>
                </a:lnTo>
                <a:lnTo>
                  <a:pt x="238916" y="67670"/>
                </a:lnTo>
                <a:lnTo>
                  <a:pt x="253305" y="67670"/>
                </a:lnTo>
                <a:lnTo>
                  <a:pt x="258101" y="65679"/>
                </a:lnTo>
                <a:lnTo>
                  <a:pt x="265788" y="61699"/>
                </a:lnTo>
                <a:lnTo>
                  <a:pt x="269625" y="58713"/>
                </a:lnTo>
                <a:lnTo>
                  <a:pt x="270904" y="56723"/>
                </a:lnTo>
                <a:lnTo>
                  <a:pt x="243713" y="56723"/>
                </a:lnTo>
                <a:lnTo>
                  <a:pt x="239876" y="54733"/>
                </a:lnTo>
                <a:lnTo>
                  <a:pt x="237957" y="52742"/>
                </a:lnTo>
                <a:lnTo>
                  <a:pt x="235079" y="50752"/>
                </a:lnTo>
                <a:lnTo>
                  <a:pt x="234120" y="46771"/>
                </a:lnTo>
                <a:lnTo>
                  <a:pt x="234120" y="19903"/>
                </a:lnTo>
                <a:lnTo>
                  <a:pt x="235079" y="16917"/>
                </a:lnTo>
                <a:lnTo>
                  <a:pt x="239876" y="11942"/>
                </a:lnTo>
                <a:lnTo>
                  <a:pt x="243713" y="10945"/>
                </a:lnTo>
                <a:lnTo>
                  <a:pt x="271543" y="10945"/>
                </a:lnTo>
                <a:lnTo>
                  <a:pt x="270584" y="9951"/>
                </a:lnTo>
                <a:lnTo>
                  <a:pt x="268666" y="6965"/>
                </a:lnTo>
                <a:lnTo>
                  <a:pt x="265788" y="4975"/>
                </a:lnTo>
                <a:lnTo>
                  <a:pt x="258101" y="994"/>
                </a:lnTo>
                <a:lnTo>
                  <a:pt x="253305" y="0"/>
                </a:lnTo>
                <a:close/>
              </a:path>
              <a:path w="508634" h="67945">
                <a:moveTo>
                  <a:pt x="274421" y="29854"/>
                </a:moveTo>
                <a:lnTo>
                  <a:pt x="249468" y="29854"/>
                </a:lnTo>
                <a:lnTo>
                  <a:pt x="248509" y="30849"/>
                </a:lnTo>
                <a:lnTo>
                  <a:pt x="248509" y="37815"/>
                </a:lnTo>
                <a:lnTo>
                  <a:pt x="249468" y="38810"/>
                </a:lnTo>
                <a:lnTo>
                  <a:pt x="261951" y="38810"/>
                </a:lnTo>
                <a:lnTo>
                  <a:pt x="261951" y="46771"/>
                </a:lnTo>
                <a:lnTo>
                  <a:pt x="260992" y="50752"/>
                </a:lnTo>
                <a:lnTo>
                  <a:pt x="252346" y="56723"/>
                </a:lnTo>
                <a:lnTo>
                  <a:pt x="270904" y="56723"/>
                </a:lnTo>
                <a:lnTo>
                  <a:pt x="271544" y="55728"/>
                </a:lnTo>
                <a:lnTo>
                  <a:pt x="273462" y="51747"/>
                </a:lnTo>
                <a:lnTo>
                  <a:pt x="274421" y="46771"/>
                </a:lnTo>
                <a:lnTo>
                  <a:pt x="274421" y="29854"/>
                </a:lnTo>
                <a:close/>
              </a:path>
              <a:path w="508634" h="67945">
                <a:moveTo>
                  <a:pt x="271543" y="10945"/>
                </a:moveTo>
                <a:lnTo>
                  <a:pt x="251387" y="10945"/>
                </a:lnTo>
                <a:lnTo>
                  <a:pt x="254264" y="11942"/>
                </a:lnTo>
                <a:lnTo>
                  <a:pt x="256183" y="12936"/>
                </a:lnTo>
                <a:lnTo>
                  <a:pt x="260033" y="16917"/>
                </a:lnTo>
                <a:lnTo>
                  <a:pt x="260992" y="18907"/>
                </a:lnTo>
                <a:lnTo>
                  <a:pt x="260992" y="19903"/>
                </a:lnTo>
                <a:lnTo>
                  <a:pt x="261951" y="20898"/>
                </a:lnTo>
                <a:lnTo>
                  <a:pt x="273462" y="20898"/>
                </a:lnTo>
                <a:lnTo>
                  <a:pt x="273462" y="19903"/>
                </a:lnTo>
                <a:lnTo>
                  <a:pt x="274421" y="19903"/>
                </a:lnTo>
                <a:lnTo>
                  <a:pt x="274421" y="15922"/>
                </a:lnTo>
                <a:lnTo>
                  <a:pt x="273462" y="12936"/>
                </a:lnTo>
                <a:lnTo>
                  <a:pt x="271543" y="10945"/>
                </a:lnTo>
                <a:close/>
              </a:path>
              <a:path w="508634" h="67945">
                <a:moveTo>
                  <a:pt x="311845" y="64684"/>
                </a:moveTo>
                <a:lnTo>
                  <a:pt x="300321" y="64684"/>
                </a:lnTo>
                <a:lnTo>
                  <a:pt x="300321" y="65679"/>
                </a:lnTo>
                <a:lnTo>
                  <a:pt x="301280" y="66674"/>
                </a:lnTo>
                <a:lnTo>
                  <a:pt x="310886" y="66674"/>
                </a:lnTo>
                <a:lnTo>
                  <a:pt x="310886" y="65679"/>
                </a:lnTo>
                <a:lnTo>
                  <a:pt x="311845" y="65679"/>
                </a:lnTo>
                <a:lnTo>
                  <a:pt x="311845" y="64684"/>
                </a:lnTo>
                <a:close/>
              </a:path>
              <a:path w="508634" h="67945">
                <a:moveTo>
                  <a:pt x="349256" y="65679"/>
                </a:moveTo>
                <a:lnTo>
                  <a:pt x="338704" y="65679"/>
                </a:lnTo>
                <a:lnTo>
                  <a:pt x="338704" y="66674"/>
                </a:lnTo>
                <a:lnTo>
                  <a:pt x="348296" y="66674"/>
                </a:lnTo>
                <a:lnTo>
                  <a:pt x="349256" y="65679"/>
                </a:lnTo>
                <a:close/>
              </a:path>
              <a:path w="508634" h="67945">
                <a:moveTo>
                  <a:pt x="337905" y="41796"/>
                </a:moveTo>
                <a:lnTo>
                  <a:pt x="324315" y="41796"/>
                </a:lnTo>
                <a:lnTo>
                  <a:pt x="335826" y="63689"/>
                </a:lnTo>
                <a:lnTo>
                  <a:pt x="337745" y="65679"/>
                </a:lnTo>
                <a:lnTo>
                  <a:pt x="350215" y="65679"/>
                </a:lnTo>
                <a:lnTo>
                  <a:pt x="350215" y="63689"/>
                </a:lnTo>
                <a:lnTo>
                  <a:pt x="337905" y="41796"/>
                </a:lnTo>
                <a:close/>
              </a:path>
              <a:path w="508634" h="67945">
                <a:moveTo>
                  <a:pt x="332948" y="994"/>
                </a:moveTo>
                <a:lnTo>
                  <a:pt x="300321" y="994"/>
                </a:lnTo>
                <a:lnTo>
                  <a:pt x="300321" y="1989"/>
                </a:lnTo>
                <a:lnTo>
                  <a:pt x="299362" y="2984"/>
                </a:lnTo>
                <a:lnTo>
                  <a:pt x="299362" y="64684"/>
                </a:lnTo>
                <a:lnTo>
                  <a:pt x="312804" y="64684"/>
                </a:lnTo>
                <a:lnTo>
                  <a:pt x="312804" y="41796"/>
                </a:lnTo>
                <a:lnTo>
                  <a:pt x="337905" y="41796"/>
                </a:lnTo>
                <a:lnTo>
                  <a:pt x="336785" y="39805"/>
                </a:lnTo>
                <a:lnTo>
                  <a:pt x="340622" y="37815"/>
                </a:lnTo>
                <a:lnTo>
                  <a:pt x="343500" y="35824"/>
                </a:lnTo>
                <a:lnTo>
                  <a:pt x="346698" y="30849"/>
                </a:lnTo>
                <a:lnTo>
                  <a:pt x="312804" y="30849"/>
                </a:lnTo>
                <a:lnTo>
                  <a:pt x="312804" y="10945"/>
                </a:lnTo>
                <a:lnTo>
                  <a:pt x="346761" y="10945"/>
                </a:lnTo>
                <a:lnTo>
                  <a:pt x="346378" y="9951"/>
                </a:lnTo>
                <a:lnTo>
                  <a:pt x="342541" y="5970"/>
                </a:lnTo>
                <a:lnTo>
                  <a:pt x="338704" y="2984"/>
                </a:lnTo>
                <a:lnTo>
                  <a:pt x="332948" y="994"/>
                </a:lnTo>
                <a:close/>
              </a:path>
              <a:path w="508634" h="67945">
                <a:moveTo>
                  <a:pt x="346761" y="10945"/>
                </a:moveTo>
                <a:lnTo>
                  <a:pt x="328152" y="10945"/>
                </a:lnTo>
                <a:lnTo>
                  <a:pt x="331030" y="11942"/>
                </a:lnTo>
                <a:lnTo>
                  <a:pt x="334867" y="15922"/>
                </a:lnTo>
                <a:lnTo>
                  <a:pt x="335826" y="17912"/>
                </a:lnTo>
                <a:lnTo>
                  <a:pt x="335826" y="24878"/>
                </a:lnTo>
                <a:lnTo>
                  <a:pt x="334867" y="26868"/>
                </a:lnTo>
                <a:lnTo>
                  <a:pt x="332948" y="28859"/>
                </a:lnTo>
                <a:lnTo>
                  <a:pt x="331030" y="29854"/>
                </a:lnTo>
                <a:lnTo>
                  <a:pt x="328152" y="30849"/>
                </a:lnTo>
                <a:lnTo>
                  <a:pt x="346698" y="30849"/>
                </a:lnTo>
                <a:lnTo>
                  <a:pt x="347337" y="29854"/>
                </a:lnTo>
                <a:lnTo>
                  <a:pt x="348296" y="25873"/>
                </a:lnTo>
                <a:lnTo>
                  <a:pt x="348296" y="14926"/>
                </a:lnTo>
                <a:lnTo>
                  <a:pt x="346761" y="10945"/>
                </a:lnTo>
                <a:close/>
              </a:path>
              <a:path w="508634" h="67945">
                <a:moveTo>
                  <a:pt x="404917" y="994"/>
                </a:moveTo>
                <a:lnTo>
                  <a:pt x="391475" y="994"/>
                </a:lnTo>
                <a:lnTo>
                  <a:pt x="389557" y="2984"/>
                </a:lnTo>
                <a:lnTo>
                  <a:pt x="368453" y="63689"/>
                </a:lnTo>
                <a:lnTo>
                  <a:pt x="368453" y="65679"/>
                </a:lnTo>
                <a:lnTo>
                  <a:pt x="369413" y="65679"/>
                </a:lnTo>
                <a:lnTo>
                  <a:pt x="369413" y="66674"/>
                </a:lnTo>
                <a:lnTo>
                  <a:pt x="379005" y="66674"/>
                </a:lnTo>
                <a:lnTo>
                  <a:pt x="380924" y="64684"/>
                </a:lnTo>
                <a:lnTo>
                  <a:pt x="384761" y="52742"/>
                </a:lnTo>
                <a:lnTo>
                  <a:pt x="423929" y="52742"/>
                </a:lnTo>
                <a:lnTo>
                  <a:pt x="420319" y="42791"/>
                </a:lnTo>
                <a:lnTo>
                  <a:pt x="387638" y="42791"/>
                </a:lnTo>
                <a:lnTo>
                  <a:pt x="398203" y="13931"/>
                </a:lnTo>
                <a:lnTo>
                  <a:pt x="409848" y="13931"/>
                </a:lnTo>
                <a:lnTo>
                  <a:pt x="405877" y="2984"/>
                </a:lnTo>
                <a:lnTo>
                  <a:pt x="405877" y="1989"/>
                </a:lnTo>
                <a:lnTo>
                  <a:pt x="404917" y="994"/>
                </a:lnTo>
                <a:close/>
              </a:path>
              <a:path w="508634" h="67945">
                <a:moveTo>
                  <a:pt x="423929" y="52742"/>
                </a:moveTo>
                <a:lnTo>
                  <a:pt x="411632" y="52742"/>
                </a:lnTo>
                <a:lnTo>
                  <a:pt x="415469" y="64684"/>
                </a:lnTo>
                <a:lnTo>
                  <a:pt x="416390" y="65679"/>
                </a:lnTo>
                <a:lnTo>
                  <a:pt x="417413" y="66674"/>
                </a:lnTo>
                <a:lnTo>
                  <a:pt x="427006" y="66674"/>
                </a:lnTo>
                <a:lnTo>
                  <a:pt x="427006" y="65679"/>
                </a:lnTo>
                <a:lnTo>
                  <a:pt x="427901" y="65679"/>
                </a:lnTo>
                <a:lnTo>
                  <a:pt x="427901" y="63689"/>
                </a:lnTo>
                <a:lnTo>
                  <a:pt x="423929" y="52742"/>
                </a:lnTo>
                <a:close/>
              </a:path>
              <a:path w="508634" h="67945">
                <a:moveTo>
                  <a:pt x="409848" y="13931"/>
                </a:moveTo>
                <a:lnTo>
                  <a:pt x="398203" y="13931"/>
                </a:lnTo>
                <a:lnTo>
                  <a:pt x="407795" y="42791"/>
                </a:lnTo>
                <a:lnTo>
                  <a:pt x="420319" y="42791"/>
                </a:lnTo>
                <a:lnTo>
                  <a:pt x="409848" y="13931"/>
                </a:lnTo>
                <a:close/>
              </a:path>
              <a:path w="508634" h="67945">
                <a:moveTo>
                  <a:pt x="461539" y="994"/>
                </a:moveTo>
                <a:lnTo>
                  <a:pt x="450923" y="994"/>
                </a:lnTo>
                <a:lnTo>
                  <a:pt x="450028" y="1989"/>
                </a:lnTo>
                <a:lnTo>
                  <a:pt x="450028" y="64684"/>
                </a:lnTo>
                <a:lnTo>
                  <a:pt x="450923" y="65679"/>
                </a:lnTo>
                <a:lnTo>
                  <a:pt x="450923" y="66674"/>
                </a:lnTo>
                <a:lnTo>
                  <a:pt x="460516" y="66674"/>
                </a:lnTo>
                <a:lnTo>
                  <a:pt x="460516" y="65679"/>
                </a:lnTo>
                <a:lnTo>
                  <a:pt x="461539" y="65679"/>
                </a:lnTo>
                <a:lnTo>
                  <a:pt x="461539" y="23884"/>
                </a:lnTo>
                <a:lnTo>
                  <a:pt x="473422" y="23884"/>
                </a:lnTo>
                <a:lnTo>
                  <a:pt x="462434" y="2984"/>
                </a:lnTo>
                <a:lnTo>
                  <a:pt x="461539" y="994"/>
                </a:lnTo>
                <a:close/>
              </a:path>
              <a:path w="508634" h="67945">
                <a:moveTo>
                  <a:pt x="507583" y="65679"/>
                </a:moveTo>
                <a:lnTo>
                  <a:pt x="497990" y="65679"/>
                </a:lnTo>
                <a:lnTo>
                  <a:pt x="497990" y="66674"/>
                </a:lnTo>
                <a:lnTo>
                  <a:pt x="507583" y="66674"/>
                </a:lnTo>
                <a:lnTo>
                  <a:pt x="507583" y="65679"/>
                </a:lnTo>
                <a:close/>
              </a:path>
              <a:path w="508634" h="67945">
                <a:moveTo>
                  <a:pt x="508478" y="23884"/>
                </a:moveTo>
                <a:lnTo>
                  <a:pt x="496967" y="23884"/>
                </a:lnTo>
                <a:lnTo>
                  <a:pt x="496967" y="65679"/>
                </a:lnTo>
                <a:lnTo>
                  <a:pt x="508478" y="65679"/>
                </a:lnTo>
                <a:lnTo>
                  <a:pt x="508478" y="23884"/>
                </a:lnTo>
                <a:close/>
              </a:path>
              <a:path w="508634" h="67945">
                <a:moveTo>
                  <a:pt x="473422" y="23884"/>
                </a:moveTo>
                <a:lnTo>
                  <a:pt x="461539" y="23884"/>
                </a:lnTo>
                <a:lnTo>
                  <a:pt x="473945" y="48761"/>
                </a:lnTo>
                <a:lnTo>
                  <a:pt x="474968" y="49757"/>
                </a:lnTo>
                <a:lnTo>
                  <a:pt x="475864" y="50752"/>
                </a:lnTo>
                <a:lnTo>
                  <a:pt x="482642" y="50752"/>
                </a:lnTo>
                <a:lnTo>
                  <a:pt x="483538" y="49757"/>
                </a:lnTo>
                <a:lnTo>
                  <a:pt x="484561" y="48761"/>
                </a:lnTo>
                <a:lnTo>
                  <a:pt x="491012" y="35824"/>
                </a:lnTo>
                <a:lnTo>
                  <a:pt x="479701" y="35824"/>
                </a:lnTo>
                <a:lnTo>
                  <a:pt x="473422" y="23884"/>
                </a:lnTo>
                <a:close/>
              </a:path>
              <a:path w="508634" h="67945">
                <a:moveTo>
                  <a:pt x="507583" y="994"/>
                </a:moveTo>
                <a:lnTo>
                  <a:pt x="496967" y="994"/>
                </a:lnTo>
                <a:lnTo>
                  <a:pt x="496967" y="2984"/>
                </a:lnTo>
                <a:lnTo>
                  <a:pt x="479701" y="35824"/>
                </a:lnTo>
                <a:lnTo>
                  <a:pt x="491012" y="35824"/>
                </a:lnTo>
                <a:lnTo>
                  <a:pt x="496967" y="23884"/>
                </a:lnTo>
                <a:lnTo>
                  <a:pt x="508478" y="23884"/>
                </a:lnTo>
                <a:lnTo>
                  <a:pt x="508478" y="1989"/>
                </a:lnTo>
                <a:lnTo>
                  <a:pt x="507583" y="994"/>
                </a:lnTo>
                <a:close/>
              </a:path>
            </a:pathLst>
          </a:custGeom>
          <a:solidFill>
            <a:srgbClr val="056D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02170" y="438150"/>
            <a:ext cx="1371599" cy="16419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0342" y="6378308"/>
            <a:ext cx="281050" cy="32120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474357" y="6530975"/>
            <a:ext cx="36830" cy="76200"/>
          </a:xfrm>
          <a:custGeom>
            <a:avLst/>
            <a:gdLst/>
            <a:ahLst/>
            <a:cxnLst/>
            <a:rect l="l" t="t" r="r" b="b"/>
            <a:pathLst>
              <a:path w="36829" h="76200">
                <a:moveTo>
                  <a:pt x="36576" y="0"/>
                </a:moveTo>
                <a:lnTo>
                  <a:pt x="0" y="0"/>
                </a:lnTo>
                <a:lnTo>
                  <a:pt x="0" y="76200"/>
                </a:lnTo>
                <a:lnTo>
                  <a:pt x="36576" y="76200"/>
                </a:lnTo>
                <a:lnTo>
                  <a:pt x="36576" y="0"/>
                </a:lnTo>
                <a:close/>
              </a:path>
            </a:pathLst>
          </a:custGeom>
          <a:solidFill>
            <a:srgbClr val="119F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9772" y="808101"/>
            <a:ext cx="580263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C777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8248" y="2930778"/>
            <a:ext cx="7925434" cy="264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C777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3906" y="6475196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03663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qpp.cms.gov/resources/small-practices" TargetMode="External"/><Relationship Id="rId3" Type="http://schemas.openxmlformats.org/officeDocument/2006/relationships/hyperlink" Target="https://cmsqualitysupport.servicenowservices.com/ccsq_support_central" TargetMode="External"/><Relationship Id="rId7" Type="http://schemas.openxmlformats.org/officeDocument/2006/relationships/hyperlink" Target="https://qpp.cms.gov/about/resource-library" TargetMode="External"/><Relationship Id="rId2" Type="http://schemas.openxmlformats.org/officeDocument/2006/relationships/hyperlink" Target="mailto:QPP@cms.hhs.gov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qpp.cms.gov/mips/overview" TargetMode="External"/><Relationship Id="rId5" Type="http://schemas.openxmlformats.org/officeDocument/2006/relationships/hyperlink" Target="https://qpp.cms.gov/about/help-and-support" TargetMode="External"/><Relationship Id="rId4" Type="http://schemas.openxmlformats.org/officeDocument/2006/relationships/hyperlink" Target="https://qpp.cms.gov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qpp-cm-prod-content.s3.amazonaws.com/uploads/3116/2025-Quality-Quick-Start-Guide.pdf" TargetMode="External"/><Relationship Id="rId2" Type="http://schemas.openxmlformats.org/officeDocument/2006/relationships/hyperlink" Target="https://qpp.cms.gov/about/resource-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pp-cm-prod-content.s3.amazonaws.com/uploads/3125/2025-MIPS-Quality-Measures-List.xls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9.jp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0.xml"/><Relationship Id="rId5" Type="http://schemas.openxmlformats.org/officeDocument/2006/relationships/slide" Target="slide15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qpp.cms.gov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416" y="5772505"/>
            <a:ext cx="1609343" cy="62636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115" y="948436"/>
              <a:ext cx="2072639" cy="4112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7347" y="2400045"/>
            <a:ext cx="336550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200"/>
              </a:lnSpc>
              <a:spcBef>
                <a:spcPts val="95"/>
              </a:spcBef>
            </a:pPr>
            <a:r>
              <a:rPr sz="4000" spc="-25" dirty="0">
                <a:solidFill>
                  <a:srgbClr val="0C777C"/>
                </a:solidFill>
                <a:latin typeface="Calibri Light"/>
                <a:cs typeface="Calibri Light"/>
              </a:rPr>
              <a:t>Merit-</a:t>
            </a:r>
            <a:r>
              <a:rPr sz="4000" spc="-10" dirty="0">
                <a:solidFill>
                  <a:srgbClr val="0C777C"/>
                </a:solidFill>
                <a:latin typeface="Calibri Light"/>
                <a:cs typeface="Calibri Light"/>
              </a:rPr>
              <a:t>based</a:t>
            </a:r>
            <a:endParaRPr sz="4000">
              <a:latin typeface="Calibri Light"/>
              <a:cs typeface="Calibri Light"/>
            </a:endParaRPr>
          </a:p>
          <a:p>
            <a:pPr marL="12700">
              <a:lnSpc>
                <a:spcPts val="3600"/>
              </a:lnSpc>
            </a:pPr>
            <a:r>
              <a:rPr sz="4000" spc="-10" dirty="0">
                <a:solidFill>
                  <a:srgbClr val="0C777C"/>
                </a:solidFill>
                <a:latin typeface="Calibri Light"/>
                <a:cs typeface="Calibri Light"/>
              </a:rPr>
              <a:t>Incentive</a:t>
            </a:r>
            <a:endParaRPr sz="4000">
              <a:latin typeface="Calibri Light"/>
              <a:cs typeface="Calibri Light"/>
            </a:endParaRPr>
          </a:p>
          <a:p>
            <a:pPr marL="12700" marR="5080">
              <a:lnSpc>
                <a:spcPct val="75100"/>
              </a:lnSpc>
              <a:spcBef>
                <a:spcPts val="595"/>
              </a:spcBef>
            </a:pPr>
            <a:r>
              <a:rPr sz="4000" spc="-10" dirty="0">
                <a:solidFill>
                  <a:srgbClr val="0C777C"/>
                </a:solidFill>
                <a:latin typeface="Calibri Light"/>
                <a:cs typeface="Calibri Light"/>
              </a:rPr>
              <a:t>Payment</a:t>
            </a:r>
            <a:r>
              <a:rPr sz="4000" spc="-175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4000" spc="-40" dirty="0">
                <a:solidFill>
                  <a:srgbClr val="0C777C"/>
                </a:solidFill>
                <a:latin typeface="Calibri Light"/>
                <a:cs typeface="Calibri Light"/>
              </a:rPr>
              <a:t>System </a:t>
            </a:r>
            <a:r>
              <a:rPr sz="4000" spc="-10" dirty="0">
                <a:solidFill>
                  <a:srgbClr val="0C777C"/>
                </a:solidFill>
                <a:latin typeface="Calibri Light"/>
                <a:cs typeface="Calibri Light"/>
              </a:rPr>
              <a:t>(MIPS)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347" y="4554092"/>
            <a:ext cx="3564890" cy="94741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ct val="85100"/>
              </a:lnSpc>
              <a:spcBef>
                <a:spcPts val="405"/>
              </a:spcBef>
            </a:pPr>
            <a:r>
              <a:rPr sz="1700" dirty="0">
                <a:solidFill>
                  <a:srgbClr val="003663"/>
                </a:solidFill>
                <a:latin typeface="Calibri Light"/>
                <a:cs typeface="Calibri Light"/>
              </a:rPr>
              <a:t>2025</a:t>
            </a:r>
            <a:r>
              <a:rPr sz="1700" spc="-20" dirty="0">
                <a:solidFill>
                  <a:srgbClr val="003663"/>
                </a:solidFill>
                <a:latin typeface="Calibri Light"/>
                <a:cs typeface="Calibri Light"/>
              </a:rPr>
              <a:t> Eligible</a:t>
            </a:r>
            <a:r>
              <a:rPr sz="1700" spc="-4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700" spc="-20" dirty="0">
                <a:solidFill>
                  <a:srgbClr val="003663"/>
                </a:solidFill>
                <a:latin typeface="Calibri Light"/>
                <a:cs typeface="Calibri Light"/>
              </a:rPr>
              <a:t>Measure</a:t>
            </a:r>
            <a:r>
              <a:rPr sz="1700" spc="-3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700" spc="-25" dirty="0">
                <a:solidFill>
                  <a:srgbClr val="003663"/>
                </a:solidFill>
                <a:latin typeface="Calibri Light"/>
                <a:cs typeface="Calibri Light"/>
              </a:rPr>
              <a:t>Applicability</a:t>
            </a:r>
            <a:r>
              <a:rPr sz="1700" spc="-3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700" spc="-10" dirty="0">
                <a:solidFill>
                  <a:srgbClr val="003663"/>
                </a:solidFill>
                <a:latin typeface="Calibri Light"/>
                <a:cs typeface="Calibri Light"/>
              </a:rPr>
              <a:t>(EMA) </a:t>
            </a:r>
            <a:r>
              <a:rPr sz="1700" dirty="0">
                <a:solidFill>
                  <a:srgbClr val="003663"/>
                </a:solidFill>
                <a:latin typeface="Calibri Light"/>
                <a:cs typeface="Calibri Light"/>
              </a:rPr>
              <a:t>and</a:t>
            </a:r>
            <a:r>
              <a:rPr sz="1700" spc="-6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700" spc="-25" dirty="0">
                <a:solidFill>
                  <a:srgbClr val="003663"/>
                </a:solidFill>
                <a:latin typeface="Calibri Light"/>
                <a:cs typeface="Calibri Light"/>
              </a:rPr>
              <a:t>Denominator</a:t>
            </a:r>
            <a:r>
              <a:rPr sz="1700" spc="-6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700" spc="-25" dirty="0">
                <a:solidFill>
                  <a:srgbClr val="003663"/>
                </a:solidFill>
                <a:latin typeface="Calibri Light"/>
                <a:cs typeface="Calibri Light"/>
              </a:rPr>
              <a:t>Reduction</a:t>
            </a:r>
            <a:r>
              <a:rPr sz="1700" spc="-7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700" dirty="0">
                <a:solidFill>
                  <a:srgbClr val="003663"/>
                </a:solidFill>
                <a:latin typeface="Calibri Light"/>
                <a:cs typeface="Calibri Light"/>
              </a:rPr>
              <a:t>User</a:t>
            </a:r>
            <a:r>
              <a:rPr sz="1700" spc="-5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700" spc="-10" dirty="0">
                <a:solidFill>
                  <a:srgbClr val="003663"/>
                </a:solidFill>
                <a:latin typeface="Calibri Light"/>
                <a:cs typeface="Calibri Light"/>
              </a:rPr>
              <a:t>Guide: </a:t>
            </a:r>
            <a:r>
              <a:rPr sz="1700" spc="-20" dirty="0">
                <a:solidFill>
                  <a:srgbClr val="003663"/>
                </a:solidFill>
                <a:latin typeface="Calibri Light"/>
                <a:cs typeface="Calibri Light"/>
              </a:rPr>
              <a:t>Quality</a:t>
            </a:r>
            <a:r>
              <a:rPr sz="1700" spc="-3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700" spc="-25" dirty="0">
                <a:solidFill>
                  <a:srgbClr val="003663"/>
                </a:solidFill>
                <a:latin typeface="Calibri Light"/>
                <a:cs typeface="Calibri Light"/>
              </a:rPr>
              <a:t>Performance</a:t>
            </a:r>
            <a:r>
              <a:rPr sz="1700" spc="-4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700" spc="-20" dirty="0">
                <a:solidFill>
                  <a:srgbClr val="003663"/>
                </a:solidFill>
                <a:latin typeface="Calibri Light"/>
                <a:cs typeface="Calibri Light"/>
              </a:rPr>
              <a:t>Category</a:t>
            </a:r>
            <a:r>
              <a:rPr sz="1700" spc="-4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700" spc="-25" dirty="0">
                <a:solidFill>
                  <a:srgbClr val="003663"/>
                </a:solidFill>
                <a:latin typeface="Calibri Light"/>
                <a:cs typeface="Calibri Light"/>
              </a:rPr>
              <a:t>in </a:t>
            </a:r>
            <a:r>
              <a:rPr sz="1700" spc="-35" dirty="0">
                <a:solidFill>
                  <a:srgbClr val="003663"/>
                </a:solidFill>
                <a:latin typeface="Calibri Light"/>
                <a:cs typeface="Calibri Light"/>
              </a:rPr>
              <a:t>Traditional</a:t>
            </a:r>
            <a:r>
              <a:rPr sz="1700" spc="-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700" spc="-20" dirty="0">
                <a:solidFill>
                  <a:srgbClr val="003663"/>
                </a:solidFill>
                <a:latin typeface="Calibri Light"/>
                <a:cs typeface="Calibri Light"/>
              </a:rPr>
              <a:t>MIPS</a:t>
            </a:r>
            <a:endParaRPr sz="1700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8416" y="948436"/>
            <a:ext cx="2154555" cy="5450840"/>
            <a:chOff x="438416" y="948436"/>
            <a:chExt cx="2154555" cy="545084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416" y="5772505"/>
              <a:ext cx="1609343" cy="6263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115" y="948436"/>
              <a:ext cx="2072639" cy="4112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4852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595" y="1049782"/>
            <a:ext cx="645668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/>
              <a:t>Can</a:t>
            </a:r>
            <a:r>
              <a:rPr spc="-90" dirty="0"/>
              <a:t> </a:t>
            </a:r>
            <a:r>
              <a:rPr spc="-50" dirty="0"/>
              <a:t>We</a:t>
            </a:r>
            <a:r>
              <a:rPr spc="-85" dirty="0"/>
              <a:t> </a:t>
            </a:r>
            <a:r>
              <a:rPr spc="-20" dirty="0"/>
              <a:t>Choose</a:t>
            </a:r>
            <a:r>
              <a:rPr spc="-100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20" dirty="0"/>
              <a:t>Submit</a:t>
            </a:r>
            <a:r>
              <a:rPr spc="-75" dirty="0"/>
              <a:t> </a:t>
            </a:r>
            <a:r>
              <a:rPr dirty="0"/>
              <a:t>Only</a:t>
            </a:r>
            <a:r>
              <a:rPr spc="-85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spc="-25" dirty="0"/>
              <a:t>Measures</a:t>
            </a:r>
            <a:r>
              <a:rPr spc="-80" dirty="0"/>
              <a:t> </a:t>
            </a:r>
            <a:r>
              <a:rPr spc="-10" dirty="0"/>
              <a:t>Related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10" dirty="0"/>
              <a:t>Clinical</a:t>
            </a:r>
            <a:r>
              <a:rPr spc="-55" dirty="0"/>
              <a:t> </a:t>
            </a:r>
            <a:r>
              <a:rPr spc="-65" dirty="0"/>
              <a:t>Topic</a:t>
            </a:r>
            <a:r>
              <a:rPr spc="-60" dirty="0"/>
              <a:t> </a:t>
            </a:r>
            <a:r>
              <a:rPr dirty="0"/>
              <a:t>as</a:t>
            </a:r>
            <a:r>
              <a:rPr spc="-55" dirty="0"/>
              <a:t> </a:t>
            </a:r>
            <a:r>
              <a:rPr spc="-25" dirty="0"/>
              <a:t>Defined</a:t>
            </a:r>
            <a:r>
              <a:rPr spc="-6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u="heavy" spc="-25" dirty="0">
                <a:solidFill>
                  <a:srgbClr val="0E3669"/>
                </a:solidFill>
                <a:uFill>
                  <a:solidFill>
                    <a:srgbClr val="0E3669"/>
                  </a:solidFill>
                </a:uFill>
                <a:hlinkClick r:id="rId2" action="ppaction://hlinksldjump"/>
              </a:rPr>
              <a:t>Appendix</a:t>
            </a:r>
            <a:r>
              <a:rPr u="heavy" spc="-65" dirty="0">
                <a:solidFill>
                  <a:srgbClr val="0E3669"/>
                </a:solidFill>
                <a:uFill>
                  <a:solidFill>
                    <a:srgbClr val="0E3669"/>
                  </a:solidFill>
                </a:uFill>
                <a:hlinkClick r:id="rId2" action="ppaction://hlinksldjump"/>
              </a:rPr>
              <a:t> </a:t>
            </a:r>
            <a:r>
              <a:rPr u="heavy" spc="-25" dirty="0">
                <a:solidFill>
                  <a:srgbClr val="0E3669"/>
                </a:solidFill>
                <a:uFill>
                  <a:solidFill>
                    <a:srgbClr val="0E3669"/>
                  </a:solidFill>
                </a:uFill>
                <a:hlinkClick r:id="rId2" action="ppaction://hlinksldjump"/>
              </a:rPr>
              <a:t>A</a:t>
            </a:r>
            <a:r>
              <a:rPr spc="-25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6595" y="2016633"/>
            <a:ext cx="79000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 Light"/>
                <a:cs typeface="Calibri Light"/>
              </a:rPr>
              <a:t>No.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You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should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submit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all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quality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measures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that apply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to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your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scope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of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practice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and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not limit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your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submission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to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those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measures contained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within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the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clinical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topic.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The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EMA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process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was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established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to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support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clinicians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and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groups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who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may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not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have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6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quality </a:t>
            </a:r>
            <a:r>
              <a:rPr sz="1200" dirty="0">
                <a:latin typeface="Calibri Light"/>
                <a:cs typeface="Calibri Light"/>
              </a:rPr>
              <a:t>measures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available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35" dirty="0">
                <a:latin typeface="Calibri Light"/>
                <a:cs typeface="Calibri Light"/>
              </a:rPr>
              <a:t>for,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and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applicable,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to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their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practice.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595" y="2946653"/>
            <a:ext cx="77806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0" dirty="0">
                <a:solidFill>
                  <a:srgbClr val="0C777C"/>
                </a:solidFill>
                <a:latin typeface="Calibri Light"/>
                <a:cs typeface="Calibri Light"/>
              </a:rPr>
              <a:t>When</a:t>
            </a:r>
            <a:r>
              <a:rPr sz="2400" spc="-105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C777C"/>
                </a:solidFill>
                <a:latin typeface="Calibri Light"/>
                <a:cs typeface="Calibri Light"/>
              </a:rPr>
              <a:t>Are</a:t>
            </a:r>
            <a:r>
              <a:rPr sz="2400" spc="-100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C777C"/>
                </a:solidFill>
                <a:latin typeface="Calibri Light"/>
                <a:cs typeface="Calibri Light"/>
              </a:rPr>
              <a:t>the</a:t>
            </a:r>
            <a:r>
              <a:rPr sz="2400" spc="-105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0C777C"/>
                </a:solidFill>
                <a:latin typeface="Calibri Light"/>
                <a:cs typeface="Calibri Light"/>
              </a:rPr>
              <a:t>Specialty</a:t>
            </a:r>
            <a:r>
              <a:rPr sz="2400" spc="-100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0C777C"/>
                </a:solidFill>
                <a:latin typeface="Calibri Light"/>
                <a:cs typeface="Calibri Light"/>
              </a:rPr>
              <a:t>Measure</a:t>
            </a:r>
            <a:r>
              <a:rPr sz="2400" spc="-105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C777C"/>
                </a:solidFill>
                <a:latin typeface="Calibri Light"/>
                <a:cs typeface="Calibri Light"/>
              </a:rPr>
              <a:t>Sets</a:t>
            </a:r>
            <a:r>
              <a:rPr sz="2400" spc="-95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C777C"/>
                </a:solidFill>
                <a:latin typeface="Calibri Light"/>
                <a:cs typeface="Calibri Light"/>
              </a:rPr>
              <a:t>and</a:t>
            </a:r>
            <a:r>
              <a:rPr sz="2400" spc="-100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C777C"/>
                </a:solidFill>
                <a:latin typeface="Calibri Light"/>
                <a:cs typeface="Calibri Light"/>
              </a:rPr>
              <a:t>EMA</a:t>
            </a:r>
            <a:r>
              <a:rPr sz="2400" spc="-100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C777C"/>
                </a:solidFill>
                <a:latin typeface="Calibri Light"/>
                <a:cs typeface="Calibri Light"/>
              </a:rPr>
              <a:t>Clinically</a:t>
            </a:r>
            <a:r>
              <a:rPr sz="2400" spc="-90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C777C"/>
                </a:solidFill>
                <a:latin typeface="Calibri Light"/>
                <a:cs typeface="Calibri Light"/>
              </a:rPr>
              <a:t>Related </a:t>
            </a:r>
            <a:r>
              <a:rPr sz="2400" spc="-25" dirty="0">
                <a:solidFill>
                  <a:srgbClr val="0C777C"/>
                </a:solidFill>
                <a:latin typeface="Calibri Light"/>
                <a:cs typeface="Calibri Light"/>
              </a:rPr>
              <a:t>Measures</a:t>
            </a:r>
            <a:r>
              <a:rPr sz="2400" spc="-65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C777C"/>
                </a:solidFill>
                <a:latin typeface="Calibri Light"/>
                <a:cs typeface="Calibri Light"/>
              </a:rPr>
              <a:t>Updated?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248" y="3922521"/>
            <a:ext cx="760222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 Light"/>
                <a:cs typeface="Calibri Light"/>
              </a:rPr>
              <a:t>Every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year,</a:t>
            </a:r>
            <a:r>
              <a:rPr sz="1200" spc="-5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we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update</a:t>
            </a:r>
            <a:r>
              <a:rPr sz="1200" spc="-4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the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specialty</a:t>
            </a:r>
            <a:r>
              <a:rPr sz="1200" spc="-5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measure</a:t>
            </a:r>
            <a:r>
              <a:rPr sz="1200" spc="-5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sets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through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rulemaking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process.</a:t>
            </a:r>
            <a:r>
              <a:rPr sz="1200" spc="-5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We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receive</a:t>
            </a:r>
            <a:r>
              <a:rPr sz="1200" spc="-5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stakeholder</a:t>
            </a:r>
            <a:r>
              <a:rPr sz="1200" spc="-5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input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through</a:t>
            </a:r>
            <a:r>
              <a:rPr sz="1200" spc="-25" dirty="0">
                <a:latin typeface="Calibri Light"/>
                <a:cs typeface="Calibri Light"/>
              </a:rPr>
              <a:t> the </a:t>
            </a:r>
            <a:r>
              <a:rPr sz="1200" dirty="0">
                <a:latin typeface="Calibri Light"/>
                <a:cs typeface="Calibri Light"/>
              </a:rPr>
              <a:t>annual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specialty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set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solicitation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process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and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public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comments </a:t>
            </a:r>
            <a:r>
              <a:rPr sz="1200" dirty="0">
                <a:latin typeface="Calibri Light"/>
                <a:cs typeface="Calibri Light"/>
              </a:rPr>
              <a:t>made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in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the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Federal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Register.</a:t>
            </a:r>
            <a:endParaRPr sz="1200">
              <a:latin typeface="Calibri Light"/>
              <a:cs typeface="Calibri Light"/>
            </a:endParaRPr>
          </a:p>
          <a:p>
            <a:pPr marL="12700" marR="3810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Calibri Light"/>
                <a:cs typeface="Calibri Light"/>
              </a:rPr>
              <a:t>Every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year,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we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update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the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measures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related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to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clinical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topic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(EMA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process)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through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sub-</a:t>
            </a:r>
            <a:r>
              <a:rPr sz="1200" spc="-10" dirty="0">
                <a:latin typeface="Calibri Light"/>
                <a:cs typeface="Calibri Light"/>
              </a:rPr>
              <a:t>regulatory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process.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We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25" dirty="0">
                <a:latin typeface="Calibri Light"/>
                <a:cs typeface="Calibri Light"/>
              </a:rPr>
              <a:t>get </a:t>
            </a:r>
            <a:r>
              <a:rPr sz="1200" spc="-10" dirty="0">
                <a:latin typeface="Calibri Light"/>
                <a:cs typeface="Calibri Light"/>
              </a:rPr>
              <a:t>stakeholder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input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through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collaborative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review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and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feedback.</a:t>
            </a:r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9755" y="4249927"/>
            <a:ext cx="3438525" cy="9715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dirty="0"/>
              <a:t>Help,</a:t>
            </a:r>
            <a:r>
              <a:rPr sz="3200" spc="-100" dirty="0"/>
              <a:t> </a:t>
            </a:r>
            <a:r>
              <a:rPr sz="3200" spc="-10" dirty="0"/>
              <a:t>Resources,</a:t>
            </a:r>
            <a:r>
              <a:rPr sz="3200" spc="-100" dirty="0"/>
              <a:t> </a:t>
            </a:r>
            <a:r>
              <a:rPr sz="3200" spc="-25" dirty="0"/>
              <a:t>and Version</a:t>
            </a:r>
            <a:r>
              <a:rPr sz="3200" spc="-114" dirty="0"/>
              <a:t> </a:t>
            </a:r>
            <a:r>
              <a:rPr sz="3200" spc="-10" dirty="0"/>
              <a:t>History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382777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,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3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,</a:t>
            </a:r>
            <a:r>
              <a:rPr sz="1100" b="1" spc="18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V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Where</a:t>
            </a:r>
            <a:r>
              <a:rPr spc="-110" dirty="0"/>
              <a:t> </a:t>
            </a:r>
            <a:r>
              <a:rPr dirty="0"/>
              <a:t>Can</a:t>
            </a:r>
            <a:r>
              <a:rPr spc="-80" dirty="0"/>
              <a:t> </a:t>
            </a:r>
            <a:r>
              <a:rPr spc="-70" dirty="0"/>
              <a:t>You</a:t>
            </a:r>
            <a:r>
              <a:rPr spc="-65" dirty="0"/>
              <a:t> </a:t>
            </a:r>
            <a:r>
              <a:rPr dirty="0"/>
              <a:t>Go</a:t>
            </a:r>
            <a:r>
              <a:rPr spc="-90" dirty="0"/>
              <a:t> </a:t>
            </a:r>
            <a:r>
              <a:rPr dirty="0"/>
              <a:t>for</a:t>
            </a:r>
            <a:r>
              <a:rPr spc="-85" dirty="0"/>
              <a:t> </a:t>
            </a:r>
            <a:r>
              <a:rPr spc="-10" dirty="0"/>
              <a:t>Help?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1748" y="2052320"/>
            <a:ext cx="2743200" cy="3310254"/>
          </a:xfrm>
          <a:prstGeom prst="rect">
            <a:avLst/>
          </a:prstGeom>
          <a:solidFill>
            <a:srgbClr val="FFFFFF"/>
          </a:solidFill>
          <a:ln w="28575">
            <a:solidFill>
              <a:srgbClr val="4471C4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232410" marR="328295">
              <a:lnSpc>
                <a:spcPct val="107100"/>
              </a:lnSpc>
              <a:spcBef>
                <a:spcPts val="915"/>
              </a:spcBef>
            </a:pPr>
            <a:r>
              <a:rPr sz="1200" dirty="0">
                <a:latin typeface="Calibri"/>
                <a:cs typeface="Calibri"/>
              </a:rPr>
              <a:t>Contact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Quality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Payment </a:t>
            </a:r>
            <a:r>
              <a:rPr sz="1200" dirty="0">
                <a:latin typeface="Calibri"/>
                <a:cs typeface="Calibri"/>
              </a:rPr>
              <a:t>Program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Service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Center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email</a:t>
            </a:r>
            <a:r>
              <a:rPr sz="1200" spc="-25" dirty="0">
                <a:latin typeface="Calibri"/>
                <a:cs typeface="Calibri"/>
              </a:rPr>
              <a:t> at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QPP@cms.hhs.gov</a:t>
            </a:r>
            <a:r>
              <a:rPr sz="1200" spc="-10" dirty="0">
                <a:latin typeface="Calibri"/>
                <a:cs typeface="Calibri"/>
              </a:rPr>
              <a:t>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creating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a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QPP</a:t>
            </a:r>
            <a:r>
              <a:rPr sz="12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Service</a:t>
            </a:r>
            <a:r>
              <a:rPr sz="12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Center</a:t>
            </a:r>
            <a:r>
              <a:rPr sz="1200" u="sng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ticket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5" dirty="0">
                <a:latin typeface="Calibri"/>
                <a:cs typeface="Calibri"/>
              </a:rPr>
              <a:t> by </a:t>
            </a:r>
            <a:r>
              <a:rPr sz="1200" dirty="0">
                <a:latin typeface="Calibri"/>
                <a:cs typeface="Calibri"/>
              </a:rPr>
              <a:t>phone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1-</a:t>
            </a:r>
            <a:r>
              <a:rPr sz="1200" spc="-10" dirty="0">
                <a:latin typeface="Calibri"/>
                <a:cs typeface="Calibri"/>
              </a:rPr>
              <a:t>866-288-</a:t>
            </a:r>
            <a:r>
              <a:rPr sz="1200" dirty="0">
                <a:latin typeface="Calibri"/>
                <a:cs typeface="Calibri"/>
              </a:rPr>
              <a:t>8292</a:t>
            </a:r>
            <a:r>
              <a:rPr sz="1200" spc="-10" dirty="0">
                <a:latin typeface="Calibri"/>
                <a:cs typeface="Calibri"/>
              </a:rPr>
              <a:t> (Monday </a:t>
            </a:r>
            <a:r>
              <a:rPr sz="1200" dirty="0">
                <a:latin typeface="Calibri"/>
                <a:cs typeface="Calibri"/>
              </a:rPr>
              <a:t>through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Friday, </a:t>
            </a:r>
            <a:r>
              <a:rPr sz="1200" dirty="0">
                <a:latin typeface="Calibri"/>
                <a:cs typeface="Calibri"/>
              </a:rPr>
              <a:t>8 a.m.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8 p.m.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ET). </a:t>
            </a:r>
            <a:r>
              <a:rPr sz="1200" spc="-5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receive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assistance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quickly, </a:t>
            </a:r>
            <a:r>
              <a:rPr sz="1200" dirty="0">
                <a:latin typeface="Calibri"/>
                <a:cs typeface="Calibri"/>
              </a:rPr>
              <a:t>please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consider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calling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during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non- </a:t>
            </a:r>
            <a:r>
              <a:rPr sz="1200" dirty="0">
                <a:latin typeface="Calibri"/>
                <a:cs typeface="Calibri"/>
              </a:rPr>
              <a:t>peak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hours—before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10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a.m.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after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p.m.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ET.</a:t>
            </a:r>
            <a:endParaRPr sz="1200">
              <a:latin typeface="Calibri"/>
              <a:cs typeface="Calibri"/>
            </a:endParaRPr>
          </a:p>
          <a:p>
            <a:pPr marL="404495" marR="412750" indent="-172720">
              <a:lnSpc>
                <a:spcPct val="106900"/>
              </a:lnSpc>
              <a:spcBef>
                <a:spcPts val="800"/>
              </a:spcBef>
              <a:buFont typeface="Arial"/>
              <a:buChar char="•"/>
              <a:tabLst>
                <a:tab pos="404495" algn="l"/>
              </a:tabLst>
            </a:pPr>
            <a:r>
              <a:rPr sz="1200" dirty="0">
                <a:latin typeface="Calibri"/>
                <a:cs typeface="Calibri"/>
              </a:rPr>
              <a:t>People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deaf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hard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hearing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dial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711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be </a:t>
            </a:r>
            <a:r>
              <a:rPr sz="1200" spc="-10" dirty="0">
                <a:latin typeface="Calibri"/>
                <a:cs typeface="Calibri"/>
              </a:rPr>
              <a:t>connected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TRS </a:t>
            </a:r>
            <a:r>
              <a:rPr sz="1200" spc="-10" dirty="0">
                <a:latin typeface="Calibri"/>
                <a:cs typeface="Calibri"/>
              </a:rPr>
              <a:t>Communications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Assistant.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1095" y="2052192"/>
            <a:ext cx="2743200" cy="1569085"/>
          </a:xfrm>
          <a:prstGeom prst="rect">
            <a:avLst/>
          </a:prstGeom>
          <a:solidFill>
            <a:srgbClr val="FFFFFF"/>
          </a:solidFill>
          <a:ln w="28575">
            <a:solidFill>
              <a:srgbClr val="4471C4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5"/>
              </a:spcBef>
            </a:pPr>
            <a:endParaRPr sz="1200">
              <a:latin typeface="Times New Roman"/>
              <a:cs typeface="Times New Roman"/>
            </a:endParaRPr>
          </a:p>
          <a:p>
            <a:pPr marL="206375" marR="335280">
              <a:lnSpc>
                <a:spcPct val="107000"/>
              </a:lnSpc>
            </a:pPr>
            <a:r>
              <a:rPr sz="1200" dirty="0">
                <a:latin typeface="Calibri"/>
                <a:cs typeface="Calibri"/>
              </a:rPr>
              <a:t>Visit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Quality</a:t>
            </a:r>
            <a:r>
              <a:rPr sz="1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Payment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Program</a:t>
            </a:r>
            <a:r>
              <a:rPr sz="1200" spc="-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website</a:t>
            </a:r>
            <a:r>
              <a:rPr sz="1200" spc="-2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help</a:t>
            </a:r>
            <a:r>
              <a:rPr sz="12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and</a:t>
            </a:r>
            <a:r>
              <a:rPr sz="12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support</a:t>
            </a:r>
            <a:r>
              <a:rPr sz="1200" spc="-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information</a:t>
            </a:r>
            <a:r>
              <a:rPr sz="1200" spc="-10" dirty="0">
                <a:latin typeface="Calibri"/>
                <a:cs typeface="Calibri"/>
              </a:rPr>
              <a:t>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learn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more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about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MIPS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check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resources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available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 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Quality</a:t>
            </a:r>
            <a:r>
              <a:rPr sz="1200" spc="-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Payment</a:t>
            </a:r>
            <a:r>
              <a:rPr sz="12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Program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Resource</a:t>
            </a:r>
            <a:r>
              <a:rPr sz="12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Library</a:t>
            </a:r>
            <a:r>
              <a:rPr sz="1200" spc="-1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1095" y="3793744"/>
            <a:ext cx="2743200" cy="1569085"/>
          </a:xfrm>
          <a:prstGeom prst="rect">
            <a:avLst/>
          </a:prstGeom>
          <a:solidFill>
            <a:srgbClr val="FFFFFF"/>
          </a:solidFill>
          <a:ln w="28575">
            <a:solidFill>
              <a:srgbClr val="4471C4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95580" marR="333375">
              <a:lnSpc>
                <a:spcPct val="100000"/>
              </a:lnSpc>
              <a:spcBef>
                <a:spcPts val="1120"/>
              </a:spcBef>
            </a:pPr>
            <a:r>
              <a:rPr sz="1200" dirty="0">
                <a:latin typeface="Calibri"/>
                <a:cs typeface="Calibri"/>
              </a:rPr>
              <a:t>Visit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Small</a:t>
            </a:r>
            <a:r>
              <a:rPr sz="1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Practices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page</a:t>
            </a:r>
            <a:r>
              <a:rPr sz="1200" spc="-3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Quality</a:t>
            </a:r>
            <a:r>
              <a:rPr sz="1200" spc="-10" dirty="0">
                <a:latin typeface="Calibri"/>
                <a:cs typeface="Calibri"/>
              </a:rPr>
              <a:t> Payment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Program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website </a:t>
            </a:r>
            <a:r>
              <a:rPr sz="1200" dirty="0">
                <a:latin typeface="Calibri"/>
                <a:cs typeface="Calibri"/>
              </a:rPr>
              <a:t>where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sign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up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for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the </a:t>
            </a:r>
            <a:r>
              <a:rPr sz="1200" b="1" dirty="0">
                <a:latin typeface="Calibri"/>
                <a:cs typeface="Calibri"/>
              </a:rPr>
              <a:t>monthly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QPP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Small</a:t>
            </a:r>
            <a:endParaRPr sz="1200">
              <a:latin typeface="Calibri"/>
              <a:cs typeface="Calibri"/>
            </a:endParaRPr>
          </a:p>
          <a:p>
            <a:pPr marL="195580" marR="365125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Practices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Newsletter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find </a:t>
            </a:r>
            <a:r>
              <a:rPr sz="1200" spc="-10" dirty="0">
                <a:latin typeface="Calibri"/>
                <a:cs typeface="Calibri"/>
              </a:rPr>
              <a:t>resources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information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relevant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small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practices.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382777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,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3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,</a:t>
            </a:r>
            <a:r>
              <a:rPr sz="1100" b="1" spc="18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V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9772" y="808101"/>
            <a:ext cx="2546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Additional</a:t>
            </a:r>
            <a:r>
              <a:rPr spc="-35" dirty="0"/>
              <a:t> </a:t>
            </a:r>
            <a:r>
              <a:rPr spc="-10" dirty="0"/>
              <a:t>Resources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248" y="1449704"/>
            <a:ext cx="405765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 Light"/>
                <a:cs typeface="Calibri Light"/>
              </a:rPr>
              <a:t>The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following</a:t>
            </a:r>
            <a:r>
              <a:rPr sz="1200" spc="-10" dirty="0">
                <a:latin typeface="Calibri Light"/>
                <a:cs typeface="Calibri Light"/>
              </a:rPr>
              <a:t> resources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are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available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on the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2"/>
              </a:rPr>
              <a:t>QPP</a:t>
            </a:r>
            <a:r>
              <a:rPr sz="12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2"/>
              </a:rPr>
              <a:t> 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2"/>
              </a:rPr>
              <a:t>Resource</a:t>
            </a:r>
            <a:r>
              <a:rPr sz="12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2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2"/>
              </a:rPr>
              <a:t>Library</a:t>
            </a:r>
            <a:r>
              <a:rPr sz="1200" spc="-10" dirty="0">
                <a:latin typeface="Calibri Light"/>
                <a:cs typeface="Calibri Light"/>
              </a:rPr>
              <a:t>:</a:t>
            </a:r>
            <a:endParaRPr sz="1200">
              <a:latin typeface="Calibri Light"/>
              <a:cs typeface="Calibri Light"/>
            </a:endParaRPr>
          </a:p>
          <a:p>
            <a:pPr marL="187325" indent="-174625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pos="187325" algn="l"/>
              </a:tabLst>
            </a:pP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3"/>
              </a:rPr>
              <a:t>2025</a:t>
            </a:r>
            <a:r>
              <a:rPr sz="1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3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3"/>
              </a:rPr>
              <a:t>Quality</a:t>
            </a:r>
            <a:r>
              <a:rPr sz="12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3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3"/>
              </a:rPr>
              <a:t>Quick</a:t>
            </a:r>
            <a:r>
              <a:rPr sz="12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3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3"/>
              </a:rPr>
              <a:t>Start</a:t>
            </a:r>
            <a:r>
              <a:rPr sz="12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3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3"/>
              </a:rPr>
              <a:t>Guide</a:t>
            </a:r>
            <a:r>
              <a:rPr sz="12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3"/>
              </a:rPr>
              <a:t> </a:t>
            </a:r>
            <a:r>
              <a:rPr sz="1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3"/>
              </a:rPr>
              <a:t>(PDF,</a:t>
            </a:r>
            <a:r>
              <a:rPr sz="12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3"/>
              </a:rPr>
              <a:t> 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3"/>
              </a:rPr>
              <a:t>2MB)</a:t>
            </a:r>
            <a:endParaRPr sz="1200">
              <a:latin typeface="Calibri Light"/>
              <a:cs typeface="Calibri Light"/>
            </a:endParaRPr>
          </a:p>
          <a:p>
            <a:pPr marL="187325" indent="-17462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•"/>
              <a:tabLst>
                <a:tab pos="187325" algn="l"/>
              </a:tabLst>
            </a:pP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4"/>
              </a:rPr>
              <a:t>2025</a:t>
            </a:r>
            <a:r>
              <a:rPr sz="12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4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4"/>
              </a:rPr>
              <a:t>MIPS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4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4"/>
              </a:rPr>
              <a:t>Quality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4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4"/>
              </a:rPr>
              <a:t>Measures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4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4"/>
              </a:rPr>
              <a:t>List</a:t>
            </a:r>
            <a:r>
              <a:rPr sz="12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4"/>
              </a:rPr>
              <a:t> 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4"/>
              </a:rPr>
              <a:t>(XLSX,</a:t>
            </a:r>
            <a:r>
              <a:rPr sz="12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4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4"/>
              </a:rPr>
              <a:t>803KB)</a:t>
            </a:r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382777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,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3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,</a:t>
            </a:r>
            <a:r>
              <a:rPr sz="1100" b="1" spc="18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V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Version</a:t>
            </a:r>
            <a:r>
              <a:rPr spc="-70" dirty="0"/>
              <a:t> </a:t>
            </a:r>
            <a:r>
              <a:rPr spc="-10" dirty="0"/>
              <a:t>History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9772" y="1665223"/>
            <a:ext cx="4182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 Light"/>
                <a:cs typeface="Calibri Light"/>
              </a:rPr>
              <a:t>If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we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need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to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update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this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document,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changes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will</a:t>
            </a:r>
            <a:r>
              <a:rPr sz="1200" spc="-4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be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identified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here.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758" y="2701658"/>
            <a:ext cx="8046720" cy="425208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1583" y="2692145"/>
          <a:ext cx="8046720" cy="860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309"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2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2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06/20/2025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100965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B w="19050">
                      <a:solidFill>
                        <a:srgbClr val="1F38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Original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Posting.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100965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B w="19050">
                      <a:solidFill>
                        <a:srgbClr val="1F388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9755" y="4280408"/>
            <a:ext cx="3296920" cy="184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120"/>
              </a:spcBef>
            </a:pPr>
            <a:r>
              <a:rPr sz="2900" dirty="0"/>
              <a:t>Appendix</a:t>
            </a:r>
            <a:r>
              <a:rPr sz="2900" spc="-65" dirty="0"/>
              <a:t> </a:t>
            </a:r>
            <a:r>
              <a:rPr sz="2900" dirty="0"/>
              <a:t>A:</a:t>
            </a:r>
            <a:r>
              <a:rPr sz="2900" spc="-70" dirty="0"/>
              <a:t> </a:t>
            </a:r>
            <a:r>
              <a:rPr sz="2900" spc="-20" dirty="0"/>
              <a:t>MIPS </a:t>
            </a:r>
            <a:r>
              <a:rPr sz="2900" dirty="0"/>
              <a:t>Clinically</a:t>
            </a:r>
            <a:r>
              <a:rPr sz="2900" spc="-90" dirty="0"/>
              <a:t> </a:t>
            </a:r>
            <a:r>
              <a:rPr sz="2900" spc="-10" dirty="0"/>
              <a:t>Related </a:t>
            </a:r>
            <a:r>
              <a:rPr sz="2900" dirty="0"/>
              <a:t>Measures</a:t>
            </a:r>
            <a:r>
              <a:rPr sz="2900" spc="-85" dirty="0"/>
              <a:t> </a:t>
            </a:r>
            <a:r>
              <a:rPr sz="2900" spc="-10" dirty="0"/>
              <a:t>Grouped</a:t>
            </a:r>
            <a:r>
              <a:rPr sz="2900" spc="-80" dirty="0"/>
              <a:t> </a:t>
            </a:r>
            <a:r>
              <a:rPr sz="2900" spc="-25" dirty="0"/>
              <a:t>by</a:t>
            </a:r>
            <a:endParaRPr sz="2900"/>
          </a:p>
          <a:p>
            <a:pPr marL="12700">
              <a:lnSpc>
                <a:spcPts val="3460"/>
              </a:lnSpc>
            </a:pPr>
            <a:r>
              <a:rPr sz="2900" dirty="0"/>
              <a:t>Clinical</a:t>
            </a:r>
            <a:r>
              <a:rPr sz="2900" spc="-75" dirty="0"/>
              <a:t> </a:t>
            </a:r>
            <a:r>
              <a:rPr sz="2900" spc="-10" dirty="0"/>
              <a:t>Topic</a:t>
            </a:r>
            <a:endParaRPr sz="29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585851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X</a:t>
            </a:r>
            <a:r>
              <a:rPr sz="1100" b="1" spc="14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: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3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5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15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G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C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15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18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(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T</a:t>
            </a:r>
            <a:r>
              <a:rPr sz="1100" spc="5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A</a:t>
            </a:r>
            <a:r>
              <a:rPr sz="1100" spc="4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B</a:t>
            </a:r>
            <a:r>
              <a:rPr sz="1100" spc="4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L</a:t>
            </a:r>
            <a:r>
              <a:rPr sz="1100" spc="4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E</a:t>
            </a:r>
            <a:r>
              <a:rPr sz="1100" spc="145" dirty="0">
                <a:solidFill>
                  <a:srgbClr val="003663"/>
                </a:solidFill>
                <a:latin typeface="Calibri Light"/>
                <a:cs typeface="Calibri Light"/>
              </a:rPr>
              <a:t>  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1</a:t>
            </a:r>
            <a:r>
              <a:rPr sz="1100" b="1" spc="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)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55" y="1171371"/>
            <a:ext cx="8138159" cy="26652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21136"/>
              </p:ext>
            </p:extLst>
          </p:nvPr>
        </p:nvGraphicFramePr>
        <p:xfrm>
          <a:off x="487680" y="1179322"/>
          <a:ext cx="8139430" cy="352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Clinical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Topic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19050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MIPS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CQMs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Medicare</a:t>
                      </a:r>
                      <a:r>
                        <a:rPr sz="1200" spc="-4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Part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B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Claims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Anesthesiology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404:</a:t>
                      </a:r>
                      <a:r>
                        <a:rPr sz="1200" spc="16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Anesthesiology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Smoking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Abstinence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424: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Perioperative</a:t>
                      </a:r>
                      <a:r>
                        <a:rPr sz="1200" spc="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Temperature</a:t>
                      </a:r>
                      <a:r>
                        <a:rPr sz="1200" spc="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Management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  <a:p>
                      <a:pPr marL="91440" marR="592455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430:</a:t>
                      </a:r>
                      <a:r>
                        <a:rPr sz="12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Prevention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Post-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Operative</a:t>
                      </a:r>
                      <a:r>
                        <a:rPr sz="12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Nausea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Vomiting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(PONV)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–</a:t>
                      </a:r>
                      <a:r>
                        <a:rPr sz="12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Combination Therapy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463:</a:t>
                      </a:r>
                      <a:r>
                        <a:rPr sz="12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Prevention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Post-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Operative</a:t>
                      </a:r>
                      <a:r>
                        <a:rPr sz="12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Vomiting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(POV)</a:t>
                      </a:r>
                      <a:r>
                        <a:rPr sz="12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–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Combination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Therapy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(Pediatrics)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CABG</a:t>
                      </a:r>
                      <a:r>
                        <a:rPr sz="1200" spc="-8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164:</a:t>
                      </a:r>
                      <a:r>
                        <a:rPr sz="1200" spc="-7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Coronary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Artery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Bypass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Graft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(CABG):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Prolonged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Intubation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  <a:p>
                      <a:pPr marL="91440" marR="1122045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167:</a:t>
                      </a:r>
                      <a:r>
                        <a:rPr sz="12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Coronary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Artery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Bypass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Graft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(CABG):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Postoperative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Renal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Failure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168:</a:t>
                      </a:r>
                      <a:r>
                        <a:rPr sz="12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Coronary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Artery</a:t>
                      </a:r>
                      <a:r>
                        <a:rPr sz="12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Bypass Graft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(CABG):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Surgical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Re-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Exploration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445:</a:t>
                      </a:r>
                      <a:r>
                        <a:rPr sz="12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Risk-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Adjusted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Operative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Mortality</a:t>
                      </a:r>
                      <a:r>
                        <a:rPr sz="12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Coronary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Artery</a:t>
                      </a:r>
                      <a:r>
                        <a:rPr sz="1200" spc="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Bypass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Graft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(CABG)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Cardiac</a:t>
                      </a:r>
                      <a:r>
                        <a:rPr sz="12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Stress</a:t>
                      </a:r>
                      <a:r>
                        <a:rPr lang="en-US" sz="1200" spc="0" dirty="0">
                          <a:solidFill>
                            <a:schemeClr val="tx1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Imaging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322:</a:t>
                      </a:r>
                      <a:r>
                        <a:rPr sz="12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Cardiac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Stress Imaging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Not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Meeting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Appropriate</a:t>
                      </a:r>
                      <a:r>
                        <a:rPr sz="1200" spc="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Criteria: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Preoperative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Evaluation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Low-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Risk</a:t>
                      </a:r>
                      <a:r>
                        <a:rPr sz="12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Surgery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Patients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Cataract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Care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30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191:</a:t>
                      </a:r>
                      <a:r>
                        <a:rPr sz="12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Cataracts: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20/40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or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Better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Visual Acuity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within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90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Days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Following Cataract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Surgery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303:</a:t>
                      </a:r>
                      <a:r>
                        <a:rPr sz="12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Cataracts: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Improvement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Patient’s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Visual Function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within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90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Days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Following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Cataract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Surgery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91440" marR="720090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304:</a:t>
                      </a:r>
                      <a:r>
                        <a:rPr sz="12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Cataracts: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Patient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Satisfaction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within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90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Days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Following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Cataract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Surgery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389:</a:t>
                      </a:r>
                      <a:r>
                        <a:rPr sz="12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Cataract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Surgery: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Difference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Between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Planned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Final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Refraction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470" y="5145011"/>
            <a:ext cx="8165084" cy="89237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8248" y="4707712"/>
            <a:ext cx="776414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(C)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Denotes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change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to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measures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available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for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clinical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topic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Calibri"/>
                <a:cs typeface="Calibri"/>
              </a:rPr>
              <a:t>(N)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Denotes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new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clinical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topic.</a:t>
            </a:r>
            <a:endParaRPr sz="1200">
              <a:latin typeface="Calibri"/>
              <a:cs typeface="Calibri"/>
            </a:endParaRPr>
          </a:p>
          <a:p>
            <a:pPr marL="24765" marR="5080">
              <a:lnSpc>
                <a:spcPct val="100000"/>
              </a:lnSpc>
              <a:spcBef>
                <a:spcPts val="1050"/>
              </a:spcBef>
            </a:pPr>
            <a:r>
              <a:rPr sz="1100" b="1" dirty="0">
                <a:solidFill>
                  <a:srgbClr val="FFFFFF"/>
                </a:solidFill>
                <a:latin typeface="Segoe UI"/>
                <a:cs typeface="Segoe UI"/>
              </a:rPr>
              <a:t>Note:</a:t>
            </a:r>
            <a:r>
              <a:rPr sz="11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MIPS</a:t>
            </a:r>
            <a:r>
              <a:rPr sz="11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CQMs</a:t>
            </a:r>
            <a:r>
              <a:rPr sz="11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don’t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have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any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eligible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instances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clinically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related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measure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should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submitted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0/0.</a:t>
            </a:r>
            <a:r>
              <a:rPr sz="11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No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supporting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documentation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11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required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submission,</a:t>
            </a:r>
            <a:r>
              <a:rPr sz="11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sz="11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must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attest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submit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has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been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validated</a:t>
            </a:r>
            <a:r>
              <a:rPr sz="11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true,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accurate,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complete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best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your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knowledge.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you’re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selected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auditing,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this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may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one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items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audited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to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determine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1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submitted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true,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accurate,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complete.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585851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X</a:t>
            </a:r>
            <a:r>
              <a:rPr sz="1100" b="1" spc="14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: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3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5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15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G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C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15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(</a:t>
            </a:r>
            <a:r>
              <a:rPr sz="1100" b="1" spc="7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T</a:t>
            </a:r>
            <a:r>
              <a:rPr sz="1100" spc="5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A</a:t>
            </a:r>
            <a:r>
              <a:rPr sz="1100" spc="4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B</a:t>
            </a:r>
            <a:r>
              <a:rPr sz="1100" spc="4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L</a:t>
            </a:r>
            <a:r>
              <a:rPr sz="1100" spc="4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E</a:t>
            </a:r>
            <a:r>
              <a:rPr sz="1100" spc="145" dirty="0">
                <a:solidFill>
                  <a:srgbClr val="003663"/>
                </a:solidFill>
                <a:latin typeface="Calibri Light"/>
                <a:cs typeface="Calibri Light"/>
              </a:rPr>
              <a:t>  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2</a:t>
            </a:r>
            <a:r>
              <a:rPr sz="1100" b="1" spc="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)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55" y="1171371"/>
            <a:ext cx="8138159" cy="26652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34508"/>
              </p:ext>
            </p:extLst>
          </p:nvPr>
        </p:nvGraphicFramePr>
        <p:xfrm>
          <a:off x="487680" y="1180083"/>
          <a:ext cx="8139430" cy="4281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2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25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Clinical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Topic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19050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MIPS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CQMs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Medicare</a:t>
                      </a:r>
                      <a:r>
                        <a:rPr sz="1200" spc="-4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Part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B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Claims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620">
                <a:tc>
                  <a:txBody>
                    <a:bodyPr/>
                    <a:lstStyle/>
                    <a:p>
                      <a:pPr marL="91440" marR="1784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Computed 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Tomography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(C)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308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360:</a:t>
                      </a:r>
                      <a:r>
                        <a:rPr sz="12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Optimizing</a:t>
                      </a:r>
                      <a:r>
                        <a:rPr sz="12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Patient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Exposure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Ionizing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Radiation: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Count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Potential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 Dose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Radiation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Imaging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Studies: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Computed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Tomography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(CT)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Cardiac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Nuclear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Medicine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Studies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91440" marR="194310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364: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Optimizing</a:t>
                      </a:r>
                      <a:r>
                        <a:rPr sz="1200" spc="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Patient</a:t>
                      </a:r>
                      <a:r>
                        <a:rPr sz="12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Exposure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Ionizing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Radiation:</a:t>
                      </a:r>
                      <a:r>
                        <a:rPr sz="1200" spc="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Appropriateness:</a:t>
                      </a:r>
                      <a:r>
                        <a:rPr sz="1200" spc="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 up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CT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Imaging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Incidentally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Detected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Pulmonary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Nodules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According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Recommended</a:t>
                      </a:r>
                      <a:r>
                        <a:rPr sz="1200" spc="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Guidelines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405:</a:t>
                      </a:r>
                      <a:r>
                        <a:rPr sz="12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Appropriate</a:t>
                      </a:r>
                      <a:r>
                        <a:rPr sz="1200" spc="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Imaging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Incidental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Abdominal</a:t>
                      </a:r>
                      <a:r>
                        <a:rPr sz="12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Lesions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406:</a:t>
                      </a:r>
                      <a:r>
                        <a:rPr sz="12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Appropriate</a:t>
                      </a:r>
                      <a:r>
                        <a:rPr sz="1200" spc="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Imaging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Incidental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Thyroid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Nodules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in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Patients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52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405: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Appropriate</a:t>
                      </a:r>
                      <a:r>
                        <a:rPr sz="1200" spc="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 Imaging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Incidental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Abdominal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Lesions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92075" marR="293370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406: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Appropriate</a:t>
                      </a:r>
                      <a:r>
                        <a:rPr sz="1200" spc="7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 Imaging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Incidental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Thyroid Nodules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Patients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1440" marR="2971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Diagnostic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Imaging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145:</a:t>
                      </a:r>
                      <a:r>
                        <a:rPr sz="12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Radiology: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Exposure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Dose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Indices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Reported</a:t>
                      </a:r>
                      <a:r>
                        <a:rPr sz="12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Procedures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Using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Fluoroscopy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145: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Radiology: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Exposure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Dose</a:t>
                      </a:r>
                      <a:r>
                        <a:rPr lang="en-US" sz="1200" spc="0" dirty="0">
                          <a:solidFill>
                            <a:schemeClr val="tx1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Indices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Reported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Procedures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Using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Fluoroscopy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419">
                <a:tc>
                  <a:txBody>
                    <a:bodyPr/>
                    <a:lstStyle/>
                    <a:p>
                      <a:pPr marL="91440" marR="1993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Endoscopy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200" spc="-7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Polyp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Surveillance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(C)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185:</a:t>
                      </a:r>
                      <a:r>
                        <a:rPr sz="12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Colonoscopy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Interval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for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Patients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with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History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Adenomatous</a:t>
                      </a:r>
                      <a:r>
                        <a:rPr sz="1200" spc="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Polyps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lang="en-US"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–</a:t>
                      </a:r>
                      <a:r>
                        <a:rPr lang="en-US"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Avoidance</a:t>
                      </a:r>
                      <a:r>
                        <a:rPr lang="en-US"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lang="en-US"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Inappropriate</a:t>
                      </a:r>
                      <a:r>
                        <a:rPr lang="en-US"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lang="en-US"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</a:t>
                      </a:r>
                      <a:endParaRPr lang="en-US" sz="1200" dirty="0">
                        <a:latin typeface="Calibri Light"/>
                        <a:cs typeface="Calibri Light"/>
                      </a:endParaRPr>
                    </a:p>
                    <a:p>
                      <a:pPr marL="68580" marR="466725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320:</a:t>
                      </a:r>
                      <a:r>
                        <a:rPr sz="12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Appropriate</a:t>
                      </a:r>
                      <a:r>
                        <a:rPr sz="1200" spc="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Interval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 Normal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Colonoscopy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Average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Risk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Patients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320: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Appropriate</a:t>
                      </a:r>
                      <a:r>
                        <a:rPr sz="1200" spc="7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lang="en-US" sz="1200" spc="0" dirty="0">
                          <a:solidFill>
                            <a:schemeClr val="tx1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Interval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Normal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Colonoscopy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</a:t>
                      </a:r>
                      <a:r>
                        <a:rPr sz="12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Average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Risk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Patients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0755">
                <a:tc>
                  <a:txBody>
                    <a:bodyPr/>
                    <a:lstStyle/>
                    <a:p>
                      <a:pPr marL="91440" marR="844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Interventional Radiology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(C)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145:</a:t>
                      </a:r>
                      <a:r>
                        <a:rPr sz="1200" spc="-7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Radiology: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Exposure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Dose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Indices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Reported</a:t>
                      </a:r>
                      <a:r>
                        <a:rPr sz="12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Procedures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Using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Fluoroscopy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413:</a:t>
                      </a:r>
                      <a:r>
                        <a:rPr sz="1200" spc="-7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Door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Puncture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Time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Endovascular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Stroke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Treatment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8580" marR="432434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465:</a:t>
                      </a:r>
                      <a:r>
                        <a:rPr sz="1200" spc="-7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Uterine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Artery</a:t>
                      </a:r>
                      <a:r>
                        <a:rPr sz="12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Embolization</a:t>
                      </a:r>
                      <a:r>
                        <a:rPr sz="1200" spc="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Technique:</a:t>
                      </a:r>
                      <a:r>
                        <a:rPr sz="12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Documentation</a:t>
                      </a:r>
                      <a:r>
                        <a:rPr sz="12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Angiographic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Endpoints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Interrogation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Ovarian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Arteries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145:</a:t>
                      </a:r>
                      <a:r>
                        <a:rPr sz="1200" spc="-6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Radiology: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Exposure</a:t>
                      </a:r>
                      <a:r>
                        <a:rPr sz="1200" spc="-15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Dose</a:t>
                      </a:r>
                      <a:r>
                        <a:rPr lang="en-US" sz="1200" spc="0" dirty="0">
                          <a:solidFill>
                            <a:schemeClr val="tx1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Indices</a:t>
                      </a:r>
                      <a:r>
                        <a:rPr sz="1200" spc="-2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Reported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Procedures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Using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Fluoroscopy</a:t>
                      </a:r>
                      <a:endParaRPr sz="12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74370" y="5548071"/>
            <a:ext cx="4305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(C)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Denotes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change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to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measures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available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for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clinical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topic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(N)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Denotes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new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clinical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topic.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585851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X</a:t>
            </a:r>
            <a:r>
              <a:rPr sz="1100" b="1" spc="14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: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3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5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15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G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C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15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18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(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T</a:t>
            </a:r>
            <a:r>
              <a:rPr sz="1100" spc="5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A</a:t>
            </a:r>
            <a:r>
              <a:rPr sz="1100" spc="4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B</a:t>
            </a:r>
            <a:r>
              <a:rPr sz="1100" spc="4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L</a:t>
            </a:r>
            <a:r>
              <a:rPr sz="1100" spc="4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E</a:t>
            </a:r>
            <a:r>
              <a:rPr sz="1100" spc="145" dirty="0">
                <a:solidFill>
                  <a:srgbClr val="003663"/>
                </a:solidFill>
                <a:latin typeface="Calibri Light"/>
                <a:cs typeface="Calibri Light"/>
              </a:rPr>
              <a:t>  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3</a:t>
            </a:r>
            <a:r>
              <a:rPr sz="1100" b="1" spc="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)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55" y="1171371"/>
            <a:ext cx="8138159" cy="26652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" y="1180083"/>
          <a:ext cx="8138795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39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Clinical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Topic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19050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MIPS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CQMs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Medicare</a:t>
                      </a:r>
                      <a:r>
                        <a:rPr sz="1200" spc="-4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Part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B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Claims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Pathology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249: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Barrett’s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Esophagus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250: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Radical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Prostatectomy</a:t>
                      </a:r>
                      <a:r>
                        <a:rPr sz="1200" spc="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Pathology</a:t>
                      </a:r>
                      <a:r>
                        <a:rPr sz="1200" spc="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395: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Lung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Cancer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r>
                        <a:rPr sz="1200" spc="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(Biopsy/Cytology</a:t>
                      </a:r>
                      <a:r>
                        <a:rPr sz="1200" spc="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Specimens)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396:</a:t>
                      </a:r>
                      <a:r>
                        <a:rPr sz="1200" spc="-7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Lung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Cancer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Reporting</a:t>
                      </a:r>
                      <a:r>
                        <a:rPr sz="12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(Resection</a:t>
                      </a:r>
                      <a:r>
                        <a:rPr sz="1200" spc="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Specimens)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397:</a:t>
                      </a:r>
                      <a:r>
                        <a:rPr sz="12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Melanoma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249: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Barrett’s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Esophagus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9215" marR="52959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250:</a:t>
                      </a:r>
                      <a:r>
                        <a:rPr sz="12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Radical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Prostatectomy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Pathology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9215" marR="424180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395:</a:t>
                      </a:r>
                      <a:r>
                        <a:rPr sz="12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Lung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Cancer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(Biopsy/Cytology</a:t>
                      </a:r>
                      <a:r>
                        <a:rPr sz="1200" spc="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Specimens)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396:</a:t>
                      </a:r>
                      <a:r>
                        <a:rPr sz="1200" spc="-6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Lung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Cancer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(Resection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Specimens)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9215">
                        <a:lnSpc>
                          <a:spcPts val="1410"/>
                        </a:lnSpc>
                      </a:pP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397:</a:t>
                      </a:r>
                      <a:r>
                        <a:rPr sz="12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Melanoma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Pathology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249: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Barrett’s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Esophagus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8580" marR="1552575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395: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Lung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Cancer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r>
                        <a:rPr sz="1200" spc="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(Biopsy/Cytology</a:t>
                      </a:r>
                      <a:r>
                        <a:rPr sz="1200" spc="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Specimens)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397:</a:t>
                      </a:r>
                      <a:r>
                        <a:rPr sz="12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Melanoma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8580" marR="165100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491:</a:t>
                      </a:r>
                      <a:r>
                        <a:rPr sz="1200" spc="-7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Mismatch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Repair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(MMR)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or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Microsatellite</a:t>
                      </a:r>
                      <a:r>
                        <a:rPr sz="1200" spc="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Instability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(MSI)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Biomarker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Testing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Status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Colorectal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Carcinoma,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Endometrial,</a:t>
                      </a:r>
                      <a:r>
                        <a:rPr sz="1200" spc="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Gastroesophageal,</a:t>
                      </a:r>
                      <a:r>
                        <a:rPr sz="1200" spc="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or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Small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Bowel Carcinoma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249: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Barrett’s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Esophagus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9215" marR="42418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395:</a:t>
                      </a:r>
                      <a:r>
                        <a:rPr sz="12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Lung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Cancer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(Biopsy/Cytology</a:t>
                      </a:r>
                      <a:r>
                        <a:rPr sz="1200" spc="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Specimens) 397:</a:t>
                      </a:r>
                      <a:r>
                        <a:rPr sz="12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Melanoma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marL="91440" marR="1936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Pathology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(N)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249: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Barrett’s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Esophagus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250:</a:t>
                      </a:r>
                      <a:r>
                        <a:rPr sz="1200" spc="-6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Radical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Prostatectomy</a:t>
                      </a:r>
                      <a:r>
                        <a:rPr sz="1200" spc="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Pathology</a:t>
                      </a:r>
                      <a:r>
                        <a:rPr sz="12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8580" marR="1554480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395:</a:t>
                      </a:r>
                      <a:r>
                        <a:rPr sz="1200" spc="-6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Lung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Cancer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Reporting</a:t>
                      </a:r>
                      <a:r>
                        <a:rPr sz="1200" spc="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(Biopsy/Cytology</a:t>
                      </a:r>
                      <a:r>
                        <a:rPr sz="1200" spc="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Specimens)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396:</a:t>
                      </a:r>
                      <a:r>
                        <a:rPr sz="1200" spc="-7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Lung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Cancer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Reporting</a:t>
                      </a:r>
                      <a:r>
                        <a:rPr sz="1200" spc="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(Resection</a:t>
                      </a:r>
                      <a:r>
                        <a:rPr sz="1200" spc="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Specimens)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8580" marR="165100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491:</a:t>
                      </a:r>
                      <a:r>
                        <a:rPr sz="1200" spc="-7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Mismatch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Repair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(MMR)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or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Microsatellite</a:t>
                      </a:r>
                      <a:r>
                        <a:rPr sz="1200" spc="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Instability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(MSI)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Biomarker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Testing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Status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Colorectal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Carcinoma,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Endometrial,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Gastroesophageal,</a:t>
                      </a:r>
                      <a:r>
                        <a:rPr sz="1200" spc="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or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Small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Bowel Carcinoma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249: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Barrett’s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Esophagus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9215" marR="52959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250:</a:t>
                      </a:r>
                      <a:r>
                        <a:rPr sz="12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Radical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Prostatectomy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Pathology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9215" marR="424180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395:</a:t>
                      </a:r>
                      <a:r>
                        <a:rPr sz="1200" spc="-6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Lung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Cancer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(Biopsy/Cytology</a:t>
                      </a:r>
                      <a:r>
                        <a:rPr sz="1200" spc="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Specimens)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396:</a:t>
                      </a:r>
                      <a:r>
                        <a:rPr sz="1200" spc="-6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Lung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Cancer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(Resection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Specimens)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68248" y="5382895"/>
            <a:ext cx="4295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(C)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Denotes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change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to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measures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available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for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clinical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topic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(N)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Denotes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new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clinical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topic.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585851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X</a:t>
            </a:r>
            <a:r>
              <a:rPr sz="1100" b="1" spc="14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: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3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5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15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G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C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15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(</a:t>
            </a:r>
            <a:r>
              <a:rPr sz="1100" b="1" spc="7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T</a:t>
            </a:r>
            <a:r>
              <a:rPr sz="1100" spc="5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A</a:t>
            </a:r>
            <a:r>
              <a:rPr sz="1100" spc="4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B</a:t>
            </a:r>
            <a:r>
              <a:rPr sz="1100" spc="4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L</a:t>
            </a:r>
            <a:r>
              <a:rPr sz="1100" spc="4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E</a:t>
            </a:r>
            <a:r>
              <a:rPr sz="1100" spc="145" dirty="0">
                <a:solidFill>
                  <a:srgbClr val="003663"/>
                </a:solidFill>
                <a:latin typeface="Calibri Light"/>
                <a:cs typeface="Calibri Light"/>
              </a:rPr>
              <a:t>  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4</a:t>
            </a:r>
            <a:r>
              <a:rPr sz="1100" b="1" spc="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)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55" y="1171371"/>
            <a:ext cx="8138159" cy="26652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7469" y="1180083"/>
          <a:ext cx="8148320" cy="236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395"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Clinical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Topic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19050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MIPS</a:t>
                      </a:r>
                      <a:r>
                        <a:rPr sz="1200" spc="-4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CQMs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Medicare</a:t>
                      </a:r>
                      <a:r>
                        <a:rPr sz="1200" spc="-4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Part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B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Claims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91440" marR="2057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Pathology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(N)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249: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Barrett’s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Esophagus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397:</a:t>
                      </a:r>
                      <a:r>
                        <a:rPr sz="1200" spc="-7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Melanoma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440:</a:t>
                      </a:r>
                      <a:r>
                        <a:rPr sz="1200" spc="-7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Skin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Cancer: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Biopsy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r>
                        <a:rPr sz="12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Time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–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Pathologist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Clinician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249: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Barrett’s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Esophagus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397:</a:t>
                      </a:r>
                      <a:r>
                        <a:rPr sz="1200" spc="-7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Melanoma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Pathology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–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Skin</a:t>
                      </a:r>
                      <a:r>
                        <a:rPr sz="1200" spc="-7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Cancer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397:</a:t>
                      </a:r>
                      <a:r>
                        <a:rPr sz="1200" spc="-7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Melanoma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440:</a:t>
                      </a:r>
                      <a:r>
                        <a:rPr sz="1200" spc="-7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Skin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Cancer: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Biopsy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r>
                        <a:rPr sz="12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Time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–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Pathologist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Clinician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397:</a:t>
                      </a:r>
                      <a:r>
                        <a:rPr sz="12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Melanoma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455"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Surgical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355:</a:t>
                      </a:r>
                      <a:r>
                        <a:rPr sz="1200" spc="-7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Unplanned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Reoperation</a:t>
                      </a:r>
                      <a:r>
                        <a:rPr sz="1200" spc="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within</a:t>
                      </a:r>
                      <a:r>
                        <a:rPr sz="12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the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30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Day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Postoperative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Period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357:</a:t>
                      </a:r>
                      <a:r>
                        <a:rPr sz="1200" spc="-6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Surgical</a:t>
                      </a:r>
                      <a:r>
                        <a:rPr sz="12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Site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Infection</a:t>
                      </a:r>
                      <a:r>
                        <a:rPr sz="12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(SSI)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358:</a:t>
                      </a:r>
                      <a:r>
                        <a:rPr sz="1200" spc="-7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Patient-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Centered</a:t>
                      </a:r>
                      <a:r>
                        <a:rPr sz="12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Surgical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Risk</a:t>
                      </a:r>
                      <a:r>
                        <a:rPr sz="12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Assessment</a:t>
                      </a:r>
                      <a:r>
                        <a:rPr sz="12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2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Communication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sz="12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2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59409" y="3708349"/>
            <a:ext cx="4296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(C)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Denotes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change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to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measures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available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for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clinical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topic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Calibri"/>
                <a:cs typeface="Calibri"/>
              </a:rPr>
              <a:t>(N)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Denotes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new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clinical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topic.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772" y="794384"/>
            <a:ext cx="2123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Table</a:t>
            </a:r>
            <a:r>
              <a:rPr spc="-6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772" y="1704543"/>
            <a:ext cx="469582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90720" algn="l"/>
              </a:tabLst>
            </a:pPr>
            <a:r>
              <a:rPr sz="1200" u="sng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2" action="ppaction://hlinksldjump"/>
              </a:rPr>
              <a:t>How</a:t>
            </a:r>
            <a:r>
              <a:rPr sz="1200" u="sng" spc="-45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2" action="ppaction://hlinksldjump"/>
              </a:rPr>
              <a:t> </a:t>
            </a:r>
            <a:r>
              <a:rPr sz="1200" u="sng" spc="-50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2" action="ppaction://hlinksldjump"/>
              </a:rPr>
              <a:t>To </a:t>
            </a:r>
            <a:r>
              <a:rPr sz="1200" u="sng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2" action="ppaction://hlinksldjump"/>
              </a:rPr>
              <a:t>Use</a:t>
            </a:r>
            <a:r>
              <a:rPr sz="1200" u="sng" spc="-35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2" action="ppaction://hlinksldjump"/>
              </a:rPr>
              <a:t> </a:t>
            </a:r>
            <a:r>
              <a:rPr sz="1200" u="sng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2" action="ppaction://hlinksldjump"/>
              </a:rPr>
              <a:t>This</a:t>
            </a:r>
            <a:r>
              <a:rPr sz="1200" u="sng" spc="-50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2" action="ppaction://hlinksldjump"/>
              </a:rPr>
              <a:t> </a:t>
            </a:r>
            <a:r>
              <a:rPr sz="1200" u="sng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2" action="ppaction://hlinksldjump"/>
              </a:rPr>
              <a:t>Guide</a:t>
            </a:r>
            <a:r>
              <a:rPr sz="120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200" u="dash" dirty="0">
                <a:solidFill>
                  <a:srgbClr val="003663"/>
                </a:solidFill>
                <a:uFill>
                  <a:solidFill>
                    <a:srgbClr val="1FADB5"/>
                  </a:solidFill>
                </a:uFill>
                <a:latin typeface="Calibri Light"/>
                <a:cs typeface="Calibri Light"/>
              </a:rPr>
              <a:t>	</a:t>
            </a:r>
            <a:r>
              <a:rPr sz="120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200" u="sng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2" action="ppaction://hlinksldjump"/>
              </a:rPr>
              <a:t>3</a:t>
            </a:r>
            <a:endParaRPr sz="1200">
              <a:latin typeface="Calibri Light"/>
              <a:cs typeface="Calibri Light"/>
            </a:endParaRPr>
          </a:p>
          <a:p>
            <a:pPr marL="12700" marR="5080">
              <a:lnSpc>
                <a:spcPct val="225100"/>
              </a:lnSpc>
              <a:tabLst>
                <a:tab pos="4490720" algn="l"/>
              </a:tabLst>
            </a:pPr>
            <a:r>
              <a:rPr sz="1200" u="sng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3" action="ppaction://hlinksldjump"/>
              </a:rPr>
              <a:t>EMA</a:t>
            </a:r>
            <a:r>
              <a:rPr sz="1200" u="sng" spc="-10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3" action="ppaction://hlinksldjump"/>
              </a:rPr>
              <a:t> </a:t>
            </a:r>
            <a:r>
              <a:rPr sz="1200" u="sng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3" action="ppaction://hlinksldjump"/>
              </a:rPr>
              <a:t>and</a:t>
            </a:r>
            <a:r>
              <a:rPr sz="1200" u="sng" spc="-15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3" action="ppaction://hlinksldjump"/>
              </a:rPr>
              <a:t> </a:t>
            </a:r>
            <a:r>
              <a:rPr sz="1200" u="sng" spc="-10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3" action="ppaction://hlinksldjump"/>
              </a:rPr>
              <a:t>Specialty </a:t>
            </a:r>
            <a:r>
              <a:rPr sz="1200" u="sng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3" action="ppaction://hlinksldjump"/>
              </a:rPr>
              <a:t>Set</a:t>
            </a:r>
            <a:r>
              <a:rPr sz="1200" u="sng" spc="-15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3" action="ppaction://hlinksldjump"/>
              </a:rPr>
              <a:t> </a:t>
            </a:r>
            <a:r>
              <a:rPr sz="1200" u="sng" spc="-20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3" action="ppaction://hlinksldjump"/>
              </a:rPr>
              <a:t>Denominator</a:t>
            </a:r>
            <a:r>
              <a:rPr sz="1200" u="sng" spc="-30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3" action="ppaction://hlinksldjump"/>
              </a:rPr>
              <a:t> </a:t>
            </a:r>
            <a:r>
              <a:rPr sz="1200" u="sng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3" action="ppaction://hlinksldjump"/>
              </a:rPr>
              <a:t>Reductions</a:t>
            </a:r>
            <a:r>
              <a:rPr sz="1200" spc="8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200" u="dash" dirty="0">
                <a:solidFill>
                  <a:srgbClr val="003663"/>
                </a:solidFill>
                <a:uFill>
                  <a:solidFill>
                    <a:srgbClr val="1FADB5"/>
                  </a:solidFill>
                </a:uFill>
                <a:latin typeface="Calibri Light"/>
                <a:cs typeface="Calibri Light"/>
              </a:rPr>
              <a:t>	</a:t>
            </a:r>
            <a:r>
              <a:rPr sz="120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200" u="sng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3" action="ppaction://hlinksldjump"/>
              </a:rPr>
              <a:t>5</a:t>
            </a:r>
            <a:r>
              <a:rPr sz="120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200" u="sng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4" action="ppaction://hlinksldjump"/>
              </a:rPr>
              <a:t>Help,</a:t>
            </a:r>
            <a:r>
              <a:rPr sz="1200" u="sng" spc="-15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4" action="ppaction://hlinksldjump"/>
              </a:rPr>
              <a:t> </a:t>
            </a:r>
            <a:r>
              <a:rPr sz="1200" u="sng" spc="-20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4" action="ppaction://hlinksldjump"/>
              </a:rPr>
              <a:t>Resources, </a:t>
            </a:r>
            <a:r>
              <a:rPr sz="1200" u="sng" spc="-10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4" action="ppaction://hlinksldjump"/>
              </a:rPr>
              <a:t>and</a:t>
            </a:r>
            <a:r>
              <a:rPr sz="1200" u="sng" spc="-25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4" action="ppaction://hlinksldjump"/>
              </a:rPr>
              <a:t> Version </a:t>
            </a:r>
            <a:r>
              <a:rPr sz="1200" u="sng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4" action="ppaction://hlinksldjump"/>
              </a:rPr>
              <a:t>History</a:t>
            </a:r>
            <a:r>
              <a:rPr sz="120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200" u="dash" dirty="0">
                <a:solidFill>
                  <a:srgbClr val="003663"/>
                </a:solidFill>
                <a:uFill>
                  <a:solidFill>
                    <a:srgbClr val="1FADB5"/>
                  </a:solidFill>
                </a:uFill>
                <a:latin typeface="Calibri Light"/>
                <a:cs typeface="Calibri Light"/>
              </a:rPr>
              <a:t>	</a:t>
            </a:r>
            <a:r>
              <a:rPr sz="1200" spc="-7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200" u="sng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4" action="ppaction://hlinksldjump"/>
              </a:rPr>
              <a:t>11</a:t>
            </a:r>
            <a:r>
              <a:rPr sz="120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200" u="sng" spc="-10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5" action="ppaction://hlinksldjump"/>
              </a:rPr>
              <a:t>Appendix </a:t>
            </a:r>
            <a:r>
              <a:rPr sz="1200" u="sng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5" action="ppaction://hlinksldjump"/>
              </a:rPr>
              <a:t>A</a:t>
            </a:r>
            <a:r>
              <a:rPr sz="1200" spc="46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200" u="dash" dirty="0">
                <a:solidFill>
                  <a:srgbClr val="003663"/>
                </a:solidFill>
                <a:uFill>
                  <a:solidFill>
                    <a:srgbClr val="1FADB5"/>
                  </a:solidFill>
                </a:uFill>
                <a:latin typeface="Calibri Light"/>
                <a:cs typeface="Calibri Light"/>
              </a:rPr>
              <a:t>	</a:t>
            </a:r>
            <a:r>
              <a:rPr sz="1200" spc="-7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200" u="sng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5" action="ppaction://hlinksldjump"/>
              </a:rPr>
              <a:t>15</a:t>
            </a:r>
            <a:r>
              <a:rPr sz="120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200" u="sng" spc="-10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6" action="ppaction://hlinksldjump"/>
              </a:rPr>
              <a:t>Appendix </a:t>
            </a:r>
            <a:r>
              <a:rPr sz="1200" u="sng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6" action="ppaction://hlinksldjump"/>
              </a:rPr>
              <a:t>B</a:t>
            </a:r>
            <a:r>
              <a:rPr sz="1200" spc="229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200" u="dash" dirty="0">
                <a:solidFill>
                  <a:srgbClr val="003663"/>
                </a:solidFill>
                <a:uFill>
                  <a:solidFill>
                    <a:srgbClr val="1FADB5"/>
                  </a:solidFill>
                </a:uFill>
                <a:latin typeface="Calibri Light"/>
                <a:cs typeface="Calibri Light"/>
              </a:rPr>
              <a:t>	</a:t>
            </a:r>
            <a:r>
              <a:rPr sz="1200" spc="-7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200" u="sng" dirty="0">
                <a:solidFill>
                  <a:srgbClr val="003663"/>
                </a:solidFill>
                <a:uFill>
                  <a:solidFill>
                    <a:srgbClr val="003663"/>
                  </a:solidFill>
                </a:uFill>
                <a:latin typeface="Calibri Light"/>
                <a:cs typeface="Calibri Light"/>
                <a:hlinkClick r:id="rId6" action="ppaction://hlinksldjump"/>
              </a:rPr>
              <a:t>19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94730" y="1635251"/>
            <a:ext cx="0" cy="3342640"/>
          </a:xfrm>
          <a:custGeom>
            <a:avLst/>
            <a:gdLst/>
            <a:ahLst/>
            <a:cxnLst/>
            <a:rect l="l" t="t" r="r" b="b"/>
            <a:pathLst>
              <a:path h="3342640">
                <a:moveTo>
                  <a:pt x="0" y="0"/>
                </a:moveTo>
                <a:lnTo>
                  <a:pt x="0" y="3342131"/>
                </a:lnTo>
              </a:path>
            </a:pathLst>
          </a:custGeom>
          <a:ln w="22225">
            <a:solidFill>
              <a:srgbClr val="0C7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57061" y="1697735"/>
            <a:ext cx="2712339" cy="13604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92190" y="1792985"/>
            <a:ext cx="22929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Purpose: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reviews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denominator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reduction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process available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clinicians,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groups,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virtual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groups,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APM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Entities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fewer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measures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reporting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traditional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MIPS.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57061" y="3265589"/>
            <a:ext cx="2712339" cy="739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92190" y="3360546"/>
            <a:ext cx="2383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Already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know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MIPS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is?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Skip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ahead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clicking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links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Table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Contents.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28658" y="6475196"/>
            <a:ext cx="895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0" dirty="0">
                <a:solidFill>
                  <a:srgbClr val="003663"/>
                </a:solidFill>
                <a:latin typeface="Calibri Light"/>
                <a:cs typeface="Calibri Light"/>
              </a:rPr>
              <a:t>2</a:t>
            </a:r>
            <a:endParaRPr sz="1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9755" y="4280408"/>
            <a:ext cx="3494404" cy="13830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85"/>
              </a:spcBef>
            </a:pPr>
            <a:r>
              <a:rPr sz="2900" dirty="0"/>
              <a:t>Appendix</a:t>
            </a:r>
            <a:r>
              <a:rPr sz="2900" spc="-55" dirty="0"/>
              <a:t> </a:t>
            </a:r>
            <a:r>
              <a:rPr sz="2900" dirty="0"/>
              <a:t>B:</a:t>
            </a:r>
            <a:r>
              <a:rPr sz="2900" spc="-60" dirty="0"/>
              <a:t> </a:t>
            </a:r>
            <a:r>
              <a:rPr sz="2900" spc="-10" dirty="0"/>
              <a:t>Specialty </a:t>
            </a:r>
            <a:r>
              <a:rPr sz="2900" dirty="0"/>
              <a:t>Measure</a:t>
            </a:r>
            <a:r>
              <a:rPr sz="2900" spc="-45" dirty="0"/>
              <a:t> </a:t>
            </a:r>
            <a:r>
              <a:rPr sz="2900" dirty="0"/>
              <a:t>Sets</a:t>
            </a:r>
            <a:r>
              <a:rPr sz="2900" spc="-65" dirty="0"/>
              <a:t> </a:t>
            </a:r>
            <a:r>
              <a:rPr sz="2900" spc="-20" dirty="0"/>
              <a:t>with </a:t>
            </a:r>
            <a:r>
              <a:rPr sz="2900" dirty="0"/>
              <a:t>Fewer</a:t>
            </a:r>
            <a:r>
              <a:rPr sz="2900" spc="-60" dirty="0"/>
              <a:t> </a:t>
            </a:r>
            <a:r>
              <a:rPr sz="2900" dirty="0"/>
              <a:t>than</a:t>
            </a:r>
            <a:r>
              <a:rPr sz="2900" spc="-55" dirty="0"/>
              <a:t> </a:t>
            </a:r>
            <a:r>
              <a:rPr sz="2900" dirty="0"/>
              <a:t>6</a:t>
            </a:r>
            <a:r>
              <a:rPr sz="2900" spc="-50" dirty="0"/>
              <a:t> </a:t>
            </a:r>
            <a:r>
              <a:rPr sz="2900" spc="-10" dirty="0"/>
              <a:t>Measures</a:t>
            </a:r>
            <a:endParaRPr sz="29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55162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X</a:t>
            </a:r>
            <a:r>
              <a:rPr sz="1100" b="1" spc="14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: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F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6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M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(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15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1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55" y="1171371"/>
            <a:ext cx="8138159" cy="26652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" y="1180083"/>
          <a:ext cx="8137525" cy="2585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6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Specialty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Measure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Set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MIPS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CQMs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Medicare</a:t>
                      </a:r>
                      <a:r>
                        <a:rPr sz="1100" spc="-4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Part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B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Claims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7120">
                <a:tc>
                  <a:txBody>
                    <a:bodyPr/>
                    <a:lstStyle/>
                    <a:p>
                      <a:pPr marL="91440" marR="5715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Allergy/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Immunology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7314">
                        <a:lnSpc>
                          <a:spcPts val="1320"/>
                        </a:lnSpc>
                        <a:spcBef>
                          <a:spcPts val="2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9215" marR="10731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317: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54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Anesthesiology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404: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Anesthesiology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Smoking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Abstinence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424: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Perioperative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Temperature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Management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430: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Prevention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Post-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Operative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Nausea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Vomiting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(PONV)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–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Combination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Therapy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91440" marR="31496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463: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Prevention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Post-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Operative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Vomiting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(POV)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–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Combination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Therapy (Pediatrics)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477: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Multimodal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Pain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Management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470" y="4376369"/>
            <a:ext cx="8109584" cy="181749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8248" y="3800983"/>
            <a:ext cx="7866380" cy="228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 Light"/>
                <a:cs typeface="Calibri Light"/>
              </a:rPr>
              <a:t>(C)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change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to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available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existing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with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measures</a:t>
            </a:r>
            <a:endParaRPr sz="1100">
              <a:latin typeface="Calibri Light"/>
              <a:cs typeface="Calibri Light"/>
            </a:endParaRPr>
          </a:p>
          <a:p>
            <a:pPr marL="12700" marR="318135" indent="199390">
              <a:lnSpc>
                <a:spcPct val="100000"/>
              </a:lnSpc>
              <a:buAutoNum type="alphaUcParenBoth" startAt="14"/>
              <a:tabLst>
                <a:tab pos="212090" algn="l"/>
              </a:tabLst>
            </a:pP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sets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newly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identified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having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for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MIPS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CQM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and/or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Medicare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Part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claims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 </a:t>
            </a:r>
            <a:r>
              <a:rPr sz="1100" dirty="0">
                <a:latin typeface="Calibri Light"/>
                <a:cs typeface="Calibri Light"/>
              </a:rPr>
              <a:t>collection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types</a:t>
            </a:r>
            <a:endParaRPr sz="1100">
              <a:latin typeface="Calibri Light"/>
              <a:cs typeface="Calibri Light"/>
            </a:endParaRPr>
          </a:p>
          <a:p>
            <a:pPr marL="12700" marR="5080">
              <a:lnSpc>
                <a:spcPts val="1190"/>
              </a:lnSpc>
              <a:spcBef>
                <a:spcPts val="785"/>
              </a:spcBef>
            </a:pP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Note:</a:t>
            </a:r>
            <a:r>
              <a:rPr sz="11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MIPS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CQMs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that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don’t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have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any</a:t>
            </a:r>
            <a:r>
              <a:rPr sz="11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eligible</a:t>
            </a:r>
            <a:r>
              <a:rPr sz="11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instances</a:t>
            </a:r>
            <a:r>
              <a:rPr sz="1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clinically</a:t>
            </a:r>
            <a:r>
              <a:rPr sz="11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related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measure</a:t>
            </a:r>
            <a:r>
              <a:rPr sz="1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should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be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submitted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as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0/0.</a:t>
            </a:r>
            <a:r>
              <a:rPr sz="11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No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supporting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documentation</a:t>
            </a:r>
            <a:r>
              <a:rPr sz="1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is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required</a:t>
            </a:r>
            <a:r>
              <a:rPr sz="11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at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submission,</a:t>
            </a:r>
            <a:r>
              <a:rPr sz="11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as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you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must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attest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that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data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you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submit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has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been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validated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is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true,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accurate,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complete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to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best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your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knowledge.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If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you’re</a:t>
            </a:r>
            <a:r>
              <a:rPr sz="1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selected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  <a:r>
              <a:rPr sz="1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auditing,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this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may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be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one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items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audited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to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determine</a:t>
            </a:r>
            <a:r>
              <a:rPr sz="1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that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data</a:t>
            </a:r>
            <a:r>
              <a:rPr sz="1100" spc="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submitted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was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true,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accurate,</a:t>
            </a:r>
            <a:r>
              <a:rPr sz="11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complete.</a:t>
            </a:r>
            <a:endParaRPr sz="1100">
              <a:latin typeface="Calibri Light"/>
              <a:cs typeface="Calibri Light"/>
            </a:endParaRPr>
          </a:p>
          <a:p>
            <a:pPr marL="12700" marR="270510">
              <a:lnSpc>
                <a:spcPts val="1190"/>
              </a:lnSpc>
              <a:spcBef>
                <a:spcPts val="590"/>
              </a:spcBef>
            </a:pP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When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reporting</a:t>
            </a:r>
            <a:r>
              <a:rPr sz="11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specialty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measure</a:t>
            </a:r>
            <a:r>
              <a:rPr sz="11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sets,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you’re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only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accountable</a:t>
            </a:r>
            <a:r>
              <a:rPr sz="11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measures</a:t>
            </a:r>
            <a:r>
              <a:rPr sz="1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available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through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your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chosen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collection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type</a:t>
            </a:r>
            <a:r>
              <a:rPr sz="1100" spc="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the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specialty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measure</a:t>
            </a:r>
            <a:r>
              <a:rPr sz="1100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set.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example:</a:t>
            </a:r>
            <a:endParaRPr sz="1100">
              <a:latin typeface="Calibri Light"/>
              <a:cs typeface="Calibri Light"/>
            </a:endParaRPr>
          </a:p>
          <a:p>
            <a:pPr marL="181610" marR="73025" lvl="1" indent="-169545">
              <a:lnSpc>
                <a:spcPts val="1190"/>
              </a:lnSpc>
              <a:spcBef>
                <a:spcPts val="600"/>
              </a:spcBef>
              <a:buFont typeface="Arial"/>
              <a:buChar char="•"/>
              <a:tabLst>
                <a:tab pos="184785" algn="l"/>
              </a:tabLst>
            </a:pP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Cardiology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specialty</a:t>
            </a:r>
            <a:r>
              <a:rPr sz="11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set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is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included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in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this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appendix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Medicare</a:t>
            </a:r>
            <a:r>
              <a:rPr sz="11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Part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B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claims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measure</a:t>
            </a:r>
            <a:r>
              <a:rPr sz="11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collection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type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because</a:t>
            </a:r>
            <a:r>
              <a:rPr sz="11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only</a:t>
            </a:r>
            <a:r>
              <a:rPr sz="1100" spc="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4 of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27 	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measures</a:t>
            </a:r>
            <a:r>
              <a:rPr sz="11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can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be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reported</a:t>
            </a:r>
            <a:r>
              <a:rPr sz="11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through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Medicare</a:t>
            </a:r>
            <a:r>
              <a:rPr sz="11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Part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B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claims;</a:t>
            </a:r>
            <a:r>
              <a:rPr sz="11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however,</a:t>
            </a:r>
            <a:r>
              <a:rPr sz="11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all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27 measures</a:t>
            </a:r>
            <a:r>
              <a:rPr sz="1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can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be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reported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as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MIPS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CQMs.</a:t>
            </a:r>
            <a:endParaRPr sz="1100">
              <a:latin typeface="Calibri Light"/>
              <a:cs typeface="Calibri Light"/>
            </a:endParaRPr>
          </a:p>
          <a:p>
            <a:pPr marL="182245" lvl="1" indent="-169545">
              <a:lnSpc>
                <a:spcPts val="1100"/>
              </a:lnSpc>
              <a:buFont typeface="Arial"/>
              <a:buChar char="•"/>
              <a:tabLst>
                <a:tab pos="182245" algn="l"/>
              </a:tabLst>
            </a:pP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Hospitalist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specialty</a:t>
            </a:r>
            <a:r>
              <a:rPr sz="11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set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includes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1</a:t>
            </a:r>
            <a:r>
              <a:rPr sz="11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measure</a:t>
            </a:r>
            <a:r>
              <a:rPr sz="1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if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you’re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reporting</a:t>
            </a:r>
            <a:r>
              <a:rPr sz="11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Medicare</a:t>
            </a:r>
            <a:r>
              <a:rPr sz="11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Part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B</a:t>
            </a:r>
            <a:r>
              <a:rPr sz="11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claims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measures,</a:t>
            </a:r>
            <a:r>
              <a:rPr sz="11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4</a:t>
            </a:r>
            <a:r>
              <a:rPr sz="11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measures</a:t>
            </a:r>
            <a:r>
              <a:rPr sz="11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if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you’re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reporting</a:t>
            </a:r>
            <a:endParaRPr sz="1100">
              <a:latin typeface="Calibri Light"/>
              <a:cs typeface="Calibri Light"/>
            </a:endParaRPr>
          </a:p>
          <a:p>
            <a:pPr marL="184785">
              <a:lnSpc>
                <a:spcPts val="1255"/>
              </a:lnSpc>
            </a:pP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MIPS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CQMs.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55162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X</a:t>
            </a:r>
            <a:r>
              <a:rPr sz="1100" b="1" spc="14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: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F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6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M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(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15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2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55" y="1171371"/>
            <a:ext cx="8138159" cy="26652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" y="1180083"/>
          <a:ext cx="8137524" cy="4338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1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Specialty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Measure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Set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33655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MIPS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CQMs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336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Medicare</a:t>
                      </a:r>
                      <a:r>
                        <a:rPr sz="1100" spc="-4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Part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B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Claims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336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017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Audiology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(N)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134: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Depression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181: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Elder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Maltreatment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Screen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261: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Referral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Otologic Evaluation</a:t>
                      </a:r>
                      <a:r>
                        <a:rPr sz="11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Patients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with Acute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or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Chronic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Dizziness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29273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317: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 Screening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9515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Cardiology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173355">
                        <a:lnSpc>
                          <a:spcPct val="145500"/>
                        </a:lnSpc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236: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Controlling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 Blood</a:t>
                      </a:r>
                      <a:r>
                        <a:rPr sz="1100" spc="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29273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317: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marL="91440" marR="4273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Certified</a:t>
                      </a:r>
                      <a:r>
                        <a:rPr sz="11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Nurse Midwives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3935"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Clinical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Social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Work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134: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Depression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181: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Elder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Maltreatment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Screen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92963" y="5565749"/>
            <a:ext cx="755269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 Light"/>
                <a:cs typeface="Calibri Light"/>
              </a:rPr>
              <a:t>(C)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change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to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available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existing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with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measures</a:t>
            </a:r>
            <a:endParaRPr sz="11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</a:pPr>
            <a:r>
              <a:rPr sz="1100" dirty="0">
                <a:latin typeface="Calibri Light"/>
                <a:cs typeface="Calibri Light"/>
              </a:rPr>
              <a:t>(N)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sets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newly</a:t>
            </a:r>
            <a:r>
              <a:rPr sz="1100" spc="-6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identified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having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for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MIPS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CQM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and/or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Medicare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Part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claims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 </a:t>
            </a:r>
            <a:r>
              <a:rPr sz="1100" dirty="0">
                <a:latin typeface="Calibri Light"/>
                <a:cs typeface="Calibri Light"/>
              </a:rPr>
              <a:t>collection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types</a:t>
            </a:r>
            <a:endParaRPr sz="1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55162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X</a:t>
            </a:r>
            <a:r>
              <a:rPr sz="1100" b="1" spc="14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: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F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6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M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(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15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3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55" y="1171371"/>
            <a:ext cx="8138159" cy="26652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784" y="1189482"/>
          <a:ext cx="8138158" cy="4358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9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1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6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Specialty Measure</a:t>
                      </a:r>
                      <a:r>
                        <a:rPr sz="110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Set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MIPS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CQMs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Medicare</a:t>
                      </a:r>
                      <a:r>
                        <a:rPr sz="1100" spc="-5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Part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B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Claims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480"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Dermatology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04470">
                        <a:lnSpc>
                          <a:spcPts val="1320"/>
                        </a:lnSpc>
                        <a:spcBef>
                          <a:spcPts val="20"/>
                        </a:spcBef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9215" marR="9588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317: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Screening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54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680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Diagnostic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Radiology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(C)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145: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Radiology:</a:t>
                      </a:r>
                      <a:r>
                        <a:rPr sz="11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Exposure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Dose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Indices</a:t>
                      </a:r>
                      <a:r>
                        <a:rPr sz="11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Reported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Procedures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Using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Fluoroscopy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1003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360:</a:t>
                      </a:r>
                      <a:r>
                        <a:rPr sz="1100" spc="-6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Optimizing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Patient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Exposure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Ionizing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Radiation: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Count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Potential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Dose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Radiation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Imaging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Studies: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Computed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Tomography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(CT)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Cardiac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Nuclear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Medicine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Studies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1536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364: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Optimizing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Patient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Exposure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Ionizing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Radiation: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Appropriateness: 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Imaging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Incidentally</a:t>
                      </a:r>
                      <a:r>
                        <a:rPr sz="11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Detected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Pulmonary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Nodules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According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to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Recommended</a:t>
                      </a:r>
                      <a:r>
                        <a:rPr sz="11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Guidelines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405: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Appropriate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Imaging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Incidental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Abdominal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Lesions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330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406: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Appropriate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Imaging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Incidental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Thyroid</a:t>
                      </a:r>
                      <a:r>
                        <a:rPr sz="11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Nodules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Patients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55"/>
                        </a:lnSpc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145: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Radiology:</a:t>
                      </a:r>
                      <a:r>
                        <a:rPr sz="1100" spc="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Exposure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Dose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Indices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Reported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Procedures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Using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Fluoroscopy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9215" marR="4679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405: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Appropriate</a:t>
                      </a:r>
                      <a:r>
                        <a:rPr sz="1100" spc="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Imaging</a:t>
                      </a:r>
                      <a:r>
                        <a:rPr sz="11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Incidental</a:t>
                      </a:r>
                      <a:r>
                        <a:rPr sz="1100" spc="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Abdominal</a:t>
                      </a:r>
                      <a:r>
                        <a:rPr sz="1100" spc="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Lesions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9215" marR="4679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406: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Appropriate</a:t>
                      </a:r>
                      <a:r>
                        <a:rPr sz="1100" spc="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Imaging</a:t>
                      </a:r>
                      <a:r>
                        <a:rPr sz="11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Incidental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Thyroid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Nodules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Patients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Electrophysiology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392: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Cardiac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Tamponade</a:t>
                      </a:r>
                      <a:r>
                        <a:rPr sz="1100" spc="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and/or</a:t>
                      </a:r>
                      <a:r>
                        <a:rPr sz="1100" spc="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Pericardiocentesis</a:t>
                      </a:r>
                      <a:r>
                        <a:rPr sz="1100" spc="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Following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Atrial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Fibrillation</a:t>
                      </a:r>
                      <a:r>
                        <a:rPr sz="1100" spc="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Ablation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2413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393: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Infection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within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180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Days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Cardiac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Implantable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Electronic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Device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(CIED)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Implantation,</a:t>
                      </a:r>
                      <a:r>
                        <a:rPr sz="1100" spc="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Replacement,</a:t>
                      </a:r>
                      <a:r>
                        <a:rPr sz="1100" spc="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or Revision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0"/>
                        </a:lnSpc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81076" y="5576417"/>
            <a:ext cx="755269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 Light"/>
                <a:cs typeface="Calibri Light"/>
              </a:rPr>
              <a:t>(C)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change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to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available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existing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with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measures</a:t>
            </a:r>
            <a:endParaRPr sz="11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libri Light"/>
                <a:cs typeface="Calibri Light"/>
              </a:rPr>
              <a:t>(N)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sets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newly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identified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having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for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MIPS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CQM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and/or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Medicare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Part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claims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 </a:t>
            </a:r>
            <a:r>
              <a:rPr sz="1100" dirty="0">
                <a:latin typeface="Calibri Light"/>
                <a:cs typeface="Calibri Light"/>
              </a:rPr>
              <a:t>collection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types</a:t>
            </a:r>
            <a:endParaRPr sz="1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55162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X</a:t>
            </a:r>
            <a:r>
              <a:rPr sz="1100" b="1" spc="14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: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F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6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M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(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15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4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55" y="1171371"/>
            <a:ext cx="8138159" cy="26652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" y="1180083"/>
          <a:ext cx="8138793" cy="4279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7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5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6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Specialty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Measure</a:t>
                      </a:r>
                      <a:r>
                        <a:rPr sz="110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Set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MIPS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CQMs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Medicare</a:t>
                      </a:r>
                      <a:r>
                        <a:rPr sz="1100" spc="-4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Part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B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Claims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010">
                <a:tc>
                  <a:txBody>
                    <a:bodyPr/>
                    <a:lstStyle/>
                    <a:p>
                      <a:pPr marL="68580" marR="158750">
                        <a:lnSpc>
                          <a:spcPts val="1320"/>
                        </a:lnSpc>
                        <a:spcBef>
                          <a:spcPts val="20"/>
                        </a:spcBef>
                      </a:pP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Emergency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Medicine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(C)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54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134: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for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Depression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181: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Elder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Maltreatment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317: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for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1930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Gastroenterology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3429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 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34353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317: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2578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320: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Appropriate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Interval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Normal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Colonoscopy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Average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Risk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Patients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General</a:t>
                      </a:r>
                      <a:r>
                        <a:rPr sz="1100" spc="-6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Surgery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3429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 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317: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69493" y="5549595"/>
            <a:ext cx="7553325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 Light"/>
                <a:cs typeface="Calibri Light"/>
              </a:rPr>
              <a:t>(C)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change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to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available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existing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with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measures</a:t>
            </a:r>
            <a:endParaRPr sz="11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libri Light"/>
                <a:cs typeface="Calibri Light"/>
              </a:rPr>
              <a:t>(N)</a:t>
            </a:r>
            <a:r>
              <a:rPr sz="1100" spc="-6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sets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newly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identified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having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 measures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for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MIPS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CQM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and/or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Medicare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Part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claims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</a:t>
            </a:r>
            <a:endParaRPr sz="11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 Light"/>
                <a:cs typeface="Calibri Light"/>
              </a:rPr>
              <a:t>collection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types</a:t>
            </a:r>
            <a:endParaRPr sz="1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55162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X</a:t>
            </a:r>
            <a:r>
              <a:rPr sz="1100" b="1" spc="14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: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F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6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M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(</a:t>
            </a:r>
            <a:r>
              <a:rPr sz="1100" b="1" spc="6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T</a:t>
            </a:r>
            <a:r>
              <a:rPr sz="1100" spc="5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A</a:t>
            </a:r>
            <a:r>
              <a:rPr sz="1100" spc="4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B</a:t>
            </a:r>
            <a:r>
              <a:rPr sz="1100" spc="4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L</a:t>
            </a:r>
            <a:r>
              <a:rPr sz="1100" spc="3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E</a:t>
            </a:r>
            <a:r>
              <a:rPr sz="1100" spc="150" dirty="0">
                <a:solidFill>
                  <a:srgbClr val="003663"/>
                </a:solidFill>
                <a:latin typeface="Calibri Light"/>
                <a:cs typeface="Calibri Light"/>
              </a:rPr>
              <a:t>  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5</a:t>
            </a:r>
            <a:r>
              <a:rPr sz="1100" b="1" spc="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)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55" y="1171371"/>
            <a:ext cx="8138159" cy="26652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" y="1180083"/>
          <a:ext cx="8138795" cy="4475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6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6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Specialty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Measure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Set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MIPS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CQMs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Medicare</a:t>
                      </a:r>
                      <a:r>
                        <a:rPr sz="1100" spc="-4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Part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B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Claims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Geriatrics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(N)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24460">
                        <a:lnSpc>
                          <a:spcPts val="1320"/>
                        </a:lnSpc>
                        <a:spcBef>
                          <a:spcPts val="20"/>
                        </a:spcBef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039:</a:t>
                      </a:r>
                      <a:r>
                        <a:rPr sz="1100" spc="-6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Osteoporosis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Women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Aged 65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–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85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Years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6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Age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134: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and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for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Depression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181: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Elder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Maltreatment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54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0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Hospitalists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005: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Heart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Failure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(HF):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Angiotensin-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Converting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276860">
                        <a:lnSpc>
                          <a:spcPct val="100000"/>
                        </a:lnSpc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Enzyme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(ACE)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Inhibitor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Angiotensin</a:t>
                      </a:r>
                      <a:r>
                        <a:rPr sz="11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Receptor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Blocker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(ARB)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or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Angiotensin</a:t>
                      </a:r>
                      <a:r>
                        <a:rPr sz="1100" spc="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Receptor-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Neprilysin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Inhibitor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(ARNI)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Therapy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Left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Ventricular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Systolic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Dysfunction</a:t>
                      </a:r>
                      <a:r>
                        <a:rPr sz="1100" spc="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(LVSD)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20066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008: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Heart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Failure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(HF):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Beta-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Blocker</a:t>
                      </a:r>
                      <a:r>
                        <a:rPr sz="11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Therapy</a:t>
                      </a:r>
                      <a:r>
                        <a:rPr sz="11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Left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Ventricular</a:t>
                      </a:r>
                      <a:r>
                        <a:rPr sz="1100" spc="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Systolic</a:t>
                      </a:r>
                      <a:r>
                        <a:rPr sz="1100" spc="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Dysfunction</a:t>
                      </a:r>
                      <a:r>
                        <a:rPr sz="11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(LVSD)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3225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130: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Documentation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of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Current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Medications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the Medical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Record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55"/>
                        </a:lnSpc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Infectious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Disease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Interventional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Radiology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145: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Radiology: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Exposure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Dose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Indices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Reported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Procedures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Using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Fluoroscopy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87476" y="5680354"/>
            <a:ext cx="755269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 Light"/>
                <a:cs typeface="Calibri Light"/>
              </a:rPr>
              <a:t>(C)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change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to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available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existing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with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measures</a:t>
            </a:r>
            <a:endParaRPr sz="11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libri Light"/>
                <a:cs typeface="Calibri Light"/>
              </a:rPr>
              <a:t>(N)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sets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newly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identified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having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for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MIPS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CQM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and/or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Medicare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Part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claims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</a:t>
            </a:r>
            <a:endParaRPr sz="11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 Light"/>
                <a:cs typeface="Calibri Light"/>
              </a:rPr>
              <a:t>collection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spc="-20" dirty="0">
                <a:latin typeface="Calibri Light"/>
                <a:cs typeface="Calibri Light"/>
              </a:rPr>
              <a:t>types</a:t>
            </a:r>
            <a:endParaRPr sz="1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55162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X</a:t>
            </a:r>
            <a:r>
              <a:rPr sz="1100" b="1" spc="14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: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F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6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M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(</a:t>
            </a:r>
            <a:r>
              <a:rPr sz="1100" b="1" spc="6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T</a:t>
            </a:r>
            <a:r>
              <a:rPr sz="1100" spc="5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A</a:t>
            </a:r>
            <a:r>
              <a:rPr sz="1100" spc="4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B</a:t>
            </a:r>
            <a:r>
              <a:rPr sz="1100" spc="4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L</a:t>
            </a:r>
            <a:r>
              <a:rPr sz="1100" spc="3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E</a:t>
            </a:r>
            <a:r>
              <a:rPr sz="1100" spc="150" dirty="0">
                <a:solidFill>
                  <a:srgbClr val="003663"/>
                </a:solidFill>
                <a:latin typeface="Calibri Light"/>
                <a:cs typeface="Calibri Light"/>
              </a:rPr>
              <a:t>  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6</a:t>
            </a:r>
            <a:r>
              <a:rPr sz="1100" b="1" spc="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)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55" y="1026591"/>
            <a:ext cx="8138159" cy="26652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" y="1046861"/>
          <a:ext cx="8138159" cy="4620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4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6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Specialty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Measure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Set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MIPS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CQMs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Medicare</a:t>
                      </a:r>
                      <a:r>
                        <a:rPr sz="1100" spc="-4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Part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B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Claims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pPr marL="68580" marR="296545">
                        <a:lnSpc>
                          <a:spcPts val="1320"/>
                        </a:lnSpc>
                        <a:spcBef>
                          <a:spcPts val="20"/>
                        </a:spcBef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Mental/Behavioral Health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54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134: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Depression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Follow-Up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181: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Elder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Maltreatment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7385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317: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785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Nephrology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001: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Diabetes: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Glycemic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Status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Assessment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Greater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Than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9%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7385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317: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Neurology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(N)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967105">
                        <a:lnSpc>
                          <a:spcPct val="1455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134: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Depression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Follow-Up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Plan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181: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Elder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Maltreatment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7385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317: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Neurosurgical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92963" y="5689803"/>
            <a:ext cx="7553325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 Light"/>
                <a:cs typeface="Calibri Light"/>
              </a:rPr>
              <a:t>(C)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change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to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available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existing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with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measures</a:t>
            </a:r>
            <a:endParaRPr sz="11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 Light"/>
                <a:cs typeface="Calibri Light"/>
              </a:rPr>
              <a:t>(N)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sets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newly</a:t>
            </a:r>
            <a:r>
              <a:rPr sz="1100" spc="-6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identified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having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for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MIPS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CQM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and/or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Medicare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Part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claims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</a:t>
            </a:r>
            <a:endParaRPr sz="11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libri Light"/>
                <a:cs typeface="Calibri Light"/>
              </a:rPr>
              <a:t>collection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types</a:t>
            </a:r>
            <a:endParaRPr sz="1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55162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X</a:t>
            </a:r>
            <a:r>
              <a:rPr sz="1100" b="1" spc="14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: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F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6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M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(</a:t>
            </a:r>
            <a:r>
              <a:rPr sz="1100" b="1" spc="6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T</a:t>
            </a:r>
            <a:r>
              <a:rPr sz="1100" spc="5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A</a:t>
            </a:r>
            <a:r>
              <a:rPr sz="1100" spc="4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B</a:t>
            </a:r>
            <a:r>
              <a:rPr sz="1100" spc="4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L</a:t>
            </a:r>
            <a:r>
              <a:rPr sz="1100" spc="3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E</a:t>
            </a:r>
            <a:r>
              <a:rPr sz="1100" spc="150" dirty="0">
                <a:solidFill>
                  <a:srgbClr val="003663"/>
                </a:solidFill>
                <a:latin typeface="Calibri Light"/>
                <a:cs typeface="Calibri Light"/>
              </a:rPr>
              <a:t>  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7</a:t>
            </a:r>
            <a:r>
              <a:rPr sz="1100" b="1" spc="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)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55" y="1171371"/>
            <a:ext cx="8138159" cy="26652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" y="1180083"/>
          <a:ext cx="8138159" cy="3796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6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6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Specialty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Measure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Set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MIPS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CQMs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Medicare</a:t>
                      </a:r>
                      <a:r>
                        <a:rPr sz="1100" spc="-4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Part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B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Claims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940">
                <a:tc>
                  <a:txBody>
                    <a:bodyPr/>
                    <a:lstStyle/>
                    <a:p>
                      <a:pPr marL="68580" marR="775335">
                        <a:lnSpc>
                          <a:spcPts val="1320"/>
                        </a:lnSpc>
                        <a:spcBef>
                          <a:spcPts val="20"/>
                        </a:spcBef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Nutrition/ Dietician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54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001: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Diabetes: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Glycemic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Status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Assessment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Greater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Than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9%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1068705">
                        <a:lnSpc>
                          <a:spcPct val="1227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134: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Depression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Follow-Up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Plan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181: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Elder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Maltreatment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ts val="1285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Obstetrics/Gynecology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(N)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039: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Osteoporosis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Women Aged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65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–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85 Years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Age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236: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Controlling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418: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Osteoporosis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Management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 Women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Who Had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Fracture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717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422: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Performing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Cystoscopy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at the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Time of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Hysterectomy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Pelvic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Organ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Prolapse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Detect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Lower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Urinary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Tract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Injury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9965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Oncology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134: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Depression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Follow-Up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720725">
                        <a:lnSpc>
                          <a:spcPct val="1227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250: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Radical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Prostatectomy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Pathology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ts val="128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317: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Follow-Up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Ophthalmology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141: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Primary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Open-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Angle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Glaucoma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(POAG):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Reduction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Intraocular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(IOP)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by 15%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OR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Documentation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92963" y="5005832"/>
            <a:ext cx="755269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 Light"/>
                <a:cs typeface="Calibri Light"/>
              </a:rPr>
              <a:t>(C)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change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to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available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existing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with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measures</a:t>
            </a:r>
            <a:endParaRPr sz="11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libri Light"/>
                <a:cs typeface="Calibri Light"/>
              </a:rPr>
              <a:t>(N)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sets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newly</a:t>
            </a:r>
            <a:r>
              <a:rPr sz="1100" spc="-6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identified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having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for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MIPS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CQM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and/or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Medicare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Part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claims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 </a:t>
            </a:r>
            <a:r>
              <a:rPr sz="1100" dirty="0">
                <a:latin typeface="Calibri Light"/>
                <a:cs typeface="Calibri Light"/>
              </a:rPr>
              <a:t>collection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types</a:t>
            </a:r>
            <a:endParaRPr sz="1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55162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X</a:t>
            </a:r>
            <a:r>
              <a:rPr sz="1100" b="1" spc="14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: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F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6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M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(</a:t>
            </a:r>
            <a:r>
              <a:rPr sz="1100" b="1" spc="6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T</a:t>
            </a:r>
            <a:r>
              <a:rPr sz="1100" spc="5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A</a:t>
            </a:r>
            <a:r>
              <a:rPr sz="1100" spc="4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B</a:t>
            </a:r>
            <a:r>
              <a:rPr sz="1100" spc="4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L</a:t>
            </a:r>
            <a:r>
              <a:rPr sz="1100" spc="3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E</a:t>
            </a:r>
            <a:r>
              <a:rPr sz="1100" spc="150" dirty="0">
                <a:solidFill>
                  <a:srgbClr val="003663"/>
                </a:solidFill>
                <a:latin typeface="Calibri Light"/>
                <a:cs typeface="Calibri Light"/>
              </a:rPr>
              <a:t>  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8</a:t>
            </a:r>
            <a:r>
              <a:rPr sz="1100" b="1" spc="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)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55" y="1171371"/>
            <a:ext cx="8138159" cy="26652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" y="1183258"/>
          <a:ext cx="8139430" cy="4253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6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Specialty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Measure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Set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MIPS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CQMs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Medicare</a:t>
                      </a:r>
                      <a:r>
                        <a:rPr sz="1100" spc="-4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Part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B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Claims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9620"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Optometry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(N)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117: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Diabetes: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Eye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Exam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346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130: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Documentation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Current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Medications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Medical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Record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1511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 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2533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238: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High-Risk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Medications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Older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Adults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1244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374: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Closing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Referral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Loop: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Receipt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Specialist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89535">
                        <a:lnSpc>
                          <a:spcPts val="1320"/>
                        </a:lnSpc>
                        <a:spcBef>
                          <a:spcPts val="2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 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54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Otolaryngology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(C)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908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317: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9965"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Pathology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249: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Barrett’s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Esophagus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250: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Radical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Prostatectomy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Pathology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1082675">
                        <a:lnSpc>
                          <a:spcPct val="1227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395: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Lung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Cancer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(Biopsy/Cytology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Specimens)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Lung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Cancer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(Resection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Specimens)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ts val="128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397: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Melanoma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Reporting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39902" y="5523991"/>
            <a:ext cx="755269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 Light"/>
                <a:cs typeface="Calibri Light"/>
              </a:rPr>
              <a:t>(C)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change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to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available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existing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with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measures</a:t>
            </a:r>
            <a:endParaRPr sz="11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libri Light"/>
                <a:cs typeface="Calibri Light"/>
              </a:rPr>
              <a:t>(N)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sets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newly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identified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having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for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MIPS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CQM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and/or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Medicare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Part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claims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 </a:t>
            </a:r>
            <a:r>
              <a:rPr sz="1100" dirty="0">
                <a:latin typeface="Calibri Light"/>
                <a:cs typeface="Calibri Light"/>
              </a:rPr>
              <a:t>collection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types</a:t>
            </a:r>
            <a:endParaRPr sz="1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55162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X</a:t>
            </a:r>
            <a:r>
              <a:rPr sz="1100" b="1" spc="14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: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F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6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M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(</a:t>
            </a:r>
            <a:r>
              <a:rPr sz="1100" b="1" spc="6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T</a:t>
            </a:r>
            <a:r>
              <a:rPr sz="1100" spc="5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A</a:t>
            </a:r>
            <a:r>
              <a:rPr sz="1100" spc="4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B</a:t>
            </a:r>
            <a:r>
              <a:rPr sz="1100" spc="4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L</a:t>
            </a:r>
            <a:r>
              <a:rPr sz="1100" spc="3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E</a:t>
            </a:r>
            <a:r>
              <a:rPr sz="1100" spc="150" dirty="0">
                <a:solidFill>
                  <a:srgbClr val="003663"/>
                </a:solidFill>
                <a:latin typeface="Calibri Light"/>
                <a:cs typeface="Calibri Light"/>
              </a:rPr>
              <a:t>  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9</a:t>
            </a:r>
            <a:r>
              <a:rPr sz="1100" b="1" spc="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)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55" y="1171371"/>
            <a:ext cx="8138159" cy="26652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" y="1183258"/>
          <a:ext cx="8138795" cy="436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1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1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6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Specialty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Measure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Set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MIPS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CQMs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Medicare</a:t>
                      </a:r>
                      <a:r>
                        <a:rPr sz="1100" spc="-4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Part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B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Claims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255"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Pediatrics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51765">
                        <a:lnSpc>
                          <a:spcPts val="1320"/>
                        </a:lnSpc>
                        <a:spcBef>
                          <a:spcPts val="2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134: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Depression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9215" marR="220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54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5440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Physical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Medicine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(C)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9215" marR="2203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9215" marR="4083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317: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5440"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Physical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Therapy/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Occupational Therapy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(C)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134: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Depression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181: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Elder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Maltreatment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81659" y="5595924"/>
            <a:ext cx="755269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 Light"/>
                <a:cs typeface="Calibri Light"/>
              </a:rPr>
              <a:t>(C)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change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to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available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existing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with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measures</a:t>
            </a:r>
            <a:endParaRPr sz="11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</a:pPr>
            <a:r>
              <a:rPr sz="1100" dirty="0">
                <a:latin typeface="Calibri Light"/>
                <a:cs typeface="Calibri Light"/>
              </a:rPr>
              <a:t>(N)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sets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newly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identified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having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for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MIPS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CQM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and/or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Medicare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Part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claims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 </a:t>
            </a:r>
            <a:r>
              <a:rPr sz="1100" dirty="0">
                <a:latin typeface="Calibri Light"/>
                <a:cs typeface="Calibri Light"/>
              </a:rPr>
              <a:t>collection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types</a:t>
            </a:r>
            <a:endParaRPr sz="1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9755" y="4249927"/>
            <a:ext cx="2663190" cy="9715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dirty="0"/>
              <a:t>How</a:t>
            </a:r>
            <a:r>
              <a:rPr sz="3200" spc="-50" dirty="0"/>
              <a:t> </a:t>
            </a:r>
            <a:r>
              <a:rPr sz="3200" dirty="0"/>
              <a:t>to</a:t>
            </a:r>
            <a:r>
              <a:rPr sz="3200" spc="-60" dirty="0"/>
              <a:t> </a:t>
            </a:r>
            <a:r>
              <a:rPr sz="3200" dirty="0"/>
              <a:t>Use</a:t>
            </a:r>
            <a:r>
              <a:rPr sz="3200" spc="-60" dirty="0"/>
              <a:t> </a:t>
            </a:r>
            <a:r>
              <a:rPr sz="3200" spc="-20" dirty="0"/>
              <a:t>This </a:t>
            </a:r>
            <a:r>
              <a:rPr sz="3200" spc="-10" dirty="0"/>
              <a:t>Guide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679306" y="6475196"/>
            <a:ext cx="895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0" dirty="0">
                <a:solidFill>
                  <a:srgbClr val="003663"/>
                </a:solidFill>
                <a:latin typeface="Calibri Light"/>
                <a:cs typeface="Calibri Light"/>
              </a:rPr>
              <a:t>3</a:t>
            </a:r>
            <a:endParaRPr sz="1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55162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X</a:t>
            </a:r>
            <a:r>
              <a:rPr sz="1100" b="1" spc="14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: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F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6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M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(</a:t>
            </a:r>
            <a:r>
              <a:rPr sz="1100" b="1" spc="6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T</a:t>
            </a:r>
            <a:r>
              <a:rPr sz="1100" spc="5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A</a:t>
            </a:r>
            <a:r>
              <a:rPr sz="1100" spc="4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B</a:t>
            </a:r>
            <a:r>
              <a:rPr sz="1100" spc="4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L</a:t>
            </a:r>
            <a:r>
              <a:rPr sz="1100" spc="3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E</a:t>
            </a:r>
            <a:r>
              <a:rPr sz="1100" spc="150" dirty="0">
                <a:solidFill>
                  <a:srgbClr val="003663"/>
                </a:solidFill>
                <a:latin typeface="Calibri Light"/>
                <a:cs typeface="Calibri Light"/>
              </a:rPr>
              <a:t>  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1</a:t>
            </a:r>
            <a:r>
              <a:rPr sz="1100" b="1" spc="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0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)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55" y="1171371"/>
            <a:ext cx="8138159" cy="26652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" y="1183258"/>
          <a:ext cx="8139430" cy="3995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6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Specialty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Measure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Set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MIPS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CQMs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Medicare</a:t>
                      </a:r>
                      <a:r>
                        <a:rPr sz="1100" spc="-4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Part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B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Claims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Plastic</a:t>
                      </a:r>
                      <a:r>
                        <a:rPr sz="1100" spc="-6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Surgery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90830">
                        <a:lnSpc>
                          <a:spcPts val="1320"/>
                        </a:lnSpc>
                        <a:spcBef>
                          <a:spcPts val="2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2387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317: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54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Podiatry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(C)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2387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317: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240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Medicine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(N)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001: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Diabetes: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Glycemic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Status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Assessment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Greater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Than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9%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2679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024: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Communication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with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Physician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Other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Clinician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Managing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On-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Going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Post-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Fracture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Men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Women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Aged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50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Years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Older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039: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Osteoporosis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Women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Aged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65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–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85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Years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Age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2203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134: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Depression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39902" y="5264911"/>
            <a:ext cx="755269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 Light"/>
                <a:cs typeface="Calibri Light"/>
              </a:rPr>
              <a:t>(C)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change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to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available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existing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with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measures</a:t>
            </a:r>
            <a:endParaRPr sz="11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libri Light"/>
                <a:cs typeface="Calibri Light"/>
              </a:rPr>
              <a:t>(N)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sets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newly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identified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having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for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MIPS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CQM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and/or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Medicare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Part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claims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</a:t>
            </a:r>
            <a:endParaRPr sz="11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 Light"/>
                <a:cs typeface="Calibri Light"/>
              </a:rPr>
              <a:t>collection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types</a:t>
            </a:r>
            <a:endParaRPr sz="1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55162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X</a:t>
            </a:r>
            <a:r>
              <a:rPr sz="1100" b="1" spc="14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: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F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6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M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(</a:t>
            </a:r>
            <a:r>
              <a:rPr sz="1100" b="1" spc="6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T</a:t>
            </a:r>
            <a:r>
              <a:rPr sz="1100" spc="5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A</a:t>
            </a:r>
            <a:r>
              <a:rPr sz="1100" spc="4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B</a:t>
            </a:r>
            <a:r>
              <a:rPr sz="1100" spc="4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L</a:t>
            </a:r>
            <a:r>
              <a:rPr sz="1100" spc="3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E</a:t>
            </a:r>
            <a:r>
              <a:rPr sz="1100" spc="150" dirty="0">
                <a:solidFill>
                  <a:srgbClr val="003663"/>
                </a:solidFill>
                <a:latin typeface="Calibri Light"/>
                <a:cs typeface="Calibri Light"/>
              </a:rPr>
              <a:t>  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1</a:t>
            </a:r>
            <a:r>
              <a:rPr sz="1100" b="1" spc="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1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)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55" y="1171371"/>
            <a:ext cx="8138159" cy="26652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" y="1183258"/>
          <a:ext cx="8138794" cy="4033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6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Specialty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Measure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Set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MIPS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CQMs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Medicare</a:t>
                      </a:r>
                      <a:r>
                        <a:rPr sz="1100" spc="-4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Part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B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Claims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040"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Pulmonology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4025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ts val="1285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236: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Controlling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8840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Radiation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Oncology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(C)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102: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Prostate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Cancer: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Avoidance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Overuse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17272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Bone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Scan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Staging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Low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Risk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Prostate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Cancer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Patients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143: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Oncology: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Medical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Radiation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–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Pain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Intensity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Quantified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144: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Oncology: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Medical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Radiation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–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Pain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4089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 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ts val="128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508: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Adult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COVID-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19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Vaccination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Status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Skilled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Nursing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Facility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(C)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181: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Elder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Maltreatment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704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317: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81659" y="5303011"/>
            <a:ext cx="755269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 Light"/>
                <a:cs typeface="Calibri Light"/>
              </a:rPr>
              <a:t>(C)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change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to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available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existing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with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measures</a:t>
            </a:r>
            <a:endParaRPr sz="11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libri Light"/>
                <a:cs typeface="Calibri Light"/>
              </a:rPr>
              <a:t>(N)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sets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newly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identified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having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for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MIPS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CQM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and/or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Medicare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Part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claims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</a:t>
            </a:r>
            <a:endParaRPr sz="11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 Light"/>
                <a:cs typeface="Calibri Light"/>
              </a:rPr>
              <a:t>collection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types</a:t>
            </a:r>
            <a:endParaRPr sz="1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55162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X</a:t>
            </a:r>
            <a:r>
              <a:rPr sz="1100" b="1" spc="14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: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F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6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M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(</a:t>
            </a:r>
            <a:r>
              <a:rPr sz="1100" b="1" spc="6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T</a:t>
            </a:r>
            <a:r>
              <a:rPr sz="1100" spc="5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A</a:t>
            </a:r>
            <a:r>
              <a:rPr sz="1100" spc="4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B</a:t>
            </a:r>
            <a:r>
              <a:rPr sz="1100" spc="4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L</a:t>
            </a:r>
            <a:r>
              <a:rPr sz="1100" spc="3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E</a:t>
            </a:r>
            <a:r>
              <a:rPr sz="1100" spc="150" dirty="0">
                <a:solidFill>
                  <a:srgbClr val="003663"/>
                </a:solidFill>
                <a:latin typeface="Calibri Light"/>
                <a:cs typeface="Calibri Light"/>
              </a:rPr>
              <a:t>  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1</a:t>
            </a:r>
            <a:r>
              <a:rPr sz="1100" b="1" spc="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2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)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55" y="1171371"/>
            <a:ext cx="8138159" cy="26652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" y="1180083"/>
          <a:ext cx="8138795" cy="3540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6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Specialty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Measure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Set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MIPS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CQMs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Medicare</a:t>
                      </a:r>
                      <a:r>
                        <a:rPr sz="1100" spc="-4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Part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B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Claims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pPr marL="68580" marR="366395">
                        <a:lnSpc>
                          <a:spcPts val="1320"/>
                        </a:lnSpc>
                        <a:spcBef>
                          <a:spcPts val="20"/>
                        </a:spcBef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Speech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Language Pathology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54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134: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Depression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Follow-Up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181: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Elder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Maltreatment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855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Thoracic</a:t>
                      </a:r>
                      <a:r>
                        <a:rPr sz="1100" spc="-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Surgery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855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Urgent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(N)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512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317: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2700">
                      <a:solidFill>
                        <a:srgbClr val="0036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Urology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trike="sngStrike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(C)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134: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Depression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Follow-Up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5124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317: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2700">
                      <a:solidFill>
                        <a:srgbClr val="003663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81659" y="4810759"/>
            <a:ext cx="755269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 Light"/>
                <a:cs typeface="Calibri Light"/>
              </a:rPr>
              <a:t>(C)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change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to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available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existing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with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measures</a:t>
            </a:r>
            <a:endParaRPr sz="11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</a:pPr>
            <a:r>
              <a:rPr sz="1100" dirty="0">
                <a:latin typeface="Calibri Light"/>
                <a:cs typeface="Calibri Light"/>
              </a:rPr>
              <a:t>(N)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sets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newly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identified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having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for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MIPS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CQM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and/or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Medicare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Part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claims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 </a:t>
            </a:r>
            <a:r>
              <a:rPr sz="1100" dirty="0">
                <a:latin typeface="Calibri Light"/>
                <a:cs typeface="Calibri Light"/>
              </a:rPr>
              <a:t>collection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types</a:t>
            </a:r>
            <a:endParaRPr sz="1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55162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X</a:t>
            </a:r>
            <a:r>
              <a:rPr sz="1100" b="1" spc="14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B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: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F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6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H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16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6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M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(</a:t>
            </a:r>
            <a:r>
              <a:rPr sz="1100" b="1" spc="6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T</a:t>
            </a:r>
            <a:r>
              <a:rPr sz="1100" spc="5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A</a:t>
            </a:r>
            <a:r>
              <a:rPr sz="1100" spc="4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B</a:t>
            </a:r>
            <a:r>
              <a:rPr sz="1100" spc="45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L</a:t>
            </a:r>
            <a:r>
              <a:rPr sz="1100" spc="30" dirty="0">
                <a:solidFill>
                  <a:srgbClr val="00366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003663"/>
                </a:solidFill>
                <a:latin typeface="Calibri Light"/>
                <a:cs typeface="Calibri Light"/>
              </a:rPr>
              <a:t>E</a:t>
            </a:r>
            <a:r>
              <a:rPr sz="1100" spc="150" dirty="0">
                <a:solidFill>
                  <a:srgbClr val="003663"/>
                </a:solidFill>
                <a:latin typeface="Calibri Light"/>
                <a:cs typeface="Calibri Light"/>
              </a:rPr>
              <a:t>  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1</a:t>
            </a:r>
            <a:r>
              <a:rPr sz="1100" b="1" spc="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3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)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55" y="1171371"/>
            <a:ext cx="8138159" cy="26652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" y="1180083"/>
          <a:ext cx="8138795" cy="1305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6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Specialty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Measure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Set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MIPS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CQMs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Medicare</a:t>
                      </a:r>
                      <a:r>
                        <a:rPr sz="1100" spc="-4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Part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B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Claims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2730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1F3887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1880"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Vascular</a:t>
                      </a:r>
                      <a:r>
                        <a:rPr sz="1100" spc="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Surgery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Not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Applicable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047:</a:t>
                      </a:r>
                      <a:r>
                        <a:rPr sz="1100" spc="-6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Advance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Plan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 marR="393700">
                        <a:lnSpc>
                          <a:spcPct val="145500"/>
                        </a:lnSpc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226: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Tobacco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Use: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Cessation</a:t>
                      </a:r>
                      <a:r>
                        <a:rPr sz="1100" spc="-3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Intervention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236: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Controlling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</a:t>
                      </a:r>
                      <a:r>
                        <a:rPr sz="1100" spc="-1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317: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Preventive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Care</a:t>
                      </a:r>
                      <a:r>
                        <a:rPr sz="1100" spc="-4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Screening: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Screening</a:t>
                      </a:r>
                      <a:r>
                        <a:rPr sz="1100" spc="-4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Blood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Pressure</a:t>
                      </a:r>
                      <a:r>
                        <a:rPr sz="1100" spc="-5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sz="1100" spc="-2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Follow-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Up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spc="-10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Documented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39902" y="2574798"/>
            <a:ext cx="7552690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 Light"/>
                <a:cs typeface="Calibri Light"/>
              </a:rPr>
              <a:t>(C)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change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to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available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existing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with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measures</a:t>
            </a:r>
            <a:endParaRPr sz="11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</a:pPr>
            <a:r>
              <a:rPr sz="1100" dirty="0">
                <a:latin typeface="Calibri Light"/>
                <a:cs typeface="Calibri Light"/>
              </a:rPr>
              <a:t>(N)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Denotes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sets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newly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identified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having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for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MIPS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CQM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and/or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Medicare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Part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claims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measure </a:t>
            </a:r>
            <a:r>
              <a:rPr sz="1100" dirty="0">
                <a:latin typeface="Calibri Light"/>
                <a:cs typeface="Calibri Light"/>
              </a:rPr>
              <a:t>collection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types</a:t>
            </a:r>
            <a:endParaRPr sz="1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932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V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V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60" dirty="0">
                <a:solidFill>
                  <a:srgbClr val="003663"/>
                </a:solidFill>
                <a:latin typeface="Calibri"/>
                <a:cs typeface="Calibri"/>
              </a:rPr>
              <a:t>W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95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dirty="0"/>
              <a:t>Use</a:t>
            </a:r>
            <a:r>
              <a:rPr spc="-100" dirty="0"/>
              <a:t> </a:t>
            </a:r>
            <a:r>
              <a:rPr dirty="0"/>
              <a:t>This</a:t>
            </a:r>
            <a:r>
              <a:rPr spc="-80" dirty="0"/>
              <a:t> </a:t>
            </a:r>
            <a:r>
              <a:rPr spc="-10" dirty="0"/>
              <a:t>Guide</a:t>
            </a:r>
            <a:r>
              <a:rPr spc="-110" dirty="0"/>
              <a:t> </a:t>
            </a:r>
            <a:r>
              <a:rPr spc="-10" dirty="0"/>
              <a:t>(Continued)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825" y="2487930"/>
            <a:ext cx="34302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Calibri Light"/>
                <a:cs typeface="Calibri Light"/>
              </a:rPr>
              <a:t>Please</a:t>
            </a:r>
            <a:r>
              <a:rPr sz="1400" spc="-75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Note:</a:t>
            </a:r>
            <a:r>
              <a:rPr sz="1400" spc="-7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This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guide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was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prepared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for informational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purposes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only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and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isn’t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intended </a:t>
            </a:r>
            <a:r>
              <a:rPr sz="1400" dirty="0">
                <a:latin typeface="Calibri Light"/>
                <a:cs typeface="Calibri Light"/>
              </a:rPr>
              <a:t>to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grant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rights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or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impose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obligations.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The information</a:t>
            </a:r>
            <a:r>
              <a:rPr sz="1400" spc="-1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provided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is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only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intended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to</a:t>
            </a:r>
            <a:r>
              <a:rPr sz="1400" spc="-1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be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50" dirty="0">
                <a:latin typeface="Calibri Light"/>
                <a:cs typeface="Calibri Light"/>
              </a:rPr>
              <a:t>a </a:t>
            </a:r>
            <a:r>
              <a:rPr sz="1400" spc="-20" dirty="0">
                <a:latin typeface="Calibri Light"/>
                <a:cs typeface="Calibri Light"/>
              </a:rPr>
              <a:t>general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summary.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It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isn’t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intended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to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take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the </a:t>
            </a:r>
            <a:r>
              <a:rPr sz="1400" spc="-10" dirty="0">
                <a:latin typeface="Calibri Light"/>
                <a:cs typeface="Calibri Light"/>
              </a:rPr>
              <a:t>place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of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the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written</a:t>
            </a:r>
            <a:r>
              <a:rPr sz="1400" spc="-15" dirty="0">
                <a:latin typeface="Calibri Light"/>
                <a:cs typeface="Calibri Light"/>
              </a:rPr>
              <a:t> </a:t>
            </a:r>
            <a:r>
              <a:rPr sz="1400" spc="-50" dirty="0">
                <a:latin typeface="Calibri Light"/>
                <a:cs typeface="Calibri Light"/>
              </a:rPr>
              <a:t>law,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including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the </a:t>
            </a:r>
            <a:r>
              <a:rPr sz="1400" spc="-20" dirty="0">
                <a:latin typeface="Calibri Light"/>
                <a:cs typeface="Calibri Light"/>
              </a:rPr>
              <a:t>regulations.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spc="-30" dirty="0">
                <a:latin typeface="Calibri Light"/>
                <a:cs typeface="Calibri Light"/>
              </a:rPr>
              <a:t>We </a:t>
            </a:r>
            <a:r>
              <a:rPr sz="1400" spc="-25" dirty="0">
                <a:latin typeface="Calibri Light"/>
                <a:cs typeface="Calibri Light"/>
              </a:rPr>
              <a:t>encourage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readers </a:t>
            </a:r>
            <a:r>
              <a:rPr sz="1400" dirty="0">
                <a:latin typeface="Calibri Light"/>
                <a:cs typeface="Calibri Light"/>
              </a:rPr>
              <a:t>to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review</a:t>
            </a:r>
            <a:r>
              <a:rPr sz="1400" spc="-15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the </a:t>
            </a:r>
            <a:r>
              <a:rPr sz="1400" spc="-20" dirty="0">
                <a:latin typeface="Calibri Light"/>
                <a:cs typeface="Calibri Light"/>
              </a:rPr>
              <a:t>specific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statutes,</a:t>
            </a:r>
            <a:r>
              <a:rPr sz="1400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regulations,</a:t>
            </a:r>
            <a:r>
              <a:rPr sz="1400" spc="-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and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other </a:t>
            </a:r>
            <a:r>
              <a:rPr sz="1400" spc="-25" dirty="0">
                <a:latin typeface="Calibri Light"/>
                <a:cs typeface="Calibri Light"/>
              </a:rPr>
              <a:t>interpretive</a:t>
            </a:r>
            <a:r>
              <a:rPr sz="1400" spc="-10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materials</a:t>
            </a:r>
            <a:r>
              <a:rPr sz="1400" spc="-1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for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full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and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accurate </a:t>
            </a:r>
            <a:r>
              <a:rPr sz="1400" spc="-25" dirty="0">
                <a:latin typeface="Calibri Light"/>
                <a:cs typeface="Calibri Light"/>
              </a:rPr>
              <a:t>statement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of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their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contents.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7297" y="2088997"/>
            <a:ext cx="3275965" cy="2931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spc="-30" dirty="0">
                <a:latin typeface="Calibri Light"/>
                <a:cs typeface="Calibri Light"/>
              </a:rPr>
              <a:t>Table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of</a:t>
            </a:r>
            <a:r>
              <a:rPr sz="1400" spc="-1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Contents</a:t>
            </a:r>
            <a:endParaRPr sz="14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  <a:tabLst>
                <a:tab pos="927100" algn="l"/>
              </a:tabLst>
            </a:pPr>
            <a:r>
              <a:rPr sz="1400" dirty="0">
                <a:latin typeface="Calibri Light"/>
                <a:cs typeface="Calibri Light"/>
              </a:rPr>
              <a:t>The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Table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of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Contents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is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interactive.</a:t>
            </a:r>
            <a:r>
              <a:rPr sz="1400" spc="-1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Click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on</a:t>
            </a:r>
            <a:r>
              <a:rPr sz="1400" spc="-15" dirty="0">
                <a:latin typeface="Calibri Light"/>
                <a:cs typeface="Calibri Light"/>
              </a:rPr>
              <a:t> </a:t>
            </a:r>
            <a:r>
              <a:rPr sz="1400" spc="-50" dirty="0">
                <a:latin typeface="Calibri Light"/>
                <a:cs typeface="Calibri Light"/>
              </a:rPr>
              <a:t>a </a:t>
            </a:r>
            <a:r>
              <a:rPr sz="1400" dirty="0">
                <a:latin typeface="Calibri Light"/>
                <a:cs typeface="Calibri Light"/>
              </a:rPr>
              <a:t>Chapter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in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the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Table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of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Contents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to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read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that </a:t>
            </a:r>
            <a:r>
              <a:rPr sz="1400" spc="-10" dirty="0">
                <a:latin typeface="Calibri Light"/>
                <a:cs typeface="Calibri Light"/>
              </a:rPr>
              <a:t>section.</a:t>
            </a:r>
            <a:r>
              <a:rPr sz="1400" dirty="0">
                <a:latin typeface="Calibri Light"/>
                <a:cs typeface="Calibri Light"/>
              </a:rPr>
              <a:t>	</a:t>
            </a:r>
            <a:r>
              <a:rPr sz="1400" spc="-20" dirty="0">
                <a:latin typeface="Calibri Light"/>
                <a:cs typeface="Calibri Light"/>
              </a:rPr>
              <a:t>You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can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also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click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on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the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icon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on </a:t>
            </a:r>
            <a:r>
              <a:rPr sz="1400" dirty="0">
                <a:latin typeface="Calibri Light"/>
                <a:cs typeface="Calibri Light"/>
              </a:rPr>
              <a:t>the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bottom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left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to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go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back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to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the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Table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of </a:t>
            </a:r>
            <a:r>
              <a:rPr sz="1400" spc="-10" dirty="0">
                <a:latin typeface="Calibri Light"/>
                <a:cs typeface="Calibri Light"/>
              </a:rPr>
              <a:t>Contents.</a:t>
            </a:r>
            <a:endParaRPr sz="1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 Light"/>
                <a:cs typeface="Calibri Light"/>
              </a:rPr>
              <a:t>Hyperlinks</a:t>
            </a:r>
            <a:endParaRPr sz="1400">
              <a:latin typeface="Calibri Light"/>
              <a:cs typeface="Calibri Light"/>
            </a:endParaRPr>
          </a:p>
          <a:p>
            <a:pPr marL="12700" marR="27940">
              <a:lnSpc>
                <a:spcPct val="100000"/>
              </a:lnSpc>
              <a:spcBef>
                <a:spcPts val="605"/>
              </a:spcBef>
            </a:pPr>
            <a:r>
              <a:rPr sz="1400" dirty="0">
                <a:latin typeface="Calibri Light"/>
                <a:cs typeface="Calibri Light"/>
              </a:rPr>
              <a:t>Hyperlinks</a:t>
            </a:r>
            <a:r>
              <a:rPr sz="1400" spc="-8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to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the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2"/>
              </a:rPr>
              <a:t>Quality</a:t>
            </a:r>
            <a:r>
              <a:rPr sz="14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2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2"/>
              </a:rPr>
              <a:t>Payment</a:t>
            </a:r>
            <a:r>
              <a:rPr sz="14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2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2"/>
              </a:rPr>
              <a:t>Program</a:t>
            </a:r>
            <a:r>
              <a:rPr sz="1400" spc="-10" dirty="0">
                <a:solidFill>
                  <a:srgbClr val="0462C1"/>
                </a:solidFill>
                <a:latin typeface="Calibri Light"/>
                <a:cs typeface="Calibri Light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2"/>
              </a:rPr>
              <a:t>website</a:t>
            </a:r>
            <a:r>
              <a:rPr sz="1400" spc="-70" dirty="0">
                <a:solidFill>
                  <a:srgbClr val="0462C1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are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included</a:t>
            </a:r>
            <a:r>
              <a:rPr sz="1400" spc="-7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throughout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the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guide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to </a:t>
            </a:r>
            <a:r>
              <a:rPr sz="1400" dirty="0">
                <a:latin typeface="Calibri Light"/>
                <a:cs typeface="Calibri Light"/>
              </a:rPr>
              <a:t>direct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the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reader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to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more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information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and </a:t>
            </a:r>
            <a:r>
              <a:rPr sz="1400" spc="-10" dirty="0">
                <a:latin typeface="Calibri Light"/>
                <a:cs typeface="Calibri Light"/>
              </a:rPr>
              <a:t>resources.</a:t>
            </a:r>
            <a:endParaRPr sz="14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52746" y="2118867"/>
            <a:ext cx="3529329" cy="3059430"/>
            <a:chOff x="4452746" y="2118867"/>
            <a:chExt cx="3529329" cy="3059430"/>
          </a:xfrm>
        </p:grpSpPr>
        <p:sp>
          <p:nvSpPr>
            <p:cNvPr id="7" name="object 7"/>
            <p:cNvSpPr/>
            <p:nvPr/>
          </p:nvSpPr>
          <p:spPr>
            <a:xfrm>
              <a:off x="4459096" y="2125217"/>
              <a:ext cx="3522979" cy="3046730"/>
            </a:xfrm>
            <a:custGeom>
              <a:avLst/>
              <a:gdLst/>
              <a:ahLst/>
              <a:cxnLst/>
              <a:rect l="l" t="t" r="r" b="b"/>
              <a:pathLst>
                <a:path w="3522979" h="3046729">
                  <a:moveTo>
                    <a:pt x="0" y="1528699"/>
                  </a:moveTo>
                  <a:lnTo>
                    <a:pt x="3522853" y="1528699"/>
                  </a:lnTo>
                </a:path>
                <a:path w="3522979" h="3046729">
                  <a:moveTo>
                    <a:pt x="6603" y="30463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366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2015" y="2887598"/>
              <a:ext cx="200025" cy="228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50280" y="2996308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10">
                  <a:moveTo>
                    <a:pt x="26031" y="0"/>
                  </a:moveTo>
                  <a:lnTo>
                    <a:pt x="0" y="0"/>
                  </a:lnTo>
                  <a:lnTo>
                    <a:pt x="0" y="54231"/>
                  </a:lnTo>
                  <a:lnTo>
                    <a:pt x="26031" y="54231"/>
                  </a:lnTo>
                  <a:lnTo>
                    <a:pt x="26031" y="0"/>
                  </a:lnTo>
                  <a:close/>
                </a:path>
              </a:pathLst>
            </a:custGeom>
            <a:solidFill>
              <a:srgbClr val="119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28658" y="6475196"/>
            <a:ext cx="895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0" dirty="0">
                <a:solidFill>
                  <a:srgbClr val="003663"/>
                </a:solidFill>
                <a:latin typeface="Calibri Light"/>
                <a:cs typeface="Calibri Light"/>
              </a:rPr>
              <a:t>4</a:t>
            </a:r>
            <a:endParaRPr sz="1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9755" y="4249927"/>
            <a:ext cx="3660775" cy="14287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3800"/>
              </a:lnSpc>
              <a:spcBef>
                <a:spcPts val="340"/>
              </a:spcBef>
            </a:pPr>
            <a:r>
              <a:rPr sz="3200" dirty="0"/>
              <a:t>EMA</a:t>
            </a:r>
            <a:r>
              <a:rPr sz="3200" spc="-65" dirty="0"/>
              <a:t> </a:t>
            </a:r>
            <a:r>
              <a:rPr sz="3200" dirty="0"/>
              <a:t>and</a:t>
            </a:r>
            <a:r>
              <a:rPr sz="3200" spc="-35" dirty="0"/>
              <a:t> </a:t>
            </a:r>
            <a:r>
              <a:rPr sz="3200" dirty="0"/>
              <a:t>Specialty</a:t>
            </a:r>
            <a:r>
              <a:rPr sz="3200" spc="-35" dirty="0"/>
              <a:t> </a:t>
            </a:r>
            <a:r>
              <a:rPr sz="3200" spc="-25" dirty="0"/>
              <a:t>Set </a:t>
            </a:r>
            <a:r>
              <a:rPr sz="3200" spc="-10" dirty="0"/>
              <a:t>Denominator Reductions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679306" y="6475196"/>
            <a:ext cx="895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0" dirty="0">
                <a:solidFill>
                  <a:srgbClr val="003663"/>
                </a:solidFill>
                <a:latin typeface="Calibri Light"/>
                <a:cs typeface="Calibri Light"/>
              </a:rPr>
              <a:t>5</a:t>
            </a:r>
            <a:endParaRPr sz="1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772" y="379221"/>
            <a:ext cx="4852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9772" y="640461"/>
            <a:ext cx="56838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/>
              <a:t>What</a:t>
            </a:r>
            <a:r>
              <a:rPr sz="2200" spc="-85" dirty="0"/>
              <a:t> </a:t>
            </a:r>
            <a:r>
              <a:rPr sz="2200" dirty="0"/>
              <a:t>Are</a:t>
            </a:r>
            <a:r>
              <a:rPr sz="2200" spc="-70" dirty="0"/>
              <a:t> </a:t>
            </a:r>
            <a:r>
              <a:rPr sz="2200" dirty="0"/>
              <a:t>the</a:t>
            </a:r>
            <a:r>
              <a:rPr sz="2200" spc="-90" dirty="0"/>
              <a:t> </a:t>
            </a:r>
            <a:r>
              <a:rPr sz="2200" dirty="0"/>
              <a:t>2025</a:t>
            </a:r>
            <a:r>
              <a:rPr sz="2200" spc="-60" dirty="0"/>
              <a:t> </a:t>
            </a:r>
            <a:r>
              <a:rPr sz="2200" spc="-35" dirty="0"/>
              <a:t>Performance</a:t>
            </a:r>
            <a:r>
              <a:rPr sz="2200" spc="-90" dirty="0"/>
              <a:t> </a:t>
            </a:r>
            <a:r>
              <a:rPr sz="2200" spc="-20" dirty="0"/>
              <a:t>Period</a:t>
            </a:r>
            <a:r>
              <a:rPr sz="2200" spc="-90" dirty="0"/>
              <a:t> </a:t>
            </a:r>
            <a:r>
              <a:rPr sz="2200" spc="-10" dirty="0"/>
              <a:t>Submission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569772" y="942212"/>
            <a:ext cx="79851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solidFill>
                  <a:srgbClr val="0C777C"/>
                </a:solidFill>
                <a:latin typeface="Calibri Light"/>
                <a:cs typeface="Calibri Light"/>
              </a:rPr>
              <a:t>Requirements</a:t>
            </a:r>
            <a:r>
              <a:rPr sz="2200" spc="-80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0C777C"/>
                </a:solidFill>
                <a:latin typeface="Calibri Light"/>
                <a:cs typeface="Calibri Light"/>
              </a:rPr>
              <a:t>for</a:t>
            </a:r>
            <a:r>
              <a:rPr sz="2200" spc="-55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0C777C"/>
                </a:solidFill>
                <a:latin typeface="Calibri Light"/>
                <a:cs typeface="Calibri Light"/>
              </a:rPr>
              <a:t>the</a:t>
            </a:r>
            <a:r>
              <a:rPr sz="2200" spc="-75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200" spc="-10" dirty="0">
                <a:solidFill>
                  <a:srgbClr val="0C777C"/>
                </a:solidFill>
                <a:latin typeface="Calibri Light"/>
                <a:cs typeface="Calibri Light"/>
              </a:rPr>
              <a:t>Quality</a:t>
            </a:r>
            <a:r>
              <a:rPr sz="2200" spc="-85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200" spc="-35" dirty="0">
                <a:solidFill>
                  <a:srgbClr val="0C777C"/>
                </a:solidFill>
                <a:latin typeface="Calibri Light"/>
                <a:cs typeface="Calibri Light"/>
              </a:rPr>
              <a:t>Performance</a:t>
            </a:r>
            <a:r>
              <a:rPr sz="2200" spc="-75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200" spc="-25" dirty="0">
                <a:solidFill>
                  <a:srgbClr val="0C777C"/>
                </a:solidFill>
                <a:latin typeface="Calibri Light"/>
                <a:cs typeface="Calibri Light"/>
              </a:rPr>
              <a:t>Category</a:t>
            </a:r>
            <a:r>
              <a:rPr sz="2200" spc="-75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0C777C"/>
                </a:solidFill>
                <a:latin typeface="Calibri Light"/>
                <a:cs typeface="Calibri Light"/>
              </a:rPr>
              <a:t>in</a:t>
            </a:r>
            <a:r>
              <a:rPr sz="2200" spc="-50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200" spc="-40" dirty="0">
                <a:solidFill>
                  <a:srgbClr val="0C777C"/>
                </a:solidFill>
                <a:latin typeface="Calibri Light"/>
                <a:cs typeface="Calibri Light"/>
              </a:rPr>
              <a:t>Traditional</a:t>
            </a:r>
            <a:r>
              <a:rPr sz="2200" spc="-60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200" spc="-10" dirty="0">
                <a:solidFill>
                  <a:srgbClr val="0C777C"/>
                </a:solidFill>
                <a:latin typeface="Calibri Light"/>
                <a:cs typeface="Calibri Light"/>
              </a:rPr>
              <a:t>MIPS?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772" y="1648460"/>
            <a:ext cx="7952105" cy="1329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 Light"/>
                <a:cs typeface="Calibri Light"/>
              </a:rPr>
              <a:t>The traditional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MIPS quality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performance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category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data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submission</a:t>
            </a:r>
            <a:r>
              <a:rPr sz="1100" spc="-10" dirty="0">
                <a:latin typeface="Calibri Light"/>
                <a:cs typeface="Calibri Light"/>
              </a:rPr>
              <a:t> requirements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spc="-20" dirty="0">
                <a:latin typeface="Calibri Light"/>
                <a:cs typeface="Calibri Light"/>
              </a:rPr>
              <a:t>are:</a:t>
            </a:r>
            <a:endParaRPr sz="1100">
              <a:latin typeface="Calibri Light"/>
              <a:cs typeface="Calibri Light"/>
            </a:endParaRPr>
          </a:p>
          <a:p>
            <a:pPr marL="181610" marR="5080" indent="-169545">
              <a:lnSpc>
                <a:spcPts val="1190"/>
              </a:lnSpc>
              <a:spcBef>
                <a:spcPts val="1010"/>
              </a:spcBef>
              <a:buFont typeface="Arial"/>
              <a:buChar char="•"/>
              <a:tabLst>
                <a:tab pos="184785" algn="l"/>
              </a:tabLst>
            </a:pPr>
            <a:r>
              <a:rPr sz="1100" dirty="0">
                <a:latin typeface="Calibri Light"/>
                <a:cs typeface="Calibri Light"/>
              </a:rPr>
              <a:t>Submit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quality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(195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finalized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MIPS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plus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hundreds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of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Qualified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Clinical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Data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Registry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(QCDR)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are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available 	</a:t>
            </a:r>
            <a:r>
              <a:rPr sz="1100" dirty="0">
                <a:latin typeface="Calibri Light"/>
                <a:cs typeface="Calibri Light"/>
              </a:rPr>
              <a:t>for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reporting),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spc="-25" dirty="0">
                <a:latin typeface="Calibri Light"/>
                <a:cs typeface="Calibri Light"/>
              </a:rPr>
              <a:t>or</a:t>
            </a:r>
            <a:endParaRPr sz="1100">
              <a:latin typeface="Calibri Light"/>
              <a:cs typeface="Calibri Light"/>
            </a:endParaRPr>
          </a:p>
          <a:p>
            <a:pPr marL="182245" indent="-169545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182245" algn="l"/>
              </a:tabLst>
            </a:pPr>
            <a:r>
              <a:rPr sz="1100" dirty="0">
                <a:latin typeface="Calibri Light"/>
                <a:cs typeface="Calibri Light"/>
              </a:rPr>
              <a:t>Submit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complete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specialty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spc="-20" dirty="0">
                <a:latin typeface="Calibri Light"/>
                <a:cs typeface="Calibri Light"/>
              </a:rPr>
              <a:t>set.</a:t>
            </a:r>
            <a:endParaRPr sz="1100">
              <a:latin typeface="Calibri Light"/>
              <a:cs typeface="Calibri Light"/>
            </a:endParaRPr>
          </a:p>
          <a:p>
            <a:pPr marL="12700">
              <a:lnSpc>
                <a:spcPts val="1255"/>
              </a:lnSpc>
              <a:spcBef>
                <a:spcPts val="875"/>
              </a:spcBef>
            </a:pPr>
            <a:r>
              <a:rPr sz="1100" dirty="0">
                <a:latin typeface="Calibri Light"/>
                <a:cs typeface="Calibri Light"/>
              </a:rPr>
              <a:t>1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of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these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quality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must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be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outcome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measure.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If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outcome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isn’t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available,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then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you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must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submit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high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priority</a:t>
            </a:r>
            <a:endParaRPr sz="1100">
              <a:latin typeface="Calibri Light"/>
              <a:cs typeface="Calibri Light"/>
            </a:endParaRPr>
          </a:p>
          <a:p>
            <a:pPr marL="12700">
              <a:lnSpc>
                <a:spcPts val="1255"/>
              </a:lnSpc>
            </a:pPr>
            <a:r>
              <a:rPr sz="1100" spc="-10" dirty="0">
                <a:latin typeface="Calibri Light"/>
                <a:cs typeface="Calibri Light"/>
              </a:rPr>
              <a:t>measure.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772" y="3166364"/>
            <a:ext cx="440372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10" dirty="0">
                <a:solidFill>
                  <a:srgbClr val="0C777C"/>
                </a:solidFill>
                <a:latin typeface="Calibri Light"/>
                <a:cs typeface="Calibri Light"/>
              </a:rPr>
              <a:t>What</a:t>
            </a:r>
            <a:r>
              <a:rPr sz="2400" spc="-85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0C777C"/>
                </a:solidFill>
                <a:latin typeface="Calibri Light"/>
                <a:cs typeface="Calibri Light"/>
              </a:rPr>
              <a:t>Happens</a:t>
            </a:r>
            <a:r>
              <a:rPr sz="2400" spc="-75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C777C"/>
                </a:solidFill>
                <a:latin typeface="Calibri Light"/>
                <a:cs typeface="Calibri Light"/>
              </a:rPr>
              <a:t>if</a:t>
            </a:r>
            <a:r>
              <a:rPr sz="2400" spc="-50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C777C"/>
                </a:solidFill>
                <a:latin typeface="Calibri Light"/>
                <a:cs typeface="Calibri Light"/>
              </a:rPr>
              <a:t>I</a:t>
            </a:r>
            <a:r>
              <a:rPr sz="2400" spc="-50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0C777C"/>
                </a:solidFill>
                <a:latin typeface="Calibri Light"/>
                <a:cs typeface="Calibri Light"/>
              </a:rPr>
              <a:t>Don’t</a:t>
            </a:r>
            <a:r>
              <a:rPr sz="2400" spc="-80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C777C"/>
                </a:solidFill>
                <a:latin typeface="Calibri Light"/>
                <a:cs typeface="Calibri Light"/>
              </a:rPr>
              <a:t>Meet</a:t>
            </a:r>
            <a:r>
              <a:rPr sz="2400" spc="-70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C777C"/>
                </a:solidFill>
                <a:latin typeface="Calibri Light"/>
                <a:cs typeface="Calibri Light"/>
              </a:rPr>
              <a:t>These</a:t>
            </a:r>
            <a:endParaRPr sz="2400">
              <a:latin typeface="Calibri Light"/>
              <a:cs typeface="Calibri Light"/>
            </a:endParaRPr>
          </a:p>
          <a:p>
            <a:pPr marL="12700">
              <a:lnSpc>
                <a:spcPts val="2735"/>
              </a:lnSpc>
            </a:pPr>
            <a:r>
              <a:rPr sz="2400" spc="-10" dirty="0">
                <a:solidFill>
                  <a:srgbClr val="0C777C"/>
                </a:solidFill>
                <a:latin typeface="Calibri Light"/>
                <a:cs typeface="Calibri Light"/>
              </a:rPr>
              <a:t>Requirements?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772" y="4224654"/>
            <a:ext cx="476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 Light"/>
                <a:cs typeface="Calibri Light"/>
              </a:rPr>
              <a:t>If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you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submit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fewer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than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6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measures,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or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you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submit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6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or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more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measures</a:t>
            </a:r>
            <a:r>
              <a:rPr sz="1200" spc="-25" dirty="0">
                <a:latin typeface="Calibri Light"/>
                <a:cs typeface="Calibri Light"/>
              </a:rPr>
              <a:t> but </a:t>
            </a:r>
            <a:r>
              <a:rPr sz="1200" dirty="0">
                <a:latin typeface="Calibri Light"/>
                <a:cs typeface="Calibri Light"/>
              </a:rPr>
              <a:t>no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outcome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or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high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priority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measure,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we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apply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denominator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reduction </a:t>
            </a:r>
            <a:r>
              <a:rPr sz="1200" dirty="0">
                <a:latin typeface="Calibri Light"/>
                <a:cs typeface="Calibri Light"/>
              </a:rPr>
              <a:t>process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to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determine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if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you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reported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all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measures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related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to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clinical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topic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spc="-25" dirty="0">
                <a:latin typeface="Calibri Light"/>
                <a:cs typeface="Calibri Light"/>
              </a:rPr>
              <a:t>or </a:t>
            </a:r>
            <a:r>
              <a:rPr sz="1200" dirty="0">
                <a:latin typeface="Calibri Light"/>
                <a:cs typeface="Calibri Light"/>
              </a:rPr>
              <a:t>within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specialty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set.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772" y="5082666"/>
            <a:ext cx="4771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 Light"/>
                <a:cs typeface="Calibri Light"/>
              </a:rPr>
              <a:t>If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we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determine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that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you</a:t>
            </a:r>
            <a:r>
              <a:rPr sz="1200" spc="-4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could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have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reported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more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measures,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you’ll</a:t>
            </a:r>
            <a:r>
              <a:rPr sz="1200" spc="-4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receive</a:t>
            </a:r>
            <a:r>
              <a:rPr sz="1200" spc="-50" dirty="0">
                <a:latin typeface="Calibri Light"/>
                <a:cs typeface="Calibri Light"/>
              </a:rPr>
              <a:t> 0 </a:t>
            </a:r>
            <a:r>
              <a:rPr sz="1200" dirty="0">
                <a:latin typeface="Calibri Light"/>
                <a:cs typeface="Calibri Light"/>
              </a:rPr>
              <a:t>out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of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10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points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for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each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required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measure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that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isn’t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submitted.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6830" y="3277489"/>
            <a:ext cx="2712338" cy="211912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22085" y="3355594"/>
            <a:ext cx="2268855" cy="49593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1190"/>
              </a:lnSpc>
              <a:spcBef>
                <a:spcPts val="250"/>
              </a:spcBef>
            </a:pP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denominator</a:t>
            </a:r>
            <a:r>
              <a:rPr sz="11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reduction</a:t>
            </a:r>
            <a:r>
              <a:rPr sz="1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process</a:t>
            </a:r>
            <a:r>
              <a:rPr sz="1100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is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only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applied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to</a:t>
            </a:r>
            <a:r>
              <a:rPr sz="11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clinicians,</a:t>
            </a:r>
            <a:r>
              <a:rPr sz="1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groups,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virtual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groups,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or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APM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Entities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that: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28658" y="6475196"/>
            <a:ext cx="895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0" dirty="0">
                <a:solidFill>
                  <a:srgbClr val="003663"/>
                </a:solidFill>
                <a:latin typeface="Calibri Light"/>
                <a:cs typeface="Calibri Light"/>
              </a:rPr>
              <a:t>6</a:t>
            </a:r>
            <a:endParaRPr sz="10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085" y="3959097"/>
            <a:ext cx="2402205" cy="49593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1610" marR="5080" indent="-169545">
              <a:lnSpc>
                <a:spcPts val="1190"/>
              </a:lnSpc>
              <a:spcBef>
                <a:spcPts val="250"/>
              </a:spcBef>
              <a:buFont typeface="Arial"/>
              <a:buChar char="•"/>
              <a:tabLst>
                <a:tab pos="184785" algn="l"/>
              </a:tabLst>
            </a:pP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Report</a:t>
            </a:r>
            <a:r>
              <a:rPr sz="1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their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quality</a:t>
            </a:r>
            <a:r>
              <a:rPr sz="1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measures</a:t>
            </a:r>
            <a:r>
              <a:rPr sz="1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for 	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traditional</a:t>
            </a:r>
            <a:r>
              <a:rPr sz="1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MIPS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through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Medicare</a:t>
            </a:r>
            <a:r>
              <a:rPr sz="1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Part 	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B</a:t>
            </a:r>
            <a:r>
              <a:rPr sz="11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claims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or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submit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MIPS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CQMs.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2085" y="4562983"/>
            <a:ext cx="2409825" cy="6464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1190"/>
              </a:lnSpc>
              <a:spcBef>
                <a:spcPts val="250"/>
              </a:spcBef>
            </a:pP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We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 don’t</a:t>
            </a:r>
            <a:r>
              <a:rPr sz="1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apply</a:t>
            </a:r>
            <a:r>
              <a:rPr sz="1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denominator</a:t>
            </a:r>
            <a:r>
              <a:rPr sz="11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reduction process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to</a:t>
            </a:r>
            <a:r>
              <a:rPr sz="1100" spc="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submissions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that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 include</a:t>
            </a:r>
            <a:r>
              <a:rPr sz="11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QCDR 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measures</a:t>
            </a:r>
            <a:r>
              <a:rPr sz="11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or</a:t>
            </a:r>
            <a:r>
              <a:rPr sz="11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electronic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 Light"/>
                <a:cs typeface="Calibri Light"/>
              </a:rPr>
              <a:t>clinical</a:t>
            </a:r>
            <a:r>
              <a:rPr sz="11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quality measures</a:t>
            </a:r>
            <a:r>
              <a:rPr sz="11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 Light"/>
                <a:cs typeface="Calibri Light"/>
              </a:rPr>
              <a:t>(eCQMs).</a:t>
            </a:r>
            <a:endParaRPr sz="1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4852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Denominator</a:t>
            </a:r>
            <a:r>
              <a:rPr spc="-55" dirty="0"/>
              <a:t> </a:t>
            </a:r>
            <a:r>
              <a:rPr spc="-25" dirty="0"/>
              <a:t>Reduction</a:t>
            </a:r>
            <a:r>
              <a:rPr spc="-70" dirty="0"/>
              <a:t> </a:t>
            </a:r>
            <a:r>
              <a:rPr spc="-10" dirty="0"/>
              <a:t>Paths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413" y="1558404"/>
            <a:ext cx="6091300" cy="5466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77692" y="1692401"/>
            <a:ext cx="33648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denominator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reductions: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8392" y="2274061"/>
            <a:ext cx="1944497" cy="217855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33422" y="2923997"/>
            <a:ext cx="173228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Eligible</a:t>
            </a:r>
            <a:r>
              <a:rPr sz="1800" spc="-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Measure </a:t>
            </a:r>
            <a:r>
              <a:rPr sz="1800" spc="-20" dirty="0">
                <a:solidFill>
                  <a:srgbClr val="FFFFFF"/>
                </a:solidFill>
                <a:latin typeface="Calibri Light"/>
                <a:cs typeface="Calibri Light"/>
              </a:rPr>
              <a:t>Applicability</a:t>
            </a:r>
            <a:r>
              <a:rPr sz="18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(EMA) Process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4110" y="4641850"/>
            <a:ext cx="13874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Looks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measures related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clinical topic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74792" y="2273300"/>
            <a:ext cx="1944497" cy="217855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210047" y="2923997"/>
            <a:ext cx="167830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1B3462"/>
                </a:solidFill>
                <a:latin typeface="Calibri Light"/>
                <a:cs typeface="Calibri Light"/>
              </a:rPr>
              <a:t>Specialty Measure </a:t>
            </a:r>
            <a:r>
              <a:rPr sz="1800" dirty="0">
                <a:solidFill>
                  <a:srgbClr val="1B3462"/>
                </a:solidFill>
                <a:latin typeface="Calibri Light"/>
                <a:cs typeface="Calibri Light"/>
              </a:rPr>
              <a:t>Set</a:t>
            </a:r>
            <a:r>
              <a:rPr sz="1800" spc="-70" dirty="0">
                <a:solidFill>
                  <a:srgbClr val="1B3462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1B3462"/>
                </a:solidFill>
                <a:latin typeface="Calibri Light"/>
                <a:cs typeface="Calibri Light"/>
              </a:rPr>
              <a:t>Denominator </a:t>
            </a:r>
            <a:r>
              <a:rPr sz="1800" spc="-25" dirty="0">
                <a:solidFill>
                  <a:srgbClr val="1B3462"/>
                </a:solidFill>
                <a:latin typeface="Calibri Light"/>
                <a:cs typeface="Calibri Light"/>
              </a:rPr>
              <a:t>Reduction</a:t>
            </a:r>
            <a:r>
              <a:rPr sz="1800" spc="-45" dirty="0">
                <a:solidFill>
                  <a:srgbClr val="1B3462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1B3462"/>
                </a:solidFill>
                <a:latin typeface="Calibri Light"/>
                <a:cs typeface="Calibri Light"/>
              </a:rPr>
              <a:t>Process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5205221" y="4641850"/>
            <a:ext cx="1678939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Applies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specialty measure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with </a:t>
            </a:r>
            <a:r>
              <a:rPr sz="1400" dirty="0">
                <a:latin typeface="Calibri"/>
                <a:cs typeface="Calibri"/>
              </a:rPr>
              <a:t>fewer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measures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4852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85" dirty="0"/>
              <a:t> </a:t>
            </a:r>
            <a:r>
              <a:rPr dirty="0"/>
              <a:t>Do</a:t>
            </a:r>
            <a:r>
              <a:rPr spc="-85" dirty="0"/>
              <a:t> </a:t>
            </a:r>
            <a:r>
              <a:rPr spc="-30" dirty="0"/>
              <a:t>Denominator</a:t>
            </a:r>
            <a:r>
              <a:rPr spc="-75" dirty="0"/>
              <a:t> </a:t>
            </a:r>
            <a:r>
              <a:rPr spc="-25" dirty="0"/>
              <a:t>Reductions</a:t>
            </a:r>
            <a:r>
              <a:rPr spc="-75" dirty="0"/>
              <a:t> </a:t>
            </a:r>
            <a:r>
              <a:rPr spc="-10" dirty="0"/>
              <a:t>Work?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248" y="1373505"/>
            <a:ext cx="7844790" cy="1534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54965" algn="l"/>
              </a:tabLst>
            </a:pPr>
            <a:r>
              <a:rPr sz="1200" dirty="0">
                <a:latin typeface="Calibri Light"/>
                <a:cs typeface="Calibri Light"/>
              </a:rPr>
              <a:t>We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check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that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you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reported</a:t>
            </a:r>
            <a:r>
              <a:rPr sz="1200" spc="-10" dirty="0">
                <a:latin typeface="Calibri Light"/>
                <a:cs typeface="Calibri Light"/>
              </a:rPr>
              <a:t> Medicare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Part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B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claims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measures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or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MIPS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CQMs.</a:t>
            </a:r>
            <a:endParaRPr sz="1200">
              <a:latin typeface="Calibri Light"/>
              <a:cs typeface="Calibri Light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5600" algn="l"/>
              </a:tabLst>
            </a:pPr>
            <a:r>
              <a:rPr sz="1200" dirty="0">
                <a:latin typeface="Calibri Light"/>
                <a:cs typeface="Calibri Light"/>
              </a:rPr>
              <a:t>We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determine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whether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you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reported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all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measures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available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for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your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chosen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collection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type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related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to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clinical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topic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spc="-25" dirty="0">
                <a:latin typeface="Calibri Light"/>
                <a:cs typeface="Calibri Light"/>
              </a:rPr>
              <a:t>or </a:t>
            </a:r>
            <a:r>
              <a:rPr sz="1200" dirty="0">
                <a:latin typeface="Calibri Light"/>
                <a:cs typeface="Calibri Light"/>
              </a:rPr>
              <a:t>in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specialty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measure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set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with</a:t>
            </a:r>
            <a:r>
              <a:rPr sz="1200" spc="-10" dirty="0">
                <a:latin typeface="Calibri Light"/>
                <a:cs typeface="Calibri Light"/>
              </a:rPr>
              <a:t> fewer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than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6</a:t>
            </a:r>
            <a:r>
              <a:rPr sz="1200" spc="-10" dirty="0">
                <a:latin typeface="Calibri Light"/>
                <a:cs typeface="Calibri Light"/>
              </a:rPr>
              <a:t> measures.</a:t>
            </a:r>
            <a:endParaRPr sz="1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200" u="sng" dirty="0">
                <a:solidFill>
                  <a:srgbClr val="0E3669"/>
                </a:solidFill>
                <a:uFill>
                  <a:solidFill>
                    <a:srgbClr val="0E3669"/>
                  </a:solidFill>
                </a:uFill>
                <a:latin typeface="Calibri Light"/>
                <a:cs typeface="Calibri Light"/>
                <a:hlinkClick r:id="rId2" action="ppaction://hlinksldjump"/>
              </a:rPr>
              <a:t>Appendix</a:t>
            </a:r>
            <a:r>
              <a:rPr sz="1200" u="sng" spc="-25" dirty="0">
                <a:solidFill>
                  <a:srgbClr val="0E3669"/>
                </a:solidFill>
                <a:uFill>
                  <a:solidFill>
                    <a:srgbClr val="0E3669"/>
                  </a:solidFill>
                </a:uFill>
                <a:latin typeface="Calibri Light"/>
                <a:cs typeface="Calibri Light"/>
                <a:hlinkClick r:id="rId2" action="ppaction://hlinksldjump"/>
              </a:rPr>
              <a:t> </a:t>
            </a:r>
            <a:r>
              <a:rPr sz="1200" u="sng" dirty="0">
                <a:solidFill>
                  <a:srgbClr val="0E3669"/>
                </a:solidFill>
                <a:uFill>
                  <a:solidFill>
                    <a:srgbClr val="0E3669"/>
                  </a:solidFill>
                </a:uFill>
                <a:latin typeface="Calibri Light"/>
                <a:cs typeface="Calibri Light"/>
                <a:hlinkClick r:id="rId2" action="ppaction://hlinksldjump"/>
              </a:rPr>
              <a:t>A</a:t>
            </a:r>
            <a:r>
              <a:rPr sz="1200" spc="-20" dirty="0">
                <a:solidFill>
                  <a:srgbClr val="0E3669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identifies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measures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we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have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identified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as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related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to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specific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clinical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topics.</a:t>
            </a:r>
            <a:endParaRPr sz="1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u="sng" dirty="0">
                <a:solidFill>
                  <a:srgbClr val="0E3669"/>
                </a:solidFill>
                <a:uFill>
                  <a:solidFill>
                    <a:srgbClr val="0E3669"/>
                  </a:solidFill>
                </a:uFill>
                <a:latin typeface="Calibri Light"/>
                <a:cs typeface="Calibri Light"/>
                <a:hlinkClick r:id="rId3" action="ppaction://hlinksldjump"/>
              </a:rPr>
              <a:t>Appendix</a:t>
            </a:r>
            <a:r>
              <a:rPr sz="1200" u="sng" spc="-20" dirty="0">
                <a:solidFill>
                  <a:srgbClr val="0E3669"/>
                </a:solidFill>
                <a:uFill>
                  <a:solidFill>
                    <a:srgbClr val="0E3669"/>
                  </a:solidFill>
                </a:uFill>
                <a:latin typeface="Calibri Light"/>
                <a:cs typeface="Calibri Light"/>
                <a:hlinkClick r:id="rId3" action="ppaction://hlinksldjump"/>
              </a:rPr>
              <a:t> </a:t>
            </a:r>
            <a:r>
              <a:rPr sz="1200" u="sng" dirty="0">
                <a:solidFill>
                  <a:srgbClr val="0E3669"/>
                </a:solidFill>
                <a:uFill>
                  <a:solidFill>
                    <a:srgbClr val="0E3669"/>
                  </a:solidFill>
                </a:uFill>
                <a:latin typeface="Calibri Light"/>
                <a:cs typeface="Calibri Light"/>
                <a:hlinkClick r:id="rId3" action="ppaction://hlinksldjump"/>
              </a:rPr>
              <a:t>B</a:t>
            </a:r>
            <a:r>
              <a:rPr sz="1200" spc="-15" dirty="0">
                <a:solidFill>
                  <a:srgbClr val="0E3669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identifies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the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specialty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measure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sets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with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fewer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than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6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measures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available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for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the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Medicare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Part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B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claims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or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MIPS</a:t>
            </a:r>
            <a:endParaRPr sz="1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 Light"/>
                <a:cs typeface="Calibri Light"/>
              </a:rPr>
              <a:t>CQM</a:t>
            </a:r>
            <a:r>
              <a:rPr sz="1200" spc="-5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collection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types.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248" y="3031363"/>
            <a:ext cx="793369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0C777C"/>
                </a:solidFill>
                <a:latin typeface="Calibri Light"/>
                <a:cs typeface="Calibri Light"/>
              </a:rPr>
              <a:t>How</a:t>
            </a:r>
            <a:r>
              <a:rPr sz="2400" spc="-90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C777C"/>
                </a:solidFill>
                <a:latin typeface="Calibri Light"/>
                <a:cs typeface="Calibri Light"/>
              </a:rPr>
              <a:t>Can</a:t>
            </a:r>
            <a:r>
              <a:rPr sz="2400" spc="-90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spc="-30" dirty="0">
                <a:solidFill>
                  <a:srgbClr val="0C777C"/>
                </a:solidFill>
                <a:latin typeface="Calibri Light"/>
                <a:cs typeface="Calibri Light"/>
              </a:rPr>
              <a:t>Denominator</a:t>
            </a:r>
            <a:r>
              <a:rPr sz="2400" spc="-80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0C777C"/>
                </a:solidFill>
                <a:latin typeface="Calibri Light"/>
                <a:cs typeface="Calibri Light"/>
              </a:rPr>
              <a:t>Reductions</a:t>
            </a:r>
            <a:r>
              <a:rPr sz="2400" spc="-85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spc="-30" dirty="0">
                <a:solidFill>
                  <a:srgbClr val="0C777C"/>
                </a:solidFill>
                <a:latin typeface="Calibri Light"/>
                <a:cs typeface="Calibri Light"/>
              </a:rPr>
              <a:t>Affect</a:t>
            </a:r>
            <a:r>
              <a:rPr sz="2400" spc="-80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C777C"/>
                </a:solidFill>
                <a:latin typeface="Calibri Light"/>
                <a:cs typeface="Calibri Light"/>
              </a:rPr>
              <a:t>My</a:t>
            </a:r>
            <a:r>
              <a:rPr sz="2400" spc="-75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C777C"/>
                </a:solidFill>
                <a:latin typeface="Calibri Light"/>
                <a:cs typeface="Calibri Light"/>
              </a:rPr>
              <a:t>Quality</a:t>
            </a:r>
            <a:r>
              <a:rPr sz="2400" spc="-95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C777C"/>
                </a:solidFill>
                <a:latin typeface="Calibri Light"/>
                <a:cs typeface="Calibri Light"/>
              </a:rPr>
              <a:t>Performance </a:t>
            </a:r>
            <a:r>
              <a:rPr sz="2400" spc="-25" dirty="0">
                <a:solidFill>
                  <a:srgbClr val="0C777C"/>
                </a:solidFill>
                <a:latin typeface="Calibri Light"/>
                <a:cs typeface="Calibri Light"/>
              </a:rPr>
              <a:t>Category</a:t>
            </a:r>
            <a:r>
              <a:rPr sz="2400" spc="-90" dirty="0">
                <a:solidFill>
                  <a:srgbClr val="0C777C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C777C"/>
                </a:solidFill>
                <a:latin typeface="Calibri Light"/>
                <a:cs typeface="Calibri Light"/>
              </a:rPr>
              <a:t>Score?</a:t>
            </a:r>
            <a:endParaRPr sz="2400">
              <a:latin typeface="Calibri Light"/>
              <a:cs typeface="Calibri Ligh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2455" y="3846512"/>
            <a:ext cx="5853557" cy="392112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9280" y="3837051"/>
          <a:ext cx="5936615" cy="2297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Quality</a:t>
                      </a:r>
                      <a:r>
                        <a:rPr sz="1100" spc="-5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100" spc="-3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You</a:t>
                      </a:r>
                      <a:r>
                        <a:rPr sz="1100" spc="-3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Submitted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97155" marB="0">
                    <a:lnL w="6350">
                      <a:solidFill>
                        <a:srgbClr val="1F3887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Impact</a:t>
                      </a:r>
                      <a:r>
                        <a:rPr sz="1100" spc="-3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to</a:t>
                      </a:r>
                      <a:r>
                        <a:rPr sz="110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Quality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Performance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Category</a:t>
                      </a:r>
                      <a:r>
                        <a:rPr sz="1100" spc="-3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Score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971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1F388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dirty="0">
                          <a:latin typeface="Calibri Light"/>
                          <a:cs typeface="Calibri Light"/>
                        </a:rPr>
                        <a:t>Fewer</a:t>
                      </a:r>
                      <a:r>
                        <a:rPr sz="1100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than</a:t>
                      </a:r>
                      <a:r>
                        <a:rPr sz="1100" spc="-6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6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measures: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dirty="0">
                          <a:latin typeface="Calibri Light"/>
                          <a:cs typeface="Calibri Light"/>
                        </a:rPr>
                        <a:t>You</a:t>
                      </a:r>
                      <a:r>
                        <a:rPr sz="11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may</a:t>
                      </a:r>
                      <a:r>
                        <a:rPr sz="11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qualify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a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denominator</a:t>
                      </a:r>
                      <a:r>
                        <a:rPr sz="1100" spc="-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reduction.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latin typeface="Calibri Light"/>
                          <a:cs typeface="Calibri Light"/>
                        </a:rPr>
                        <a:t>This</a:t>
                      </a:r>
                      <a:r>
                        <a:rPr sz="11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means</a:t>
                      </a:r>
                      <a:r>
                        <a:rPr sz="11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we</a:t>
                      </a:r>
                      <a:r>
                        <a:rPr sz="11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would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reduce</a:t>
                      </a:r>
                      <a:r>
                        <a:rPr sz="11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the</a:t>
                      </a:r>
                      <a:r>
                        <a:rPr sz="11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number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measures</a:t>
                      </a:r>
                      <a:r>
                        <a:rPr sz="1100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you’re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Calibri Light"/>
                          <a:cs typeface="Calibri Light"/>
                        </a:rPr>
                        <a:t>required</a:t>
                      </a:r>
                      <a:r>
                        <a:rPr sz="11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to</a:t>
                      </a:r>
                      <a:r>
                        <a:rPr sz="11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report.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91440" marR="18796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latin typeface="Calibri Light"/>
                          <a:cs typeface="Calibri Light"/>
                        </a:rPr>
                        <a:t>Your</a:t>
                      </a:r>
                      <a:r>
                        <a:rPr sz="11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denominator</a:t>
                      </a:r>
                      <a:r>
                        <a:rPr sz="11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the</a:t>
                      </a:r>
                      <a:r>
                        <a:rPr sz="11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quality</a:t>
                      </a:r>
                      <a:r>
                        <a:rPr sz="11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performance</a:t>
                      </a:r>
                      <a:r>
                        <a:rPr sz="1100" spc="-5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category</a:t>
                      </a:r>
                      <a:r>
                        <a:rPr sz="11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is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10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x</a:t>
                      </a:r>
                      <a:r>
                        <a:rPr sz="11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3663"/>
                          </a:solidFill>
                          <a:latin typeface="Calibri Light"/>
                          <a:cs typeface="Calibri Light"/>
                        </a:rPr>
                        <a:t>the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number</a:t>
                      </a:r>
                      <a:r>
                        <a:rPr sz="1100" spc="-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required</a:t>
                      </a:r>
                      <a:r>
                        <a:rPr sz="11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measures.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53975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91440" marR="1962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latin typeface="Calibri Light"/>
                          <a:cs typeface="Calibri Light"/>
                        </a:rPr>
                        <a:t>No</a:t>
                      </a:r>
                      <a:r>
                        <a:rPr sz="11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outcome</a:t>
                      </a:r>
                      <a:r>
                        <a:rPr sz="1100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or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priority measure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222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latin typeface="Calibri Light"/>
                          <a:cs typeface="Calibri Light"/>
                        </a:rPr>
                        <a:t>You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may qualify</a:t>
                      </a:r>
                      <a:r>
                        <a:rPr sz="11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to</a:t>
                      </a:r>
                      <a:r>
                        <a:rPr sz="11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earn</a:t>
                      </a:r>
                      <a:r>
                        <a:rPr sz="1100" spc="-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achievement</a:t>
                      </a:r>
                      <a:r>
                        <a:rPr sz="11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points</a:t>
                      </a:r>
                      <a:r>
                        <a:rPr sz="1100" spc="-5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all</a:t>
                      </a:r>
                      <a:r>
                        <a:rPr sz="11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6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submitted measures.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latin typeface="Calibri Light"/>
                          <a:cs typeface="Calibri Light"/>
                        </a:rPr>
                        <a:t>This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means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you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wouldn’t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receive</a:t>
                      </a:r>
                      <a:r>
                        <a:rPr sz="11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0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out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10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points</a:t>
                      </a:r>
                      <a:r>
                        <a:rPr sz="11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for</a:t>
                      </a:r>
                      <a:r>
                        <a:rPr sz="11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the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 Light"/>
                          <a:cs typeface="Calibri Light"/>
                        </a:rPr>
                        <a:t>unsubmitted</a:t>
                      </a:r>
                      <a:r>
                        <a:rPr sz="11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outcome</a:t>
                      </a:r>
                      <a:r>
                        <a:rPr sz="1100" spc="-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or</a:t>
                      </a:r>
                      <a:r>
                        <a:rPr sz="11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high</a:t>
                      </a:r>
                      <a:r>
                        <a:rPr sz="11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priority</a:t>
                      </a:r>
                      <a:r>
                        <a:rPr sz="11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measure.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183C8B"/>
                      </a:solidFill>
                      <a:prstDash val="solid"/>
                    </a:lnL>
                    <a:lnR w="6350">
                      <a:solidFill>
                        <a:srgbClr val="183C8B"/>
                      </a:solidFill>
                      <a:prstDash val="solid"/>
                    </a:lnR>
                    <a:lnT w="19050">
                      <a:solidFill>
                        <a:srgbClr val="183C8B"/>
                      </a:solidFill>
                      <a:prstDash val="solid"/>
                    </a:lnT>
                    <a:lnB w="19050">
                      <a:solidFill>
                        <a:srgbClr val="183C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18503" y="4110659"/>
            <a:ext cx="2159127" cy="122892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98385" y="4135069"/>
            <a:ext cx="19399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Measures</a:t>
            </a:r>
            <a:r>
              <a:rPr sz="12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that</a:t>
            </a:r>
            <a:r>
              <a:rPr sz="12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don’t</a:t>
            </a:r>
            <a:r>
              <a:rPr sz="12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meet</a:t>
            </a:r>
            <a:r>
              <a:rPr sz="12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 Light"/>
                <a:cs typeface="Calibri Light"/>
              </a:rPr>
              <a:t>data </a:t>
            </a: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completeness</a:t>
            </a:r>
            <a:r>
              <a:rPr sz="12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(75%)</a:t>
            </a:r>
            <a:r>
              <a:rPr sz="12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or</a:t>
            </a:r>
            <a:r>
              <a:rPr sz="12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 Light"/>
                <a:cs typeface="Calibri Light"/>
              </a:rPr>
              <a:t>case </a:t>
            </a: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minimum </a:t>
            </a:r>
            <a:r>
              <a:rPr sz="1200" spc="-10" dirty="0">
                <a:solidFill>
                  <a:srgbClr val="FFFFFF"/>
                </a:solidFill>
                <a:latin typeface="Calibri Light"/>
                <a:cs typeface="Calibri Light"/>
              </a:rPr>
              <a:t>requirements</a:t>
            </a:r>
            <a:r>
              <a:rPr sz="12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 Light"/>
                <a:cs typeface="Calibri Light"/>
              </a:rPr>
              <a:t>(20 </a:t>
            </a: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denominator</a:t>
            </a:r>
            <a:r>
              <a:rPr sz="12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eligible</a:t>
            </a:r>
            <a:r>
              <a:rPr sz="12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 Light"/>
                <a:cs typeface="Calibri Light"/>
              </a:rPr>
              <a:t>instances) </a:t>
            </a: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will</a:t>
            </a:r>
            <a:r>
              <a:rPr sz="12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earn 0</a:t>
            </a:r>
            <a:r>
              <a:rPr sz="12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out of</a:t>
            </a:r>
            <a:r>
              <a:rPr sz="12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10</a:t>
            </a:r>
            <a:r>
              <a:rPr sz="12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points</a:t>
            </a:r>
            <a:r>
              <a:rPr sz="12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 Light"/>
                <a:cs typeface="Calibri Light"/>
              </a:rPr>
              <a:t>(3 </a:t>
            </a: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points</a:t>
            </a:r>
            <a:r>
              <a:rPr sz="12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  <a:r>
              <a:rPr sz="12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small</a:t>
            </a:r>
            <a:r>
              <a:rPr sz="12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 Light"/>
                <a:cs typeface="Calibri Light"/>
              </a:rPr>
              <a:t>practices).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428625"/>
            <a:ext cx="4852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17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P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L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Y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175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M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A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160" dirty="0">
                <a:solidFill>
                  <a:srgbClr val="003663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R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E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D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U</a:t>
            </a:r>
            <a:r>
              <a:rPr sz="1100" b="1" spc="4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C</a:t>
            </a:r>
            <a:r>
              <a:rPr sz="1100" b="1" spc="50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T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I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O</a:t>
            </a:r>
            <a:r>
              <a:rPr sz="1100" b="1" spc="4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3663"/>
                </a:solidFill>
                <a:latin typeface="Calibri"/>
                <a:cs typeface="Calibri"/>
              </a:rPr>
              <a:t>N</a:t>
            </a:r>
            <a:r>
              <a:rPr sz="1100" b="1" spc="55" dirty="0">
                <a:solidFill>
                  <a:srgbClr val="003663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03663"/>
                </a:solidFill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</a:t>
            </a:r>
            <a:r>
              <a:rPr spc="-90" dirty="0"/>
              <a:t> </a:t>
            </a:r>
            <a:r>
              <a:rPr spc="-30" dirty="0"/>
              <a:t>Denominator</a:t>
            </a:r>
            <a:r>
              <a:rPr spc="-70" dirty="0"/>
              <a:t> </a:t>
            </a:r>
            <a:r>
              <a:rPr spc="-10" dirty="0"/>
              <a:t>Eligible</a:t>
            </a:r>
            <a:r>
              <a:rPr spc="-85" dirty="0"/>
              <a:t> </a:t>
            </a:r>
            <a:r>
              <a:rPr spc="-25" dirty="0"/>
              <a:t>Instances</a:t>
            </a:r>
            <a:r>
              <a:rPr spc="-75" dirty="0"/>
              <a:t> </a:t>
            </a:r>
            <a:r>
              <a:rPr spc="-10" dirty="0"/>
              <a:t>(MIPS</a:t>
            </a:r>
            <a:r>
              <a:rPr spc="-90" dirty="0"/>
              <a:t> </a:t>
            </a:r>
            <a:r>
              <a:rPr spc="-10" dirty="0"/>
              <a:t>CQMs)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248" y="1449705"/>
            <a:ext cx="7885430" cy="1351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3909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 Light"/>
                <a:cs typeface="Calibri Light"/>
              </a:rPr>
              <a:t>If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MIPS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eligible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clinician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or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group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doesn’t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have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any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denominator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eligible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instances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for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related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to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clinical</a:t>
            </a:r>
            <a:r>
              <a:rPr sz="1100" spc="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topic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(or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spc="-50" dirty="0">
                <a:latin typeface="Calibri Light"/>
                <a:cs typeface="Calibri Light"/>
              </a:rPr>
              <a:t>a</a:t>
            </a:r>
            <a:r>
              <a:rPr sz="1100" dirty="0">
                <a:latin typeface="Calibri Light"/>
                <a:cs typeface="Calibri Light"/>
              </a:rPr>
              <a:t> specialty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set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with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fewer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than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6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available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for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your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chosen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collection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type),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submit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MIPS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CQM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0/0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(0s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spc="-25" dirty="0">
                <a:latin typeface="Calibri Light"/>
                <a:cs typeface="Calibri Light"/>
              </a:rPr>
              <a:t>the</a:t>
            </a:r>
            <a:endParaRPr sz="11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 Light"/>
                <a:cs typeface="Calibri Light"/>
              </a:rPr>
              <a:t>numerator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and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denominator).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We’ll exclude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these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from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quality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performance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score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denominator.</a:t>
            </a:r>
            <a:endParaRPr sz="11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Calibri Light"/>
                <a:cs typeface="Calibri Light"/>
              </a:rPr>
              <a:t>If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there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are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any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denominator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eligible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instances,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measure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must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be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reported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usual.</a:t>
            </a:r>
            <a:endParaRPr sz="11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1100" dirty="0">
                <a:latin typeface="Calibri Light"/>
                <a:cs typeface="Calibri Light"/>
              </a:rPr>
              <a:t>No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supporting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documentation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required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submission,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you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must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attest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data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you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submit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has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been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validated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and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true,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accurate, </a:t>
            </a:r>
            <a:r>
              <a:rPr sz="1100" dirty="0">
                <a:latin typeface="Calibri Light"/>
                <a:cs typeface="Calibri Light"/>
              </a:rPr>
              <a:t>and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complete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to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best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of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your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knowledge.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If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you’re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selected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for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auditing,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this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may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be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one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of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items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audited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to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determine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that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spc="-20" dirty="0">
                <a:latin typeface="Calibri Light"/>
                <a:cs typeface="Calibri Light"/>
              </a:rPr>
              <a:t>data </a:t>
            </a:r>
            <a:r>
              <a:rPr sz="1100" dirty="0">
                <a:latin typeface="Calibri Light"/>
                <a:cs typeface="Calibri Light"/>
              </a:rPr>
              <a:t>submitted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was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true,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accurate,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and</a:t>
            </a:r>
            <a:r>
              <a:rPr sz="1100" spc="-30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complete.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74625">
              <a:lnSpc>
                <a:spcPts val="2590"/>
              </a:lnSpc>
              <a:spcBef>
                <a:spcPts val="425"/>
              </a:spcBef>
            </a:pPr>
            <a:r>
              <a:rPr spc="-10" dirty="0"/>
              <a:t>When</a:t>
            </a:r>
            <a:r>
              <a:rPr spc="-85" dirty="0"/>
              <a:t> </a:t>
            </a:r>
            <a:r>
              <a:rPr dirty="0"/>
              <a:t>Will</a:t>
            </a:r>
            <a:r>
              <a:rPr spc="-70" dirty="0"/>
              <a:t> </a:t>
            </a:r>
            <a:r>
              <a:rPr dirty="0"/>
              <a:t>I</a:t>
            </a:r>
            <a:r>
              <a:rPr spc="-40" dirty="0"/>
              <a:t> </a:t>
            </a:r>
            <a:r>
              <a:rPr dirty="0"/>
              <a:t>See</a:t>
            </a:r>
            <a:r>
              <a:rPr spc="-70" dirty="0"/>
              <a:t> </a:t>
            </a:r>
            <a:r>
              <a:rPr spc="-20" dirty="0"/>
              <a:t>Scoring</a:t>
            </a:r>
            <a:r>
              <a:rPr spc="-80" dirty="0"/>
              <a:t> </a:t>
            </a:r>
            <a:r>
              <a:rPr spc="-20" dirty="0"/>
              <a:t>Changes</a:t>
            </a:r>
            <a:r>
              <a:rPr spc="-70" dirty="0"/>
              <a:t> </a:t>
            </a:r>
            <a:r>
              <a:rPr spc="-20" dirty="0"/>
              <a:t>from</a:t>
            </a:r>
            <a:r>
              <a:rPr spc="-10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30" dirty="0"/>
              <a:t>Denominator</a:t>
            </a:r>
            <a:r>
              <a:rPr spc="-80" dirty="0"/>
              <a:t> </a:t>
            </a:r>
            <a:r>
              <a:rPr spc="-10" dirty="0"/>
              <a:t>Reduction </a:t>
            </a:r>
            <a:r>
              <a:rPr spc="-20" dirty="0"/>
              <a:t>Applied</a:t>
            </a:r>
            <a:r>
              <a:rPr spc="-85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dirty="0"/>
              <a:t>My</a:t>
            </a:r>
            <a:r>
              <a:rPr spc="-65" dirty="0"/>
              <a:t> </a:t>
            </a:r>
            <a:r>
              <a:rPr spc="-10" dirty="0"/>
              <a:t>Submission?</a:t>
            </a: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100" dirty="0">
                <a:solidFill>
                  <a:srgbClr val="000000"/>
                </a:solidFill>
              </a:rPr>
              <a:t>Denominator</a:t>
            </a:r>
            <a:r>
              <a:rPr sz="1100" spc="-4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reductions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will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be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applied</a:t>
            </a:r>
            <a:r>
              <a:rPr sz="1100" spc="-1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to</a:t>
            </a:r>
            <a:r>
              <a:rPr sz="1100" spc="-1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your</a:t>
            </a:r>
            <a:r>
              <a:rPr sz="1100" spc="-3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2025</a:t>
            </a:r>
            <a:r>
              <a:rPr sz="1100" spc="-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quality</a:t>
            </a:r>
            <a:r>
              <a:rPr sz="1100" spc="-3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score</a:t>
            </a:r>
            <a:r>
              <a:rPr sz="1100" spc="-3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when</a:t>
            </a:r>
            <a:r>
              <a:rPr sz="1100" spc="-1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we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release</a:t>
            </a:r>
            <a:r>
              <a:rPr sz="1100" spc="-3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final</a:t>
            </a:r>
            <a:r>
              <a:rPr sz="1100" spc="-1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scores</a:t>
            </a:r>
            <a:r>
              <a:rPr sz="1100" spc="-3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in</a:t>
            </a:r>
            <a:r>
              <a:rPr sz="1100" spc="-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Summer</a:t>
            </a:r>
            <a:r>
              <a:rPr sz="1100" spc="-30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2026.</a:t>
            </a:r>
            <a:endParaRPr sz="1100"/>
          </a:p>
          <a:p>
            <a:pPr marL="182245" indent="-16954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182245" algn="l"/>
              </a:tabLst>
            </a:pPr>
            <a:r>
              <a:rPr sz="1100" dirty="0">
                <a:solidFill>
                  <a:srgbClr val="000000"/>
                </a:solidFill>
              </a:rPr>
              <a:t>If</a:t>
            </a:r>
            <a:r>
              <a:rPr sz="1100" spc="-1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you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report</a:t>
            </a:r>
            <a:r>
              <a:rPr sz="1100" spc="-3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MIPS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CQMs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and</a:t>
            </a:r>
            <a:r>
              <a:rPr sz="1100" spc="-1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your</a:t>
            </a:r>
            <a:r>
              <a:rPr sz="1100" spc="-3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submission</a:t>
            </a:r>
            <a:r>
              <a:rPr sz="1100" spc="-3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qualifies</a:t>
            </a:r>
            <a:r>
              <a:rPr sz="1100" spc="-4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for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denominator</a:t>
            </a:r>
            <a:r>
              <a:rPr sz="1100" spc="-3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reduction,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you’ll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see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related</a:t>
            </a:r>
            <a:r>
              <a:rPr sz="1100" spc="-3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messaging</a:t>
            </a:r>
            <a:r>
              <a:rPr sz="1100" spc="-4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during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submission.</a:t>
            </a:r>
            <a:endParaRPr sz="1100"/>
          </a:p>
          <a:p>
            <a:pPr marL="181610" marR="156845" indent="-16954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84785" algn="l"/>
              </a:tabLst>
            </a:pPr>
            <a:r>
              <a:rPr sz="1100" dirty="0">
                <a:solidFill>
                  <a:srgbClr val="000000"/>
                </a:solidFill>
              </a:rPr>
              <a:t>Small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practices</a:t>
            </a:r>
            <a:r>
              <a:rPr sz="1100" spc="-3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reporting</a:t>
            </a:r>
            <a:r>
              <a:rPr sz="1100" spc="-4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Medicare</a:t>
            </a:r>
            <a:r>
              <a:rPr sz="1100" spc="-4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Part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B</a:t>
            </a:r>
            <a:r>
              <a:rPr sz="1100" spc="-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claims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measures</a:t>
            </a:r>
            <a:r>
              <a:rPr sz="1100" spc="-3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won’t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see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this</a:t>
            </a:r>
            <a:r>
              <a:rPr sz="1100" spc="-1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messaging</a:t>
            </a:r>
            <a:r>
              <a:rPr sz="1100" spc="-4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during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submission</a:t>
            </a:r>
            <a:r>
              <a:rPr sz="1100" spc="-3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because</a:t>
            </a:r>
            <a:r>
              <a:rPr sz="1100" spc="-3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we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don’t</a:t>
            </a:r>
            <a:r>
              <a:rPr sz="1100" spc="-1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perform</a:t>
            </a:r>
            <a:r>
              <a:rPr sz="1100" spc="-5" dirty="0">
                <a:solidFill>
                  <a:srgbClr val="000000"/>
                </a:solidFill>
              </a:rPr>
              <a:t> </a:t>
            </a:r>
            <a:r>
              <a:rPr sz="1100" spc="-20" dirty="0">
                <a:solidFill>
                  <a:srgbClr val="000000"/>
                </a:solidFill>
              </a:rPr>
              <a:t>this 	</a:t>
            </a:r>
            <a:r>
              <a:rPr sz="1100" dirty="0">
                <a:solidFill>
                  <a:srgbClr val="000000"/>
                </a:solidFill>
              </a:rPr>
              <a:t>evaluation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on</a:t>
            </a:r>
            <a:r>
              <a:rPr sz="1100" spc="-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Medicare</a:t>
            </a:r>
            <a:r>
              <a:rPr sz="1100" spc="-4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Part</a:t>
            </a:r>
            <a:r>
              <a:rPr sz="1100" spc="-3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B</a:t>
            </a:r>
            <a:r>
              <a:rPr sz="1100" spc="-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claims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measures</a:t>
            </a:r>
            <a:r>
              <a:rPr sz="1100" spc="-3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until</a:t>
            </a:r>
            <a:r>
              <a:rPr sz="1100" spc="-1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the</a:t>
            </a:r>
            <a:r>
              <a:rPr sz="1100" spc="-1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submission</a:t>
            </a:r>
            <a:r>
              <a:rPr sz="1100" spc="-3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period</a:t>
            </a:r>
            <a:r>
              <a:rPr sz="1100" spc="-3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closes.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This</a:t>
            </a:r>
            <a:r>
              <a:rPr sz="1100" spc="-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timeline</a:t>
            </a:r>
            <a:r>
              <a:rPr sz="1100" spc="-3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lets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us</a:t>
            </a:r>
            <a:r>
              <a:rPr sz="1100" spc="-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ensure</a:t>
            </a:r>
            <a:r>
              <a:rPr sz="1100" spc="-3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that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all</a:t>
            </a:r>
            <a:r>
              <a:rPr sz="1100" spc="-1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claims</a:t>
            </a:r>
            <a:r>
              <a:rPr sz="1100" spc="-3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have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spc="-20" dirty="0">
                <a:solidFill>
                  <a:srgbClr val="000000"/>
                </a:solidFill>
              </a:rPr>
              <a:t>been 	</a:t>
            </a:r>
            <a:r>
              <a:rPr sz="1100" dirty="0">
                <a:solidFill>
                  <a:srgbClr val="000000"/>
                </a:solidFill>
              </a:rPr>
              <a:t>processed</a:t>
            </a:r>
            <a:r>
              <a:rPr sz="1100" spc="-5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and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attributed</a:t>
            </a:r>
            <a:r>
              <a:rPr sz="1100" spc="-3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to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your</a:t>
            </a:r>
            <a:r>
              <a:rPr sz="1100" spc="-3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quality</a:t>
            </a:r>
            <a:r>
              <a:rPr sz="1100" spc="-30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submission.</a:t>
            </a:r>
            <a:endParaRPr sz="1100"/>
          </a:p>
          <a:p>
            <a:pPr marL="12700" marR="5080">
              <a:lnSpc>
                <a:spcPct val="100000"/>
              </a:lnSpc>
              <a:spcBef>
                <a:spcPts val="1325"/>
              </a:spcBef>
            </a:pPr>
            <a:r>
              <a:rPr sz="1100" dirty="0">
                <a:solidFill>
                  <a:srgbClr val="000000"/>
                </a:solidFill>
              </a:rPr>
              <a:t>If</a:t>
            </a:r>
            <a:r>
              <a:rPr sz="1100" spc="-1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you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reported</a:t>
            </a:r>
            <a:r>
              <a:rPr sz="1100" spc="-3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all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the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measures</a:t>
            </a:r>
            <a:r>
              <a:rPr sz="1100" spc="-4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(Medicare</a:t>
            </a:r>
            <a:r>
              <a:rPr sz="1100" spc="-4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Part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B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claims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or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MIPS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CQMs)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available</a:t>
            </a:r>
            <a:r>
              <a:rPr sz="1100" spc="-4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to</a:t>
            </a:r>
            <a:r>
              <a:rPr sz="1100" spc="-1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you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and</a:t>
            </a:r>
            <a:r>
              <a:rPr sz="1100" spc="-1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don’t</a:t>
            </a:r>
            <a:r>
              <a:rPr sz="1100" spc="-1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see</a:t>
            </a:r>
            <a:r>
              <a:rPr sz="1100" spc="-4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</a:t>
            </a:r>
            <a:r>
              <a:rPr sz="1100" spc="-1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denominator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reduction when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final </a:t>
            </a:r>
            <a:r>
              <a:rPr sz="1100" dirty="0">
                <a:solidFill>
                  <a:srgbClr val="000000"/>
                </a:solidFill>
              </a:rPr>
              <a:t>scores</a:t>
            </a:r>
            <a:r>
              <a:rPr sz="1100" spc="-4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are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released</a:t>
            </a:r>
            <a:r>
              <a:rPr sz="1100" spc="-4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in</a:t>
            </a:r>
            <a:r>
              <a:rPr sz="1100" spc="-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Summer</a:t>
            </a:r>
            <a:r>
              <a:rPr sz="1100" spc="-3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2026,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please</a:t>
            </a:r>
            <a:r>
              <a:rPr sz="1100" spc="-4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contact</a:t>
            </a:r>
            <a:r>
              <a:rPr sz="1100" spc="-3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the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QPP</a:t>
            </a:r>
            <a:r>
              <a:rPr sz="1100" spc="-1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Service</a:t>
            </a:r>
            <a:r>
              <a:rPr sz="1100" spc="-4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Center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as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you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may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need</a:t>
            </a:r>
            <a:r>
              <a:rPr sz="1100" spc="-1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to</a:t>
            </a:r>
            <a:r>
              <a:rPr sz="1100" spc="-1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submit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</a:t>
            </a:r>
            <a:r>
              <a:rPr sz="1100" spc="-3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targeted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review.</a:t>
            </a:r>
            <a:r>
              <a:rPr sz="1100" spc="-3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The</a:t>
            </a:r>
            <a:r>
              <a:rPr sz="1100" spc="-1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2025</a:t>
            </a:r>
            <a:r>
              <a:rPr sz="1100" spc="-15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targeted </a:t>
            </a:r>
            <a:r>
              <a:rPr sz="1100" dirty="0">
                <a:solidFill>
                  <a:srgbClr val="000000"/>
                </a:solidFill>
              </a:rPr>
              <a:t>review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period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will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open</a:t>
            </a:r>
            <a:r>
              <a:rPr sz="1100" spc="-1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when</a:t>
            </a:r>
            <a:r>
              <a:rPr sz="1100" spc="-1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MIPS</a:t>
            </a:r>
            <a:r>
              <a:rPr sz="1100" spc="-1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final</a:t>
            </a:r>
            <a:r>
              <a:rPr sz="1100" spc="-3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scores</a:t>
            </a:r>
            <a:r>
              <a:rPr sz="1100" spc="-3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are</a:t>
            </a:r>
            <a:r>
              <a:rPr sz="1100" spc="-3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released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and</a:t>
            </a:r>
            <a:r>
              <a:rPr sz="1100" spc="-1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remain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open</a:t>
            </a:r>
            <a:r>
              <a:rPr sz="1100" spc="-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for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30</a:t>
            </a:r>
            <a:r>
              <a:rPr sz="1100" spc="-1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days</a:t>
            </a:r>
            <a:r>
              <a:rPr sz="1100" spc="-1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after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MIPS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payment</a:t>
            </a:r>
            <a:r>
              <a:rPr sz="1100" spc="-1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adjustments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are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released.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6635</Words>
  <Application>Microsoft Macintosh PowerPoint</Application>
  <PresentationFormat>On-screen Show (4:3)</PresentationFormat>
  <Paragraphs>568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Table of Contents</vt:lpstr>
      <vt:lpstr>How to Use This Guide</vt:lpstr>
      <vt:lpstr>How to Use This Guide (Continued)</vt:lpstr>
      <vt:lpstr>EMA and Specialty Set Denominator Reductions</vt:lpstr>
      <vt:lpstr>What Are the 2025 Performance Period Submission</vt:lpstr>
      <vt:lpstr>Denominator Reduction Paths</vt:lpstr>
      <vt:lpstr>How Do Denominator Reductions Work?</vt:lpstr>
      <vt:lpstr>No Denominator Eligible Instances (MIPS CQMs)</vt:lpstr>
      <vt:lpstr>Can We Choose to Submit Only the Measures Related to a Clinical Topic as Defined in Appendix A?</vt:lpstr>
      <vt:lpstr>Help, Resources, and Version History</vt:lpstr>
      <vt:lpstr>Where Can You Go for Help?</vt:lpstr>
      <vt:lpstr>Additional Resources</vt:lpstr>
      <vt:lpstr>Version History</vt:lpstr>
      <vt:lpstr>Appendix A: MIPS Clinically Related Measures Grouped by Clinical Topic</vt:lpstr>
      <vt:lpstr>PowerPoint Presentation</vt:lpstr>
      <vt:lpstr>PowerPoint Presentation</vt:lpstr>
      <vt:lpstr>PowerPoint Presentation</vt:lpstr>
      <vt:lpstr>PowerPoint Presentation</vt:lpstr>
      <vt:lpstr>Appendix B: Specialty Measure Sets with Fewer than 6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Dreams ART</dc:creator>
  <cp:lastModifiedBy>Srinivasulu, Sivakumar</cp:lastModifiedBy>
  <cp:revision>6</cp:revision>
  <dcterms:created xsi:type="dcterms:W3CDTF">2025-06-27T16:49:39Z</dcterms:created>
  <dcterms:modified xsi:type="dcterms:W3CDTF">2025-06-27T17:18:50Z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2025-06-27T00:00:00Z</vt:filetime>
  </property>
  <property fmtid="{D5CDD505-2E9C-101B-9397-08002B2CF9AE}" pid="5" name="Producer">
    <vt:lpwstr>3-Heights(TM) PDF Security Shell 4.8.25.2 (http://www.pdf-tools.com)</vt:lpwstr>
  </property>
</Properties>
</file>